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519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792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viewProps" Target="view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3528"/>
            <a:ext cx="12192000" cy="923925"/>
          </a:xfrm>
          <a:custGeom>
            <a:avLst/>
            <a:gdLst/>
            <a:ahLst/>
            <a:cxnLst/>
            <a:rect l="l" t="t" r="r" b="b"/>
            <a:pathLst>
              <a:path w="12192000" h="923925">
                <a:moveTo>
                  <a:pt x="12192000" y="0"/>
                </a:moveTo>
                <a:lnTo>
                  <a:pt x="0" y="0"/>
                </a:lnTo>
                <a:lnTo>
                  <a:pt x="0" y="923544"/>
                </a:lnTo>
                <a:lnTo>
                  <a:pt x="12192000" y="923544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978146" y="24841"/>
            <a:ext cx="2235707" cy="8489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0786" y="182879"/>
            <a:ext cx="11790426" cy="923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248147" y="1709420"/>
            <a:ext cx="6454775" cy="1397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93.png"/><Relationship Id="rId7" Type="http://schemas.openxmlformats.org/officeDocument/2006/relationships/image" Target="../media/image9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jpg"/><Relationship Id="rId3" Type="http://schemas.openxmlformats.org/officeDocument/2006/relationships/image" Target="../media/image122.jpg"/><Relationship Id="rId7" Type="http://schemas.openxmlformats.org/officeDocument/2006/relationships/image" Target="../media/image126.jp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jpg"/><Relationship Id="rId5" Type="http://schemas.openxmlformats.org/officeDocument/2006/relationships/image" Target="../media/image124.jpg"/><Relationship Id="rId4" Type="http://schemas.openxmlformats.org/officeDocument/2006/relationships/image" Target="../media/image123.jp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g"/><Relationship Id="rId3" Type="http://schemas.openxmlformats.org/officeDocument/2006/relationships/image" Target="../media/image122.jpg"/><Relationship Id="rId7" Type="http://schemas.openxmlformats.org/officeDocument/2006/relationships/image" Target="../media/image127.jp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jpg"/><Relationship Id="rId5" Type="http://schemas.openxmlformats.org/officeDocument/2006/relationships/image" Target="../media/image124.jpg"/><Relationship Id="rId4" Type="http://schemas.openxmlformats.org/officeDocument/2006/relationships/image" Target="../media/image123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3.jpg"/><Relationship Id="rId7" Type="http://schemas.openxmlformats.org/officeDocument/2006/relationships/image" Target="../media/image125.jpg"/><Relationship Id="rId12" Type="http://schemas.openxmlformats.org/officeDocument/2006/relationships/image" Target="../media/image133.pn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32.png"/><Relationship Id="rId5" Type="http://schemas.openxmlformats.org/officeDocument/2006/relationships/image" Target="../media/image122.jpg"/><Relationship Id="rId10" Type="http://schemas.openxmlformats.org/officeDocument/2006/relationships/image" Target="../media/image124.jpg"/><Relationship Id="rId4" Type="http://schemas.openxmlformats.org/officeDocument/2006/relationships/image" Target="../media/image127.jpg"/><Relationship Id="rId9" Type="http://schemas.openxmlformats.org/officeDocument/2006/relationships/image" Target="../media/image126.jp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g"/><Relationship Id="rId3" Type="http://schemas.openxmlformats.org/officeDocument/2006/relationships/image" Target="../media/image122.jpg"/><Relationship Id="rId7" Type="http://schemas.openxmlformats.org/officeDocument/2006/relationships/image" Target="../media/image131.png"/><Relationship Id="rId12" Type="http://schemas.openxmlformats.org/officeDocument/2006/relationships/image" Target="../media/image133.pn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jpg"/><Relationship Id="rId11" Type="http://schemas.openxmlformats.org/officeDocument/2006/relationships/image" Target="../media/image132.png"/><Relationship Id="rId5" Type="http://schemas.openxmlformats.org/officeDocument/2006/relationships/image" Target="../media/image127.jpg"/><Relationship Id="rId10" Type="http://schemas.openxmlformats.org/officeDocument/2006/relationships/image" Target="../media/image124.jpg"/><Relationship Id="rId4" Type="http://schemas.openxmlformats.org/officeDocument/2006/relationships/image" Target="../media/image123.jpg"/><Relationship Id="rId9" Type="http://schemas.openxmlformats.org/officeDocument/2006/relationships/image" Target="../media/image130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g"/><Relationship Id="rId3" Type="http://schemas.openxmlformats.org/officeDocument/2006/relationships/image" Target="../media/image122.jpg"/><Relationship Id="rId7" Type="http://schemas.openxmlformats.org/officeDocument/2006/relationships/image" Target="../media/image127.jp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jpg"/><Relationship Id="rId5" Type="http://schemas.openxmlformats.org/officeDocument/2006/relationships/image" Target="../media/image124.jpg"/><Relationship Id="rId10" Type="http://schemas.openxmlformats.org/officeDocument/2006/relationships/image" Target="../media/image133.png"/><Relationship Id="rId4" Type="http://schemas.openxmlformats.org/officeDocument/2006/relationships/image" Target="../media/image123.jpg"/><Relationship Id="rId9" Type="http://schemas.openxmlformats.org/officeDocument/2006/relationships/image" Target="../media/image130.pn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g"/><Relationship Id="rId3" Type="http://schemas.openxmlformats.org/officeDocument/2006/relationships/image" Target="../media/image122.jpg"/><Relationship Id="rId7" Type="http://schemas.openxmlformats.org/officeDocument/2006/relationships/image" Target="../media/image127.jp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jpg"/><Relationship Id="rId5" Type="http://schemas.openxmlformats.org/officeDocument/2006/relationships/image" Target="../media/image124.jpg"/><Relationship Id="rId4" Type="http://schemas.openxmlformats.org/officeDocument/2006/relationships/image" Target="../media/image123.jpg"/><Relationship Id="rId9" Type="http://schemas.openxmlformats.org/officeDocument/2006/relationships/image" Target="../media/image133.png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4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4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5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5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5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5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5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7.png"/><Relationship Id="rId4" Type="http://schemas.openxmlformats.org/officeDocument/2006/relationships/image" Target="../media/image45.png"/><Relationship Id="rId9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28600" y="228600"/>
            <a:ext cx="5623560" cy="2853055"/>
          </a:xfrm>
          <a:prstGeom prst="rect">
            <a:avLst/>
          </a:prstGeom>
          <a:solidFill>
            <a:srgbClr val="FF0000">
              <a:alpha val="50195"/>
            </a:srgbClr>
          </a:solidFill>
          <a:ln w="12192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1045"/>
              </a:lnSpc>
            </a:pPr>
            <a:r>
              <a:rPr sz="9600" b="1" spc="-1195" dirty="0">
                <a:solidFill>
                  <a:srgbClr val="FFFFFF"/>
                </a:solidFill>
                <a:latin typeface="Arial"/>
                <a:cs typeface="Arial"/>
              </a:rPr>
              <a:t>MACHINE</a:t>
            </a:r>
            <a:endParaRPr sz="9600" dirty="0">
              <a:latin typeface="Arial"/>
              <a:cs typeface="Arial"/>
            </a:endParaRPr>
          </a:p>
          <a:p>
            <a:pPr algn="ctr">
              <a:lnSpc>
                <a:spcPts val="11415"/>
              </a:lnSpc>
              <a:spcBef>
                <a:spcPts val="5"/>
              </a:spcBef>
            </a:pPr>
            <a:r>
              <a:rPr sz="9600" b="1" spc="-1175" dirty="0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endParaRPr sz="9600" dirty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844" y="745693"/>
            <a:ext cx="677481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latin typeface="Calibri"/>
                <a:cs typeface="Calibri"/>
              </a:rPr>
              <a:t>So</a:t>
            </a:r>
            <a:r>
              <a:rPr sz="3600" b="0" spc="-60" dirty="0">
                <a:latin typeface="Calibri"/>
                <a:cs typeface="Calibri"/>
              </a:rPr>
              <a:t> </a:t>
            </a:r>
            <a:r>
              <a:rPr sz="3600" b="0" dirty="0">
                <a:latin typeface="Calibri"/>
                <a:cs typeface="Calibri"/>
              </a:rPr>
              <a:t>how</a:t>
            </a:r>
            <a:r>
              <a:rPr sz="3600" b="0" spc="-45" dirty="0">
                <a:latin typeface="Calibri"/>
                <a:cs typeface="Calibri"/>
              </a:rPr>
              <a:t> </a:t>
            </a:r>
            <a:r>
              <a:rPr sz="3600" b="0" dirty="0">
                <a:latin typeface="Calibri"/>
                <a:cs typeface="Calibri"/>
              </a:rPr>
              <a:t>machines</a:t>
            </a:r>
            <a:r>
              <a:rPr sz="3600" b="0" spc="-60" dirty="0">
                <a:latin typeface="Calibri"/>
                <a:cs typeface="Calibri"/>
              </a:rPr>
              <a:t> </a:t>
            </a:r>
            <a:r>
              <a:rPr sz="3600" b="0" dirty="0">
                <a:latin typeface="Calibri"/>
                <a:cs typeface="Calibri"/>
              </a:rPr>
              <a:t>will</a:t>
            </a:r>
            <a:r>
              <a:rPr sz="3600" b="0" spc="-35" dirty="0">
                <a:latin typeface="Calibri"/>
                <a:cs typeface="Calibri"/>
              </a:rPr>
              <a:t> </a:t>
            </a:r>
            <a:r>
              <a:rPr sz="3600" b="0" dirty="0">
                <a:latin typeface="Calibri"/>
                <a:cs typeface="Calibri"/>
              </a:rPr>
              <a:t>learn,</a:t>
            </a:r>
            <a:r>
              <a:rPr sz="3600" b="0" spc="-45" dirty="0">
                <a:latin typeface="Calibri"/>
                <a:cs typeface="Calibri"/>
              </a:rPr>
              <a:t> </a:t>
            </a:r>
            <a:r>
              <a:rPr sz="3600" b="0" dirty="0">
                <a:latin typeface="Calibri"/>
                <a:cs typeface="Calibri"/>
              </a:rPr>
              <a:t>let’s</a:t>
            </a:r>
            <a:r>
              <a:rPr sz="3600" b="0" spc="-20" dirty="0">
                <a:latin typeface="Calibri"/>
                <a:cs typeface="Calibri"/>
              </a:rPr>
              <a:t> </a:t>
            </a:r>
            <a:r>
              <a:rPr sz="3600" b="0" spc="-25" dirty="0">
                <a:latin typeface="Calibri"/>
                <a:cs typeface="Calibri"/>
              </a:rPr>
              <a:t>see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844" y="1743837"/>
            <a:ext cx="10768330" cy="2364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800" dirty="0">
                <a:latin typeface="Calibri"/>
                <a:cs typeface="Calibri"/>
              </a:rPr>
              <a:t>Step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–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1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: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will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collect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previous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matches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form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numbers. </a:t>
            </a:r>
            <a:r>
              <a:rPr sz="2800" dirty="0">
                <a:latin typeface="Calibri"/>
                <a:cs typeface="Calibri"/>
              </a:rPr>
              <a:t>Step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–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2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: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Store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some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file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like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excel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any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other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format.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dirty="0">
                <a:latin typeface="Calibri"/>
                <a:cs typeface="Calibri"/>
              </a:rPr>
              <a:t>Step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–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3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: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Now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our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machines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read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easily.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2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3600" dirty="0">
                <a:latin typeface="Calibri"/>
                <a:cs typeface="Calibri"/>
              </a:rPr>
              <a:t>So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that’s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how</a:t>
            </a:r>
            <a:r>
              <a:rPr sz="3600" spc="-3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machines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will</a:t>
            </a:r>
            <a:r>
              <a:rPr sz="3600" spc="-3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get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the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data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53271" y="4056888"/>
            <a:ext cx="2633472" cy="2478024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9883" y="2138172"/>
            <a:ext cx="7702550" cy="3672840"/>
          </a:xfrm>
          <a:custGeom>
            <a:avLst/>
            <a:gdLst/>
            <a:ahLst/>
            <a:cxnLst/>
            <a:rect l="l" t="t" r="r" b="b"/>
            <a:pathLst>
              <a:path w="7702550" h="3672840">
                <a:moveTo>
                  <a:pt x="0" y="457200"/>
                </a:moveTo>
                <a:lnTo>
                  <a:pt x="7702423" y="457200"/>
                </a:lnTo>
              </a:path>
              <a:path w="7702550" h="3672840">
                <a:moveTo>
                  <a:pt x="1834895" y="0"/>
                </a:moveTo>
                <a:lnTo>
                  <a:pt x="1834895" y="3664267"/>
                </a:lnTo>
              </a:path>
              <a:path w="7702550" h="3672840">
                <a:moveTo>
                  <a:pt x="3931920" y="0"/>
                </a:moveTo>
                <a:lnTo>
                  <a:pt x="3931920" y="3672370"/>
                </a:lnTo>
              </a:path>
              <a:path w="7702550" h="3672840">
                <a:moveTo>
                  <a:pt x="5867400" y="0"/>
                </a:moveTo>
                <a:lnTo>
                  <a:pt x="5867400" y="3664267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408682" y="2156587"/>
            <a:ext cx="137731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dirty="0">
                <a:latin typeface="Calibri"/>
                <a:cs typeface="Calibri"/>
              </a:rPr>
              <a:t>Movie</a:t>
            </a:r>
            <a:r>
              <a:rPr sz="2000" b="1" spc="-65" dirty="0">
                <a:latin typeface="Calibri"/>
                <a:cs typeface="Calibri"/>
              </a:rPr>
              <a:t> </a:t>
            </a:r>
            <a:r>
              <a:rPr sz="2000" b="1" spc="-20" dirty="0">
                <a:latin typeface="Calibri"/>
                <a:cs typeface="Calibri"/>
              </a:rPr>
              <a:t>Name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76165" y="2156587"/>
            <a:ext cx="142938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dirty="0">
                <a:latin typeface="Calibri"/>
                <a:cs typeface="Calibri"/>
              </a:rPr>
              <a:t>Users</a:t>
            </a:r>
            <a:r>
              <a:rPr sz="2000" b="1" spc="-8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Review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52794" y="2156587"/>
            <a:ext cx="149161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dirty="0">
                <a:latin typeface="Calibri"/>
                <a:cs typeface="Calibri"/>
              </a:rPr>
              <a:t>Critics</a:t>
            </a:r>
            <a:r>
              <a:rPr sz="2000" b="1" spc="-6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Review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36634" y="2156587"/>
            <a:ext cx="49784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20" dirty="0">
                <a:latin typeface="Calibri"/>
                <a:cs typeface="Calibri"/>
              </a:rPr>
              <a:t>type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45411" y="2904236"/>
            <a:ext cx="213550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10" dirty="0">
                <a:solidFill>
                  <a:srgbClr val="00AF50"/>
                </a:solidFill>
                <a:latin typeface="Calibri"/>
                <a:cs typeface="Calibri"/>
              </a:rPr>
              <a:t>Avengers</a:t>
            </a:r>
            <a:r>
              <a:rPr sz="2000" b="1" spc="-9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00AF50"/>
                </a:solidFill>
                <a:latin typeface="Calibri"/>
                <a:cs typeface="Calibri"/>
              </a:rPr>
              <a:t>:EndGame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46446" y="2904236"/>
            <a:ext cx="28194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25" dirty="0">
                <a:solidFill>
                  <a:srgbClr val="00AF50"/>
                </a:solidFill>
                <a:latin typeface="Calibri"/>
                <a:cs typeface="Calibri"/>
              </a:rPr>
              <a:t>10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62393" y="2904236"/>
            <a:ext cx="1536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5" dirty="0">
                <a:solidFill>
                  <a:srgbClr val="00AF50"/>
                </a:solidFill>
                <a:latin typeface="Calibri"/>
                <a:cs typeface="Calibri"/>
              </a:rPr>
              <a:t>9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62847" y="2904236"/>
            <a:ext cx="70739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10" dirty="0">
                <a:solidFill>
                  <a:srgbClr val="00AF50"/>
                </a:solidFill>
                <a:latin typeface="Calibri"/>
                <a:cs typeface="Calibri"/>
              </a:rPr>
              <a:t>Action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59407" y="3435222"/>
            <a:ext cx="1023619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10" dirty="0">
                <a:solidFill>
                  <a:srgbClr val="00AF50"/>
                </a:solidFill>
                <a:latin typeface="Calibri"/>
                <a:cs typeface="Calibri"/>
              </a:rPr>
              <a:t>Housefull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89753" y="3435222"/>
            <a:ext cx="1536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5" dirty="0">
                <a:solidFill>
                  <a:srgbClr val="00AF50"/>
                </a:solidFill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05573" y="3435222"/>
            <a:ext cx="1536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5" dirty="0">
                <a:solidFill>
                  <a:srgbClr val="00AF50"/>
                </a:solidFill>
                <a:latin typeface="Calibri"/>
                <a:cs typeface="Calibri"/>
              </a:rPr>
              <a:t>4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606155" y="3435222"/>
            <a:ext cx="88963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10" dirty="0">
                <a:solidFill>
                  <a:srgbClr val="00AF50"/>
                </a:solidFill>
                <a:latin typeface="Calibri"/>
                <a:cs typeface="Calibri"/>
              </a:rPr>
              <a:t>Comedy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08479" y="3921633"/>
            <a:ext cx="11036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10" dirty="0">
                <a:solidFill>
                  <a:srgbClr val="00AF50"/>
                </a:solidFill>
                <a:latin typeface="Calibri"/>
                <a:cs typeface="Calibri"/>
              </a:rPr>
              <a:t>MI:Fallout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839080" y="3921633"/>
            <a:ext cx="28194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25" dirty="0">
                <a:solidFill>
                  <a:srgbClr val="00AF50"/>
                </a:solidFill>
                <a:latin typeface="Calibri"/>
                <a:cs typeface="Calibri"/>
              </a:rPr>
              <a:t>10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09892" y="3921633"/>
            <a:ext cx="1536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5" dirty="0">
                <a:solidFill>
                  <a:srgbClr val="00AF50"/>
                </a:solidFill>
                <a:latin typeface="Calibri"/>
                <a:cs typeface="Calibri"/>
              </a:rPr>
              <a:t>8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610345" y="3921633"/>
            <a:ext cx="70612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10" dirty="0">
                <a:solidFill>
                  <a:srgbClr val="00AF50"/>
                </a:solidFill>
                <a:latin typeface="Calibri"/>
                <a:cs typeface="Calibri"/>
              </a:rPr>
              <a:t>Action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08479" y="4467225"/>
            <a:ext cx="105600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dirty="0">
                <a:solidFill>
                  <a:srgbClr val="00AF50"/>
                </a:solidFill>
                <a:latin typeface="Calibri"/>
                <a:cs typeface="Calibri"/>
              </a:rPr>
              <a:t>MS</a:t>
            </a:r>
            <a:r>
              <a:rPr sz="2000" b="1" spc="-3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00AF50"/>
                </a:solidFill>
                <a:latin typeface="Calibri"/>
                <a:cs typeface="Calibri"/>
              </a:rPr>
              <a:t>Dhoni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96992" y="4467225"/>
            <a:ext cx="1536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5" dirty="0">
                <a:solidFill>
                  <a:srgbClr val="00AF50"/>
                </a:solidFill>
                <a:latin typeface="Calibri"/>
                <a:cs typeface="Calibri"/>
              </a:rPr>
              <a:t>7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54773" y="4467225"/>
            <a:ext cx="28257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25" dirty="0">
                <a:solidFill>
                  <a:srgbClr val="00AF50"/>
                </a:solidFill>
                <a:latin typeface="Calibri"/>
                <a:cs typeface="Calibri"/>
              </a:rPr>
              <a:t>10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610345" y="4467225"/>
            <a:ext cx="72644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10" dirty="0">
                <a:solidFill>
                  <a:srgbClr val="00AF50"/>
                </a:solidFill>
                <a:latin typeface="Calibri"/>
                <a:cs typeface="Calibri"/>
              </a:rPr>
              <a:t>Drama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19962" y="4944313"/>
            <a:ext cx="213487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dirty="0">
                <a:solidFill>
                  <a:srgbClr val="00AF50"/>
                </a:solidFill>
                <a:latin typeface="Calibri"/>
                <a:cs typeface="Calibri"/>
              </a:rPr>
              <a:t>Guardians</a:t>
            </a:r>
            <a:r>
              <a:rPr sz="2000" b="1" spc="-6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AF50"/>
                </a:solidFill>
                <a:latin typeface="Calibri"/>
                <a:cs typeface="Calibri"/>
              </a:rPr>
              <a:t>of</a:t>
            </a:r>
            <a:r>
              <a:rPr sz="2000" b="1" spc="-6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00AF50"/>
                </a:solidFill>
                <a:latin typeface="Calibri"/>
                <a:cs typeface="Calibri"/>
              </a:rPr>
              <a:t>Galaxy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07026" y="4944313"/>
            <a:ext cx="15430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00AF50"/>
                </a:solidFill>
                <a:latin typeface="Calibri"/>
                <a:cs typeface="Calibri"/>
              </a:rPr>
              <a:t>8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965060" y="4944313"/>
            <a:ext cx="15430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00AF50"/>
                </a:solidFill>
                <a:latin typeface="Calibri"/>
                <a:cs typeface="Calibri"/>
              </a:rPr>
              <a:t>5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623554" y="4944313"/>
            <a:ext cx="77978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solidFill>
                  <a:srgbClr val="00AF50"/>
                </a:solidFill>
                <a:latin typeface="Calibri"/>
                <a:cs typeface="Calibri"/>
              </a:rPr>
              <a:t>Thriller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347472" y="237743"/>
            <a:ext cx="11381740" cy="637540"/>
          </a:xfrm>
          <a:prstGeom prst="rect">
            <a:avLst/>
          </a:prstGeom>
          <a:ln w="6096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810" algn="ctr">
              <a:lnSpc>
                <a:spcPts val="4415"/>
              </a:lnSpc>
            </a:pPr>
            <a:r>
              <a:rPr sz="4000" b="0" spc="-20" dirty="0">
                <a:latin typeface="Calibri Light"/>
                <a:cs typeface="Calibri Light"/>
              </a:rPr>
              <a:t>K-</a:t>
            </a:r>
            <a:r>
              <a:rPr sz="4000" b="0" spc="-40" dirty="0">
                <a:latin typeface="Calibri Light"/>
                <a:cs typeface="Calibri Light"/>
              </a:rPr>
              <a:t>Nearest</a:t>
            </a:r>
            <a:r>
              <a:rPr sz="4000" b="0" spc="-180" dirty="0">
                <a:latin typeface="Calibri Light"/>
                <a:cs typeface="Calibri Light"/>
              </a:rPr>
              <a:t> </a:t>
            </a:r>
            <a:r>
              <a:rPr sz="4000" b="0" spc="-25" dirty="0">
                <a:latin typeface="Calibri Light"/>
                <a:cs typeface="Calibri Light"/>
              </a:rPr>
              <a:t>Neighbor</a:t>
            </a:r>
            <a:r>
              <a:rPr sz="4000" b="0" spc="-180" dirty="0">
                <a:latin typeface="Calibri Light"/>
                <a:cs typeface="Calibri Light"/>
              </a:rPr>
              <a:t> </a:t>
            </a:r>
            <a:r>
              <a:rPr sz="4000" b="0" spc="-10" dirty="0">
                <a:latin typeface="Calibri Light"/>
                <a:cs typeface="Calibri Light"/>
              </a:rPr>
              <a:t>Classifier</a:t>
            </a:r>
            <a:endParaRPr sz="40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472" y="237743"/>
            <a:ext cx="11381740" cy="637540"/>
          </a:xfrm>
          <a:prstGeom prst="rect">
            <a:avLst/>
          </a:prstGeom>
          <a:ln w="6096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810" algn="ctr">
              <a:lnSpc>
                <a:spcPts val="4415"/>
              </a:lnSpc>
            </a:pPr>
            <a:r>
              <a:rPr sz="4000" b="0" spc="-20" dirty="0">
                <a:latin typeface="Calibri Light"/>
                <a:cs typeface="Calibri Light"/>
              </a:rPr>
              <a:t>K-</a:t>
            </a:r>
            <a:r>
              <a:rPr sz="4000" b="0" spc="-40" dirty="0">
                <a:latin typeface="Calibri Light"/>
                <a:cs typeface="Calibri Light"/>
              </a:rPr>
              <a:t>Nearest</a:t>
            </a:r>
            <a:r>
              <a:rPr sz="4000" b="0" spc="-180" dirty="0">
                <a:latin typeface="Calibri Light"/>
                <a:cs typeface="Calibri Light"/>
              </a:rPr>
              <a:t> </a:t>
            </a:r>
            <a:r>
              <a:rPr sz="4000" b="0" spc="-25" dirty="0">
                <a:latin typeface="Calibri Light"/>
                <a:cs typeface="Calibri Light"/>
              </a:rPr>
              <a:t>Neighbor</a:t>
            </a:r>
            <a:r>
              <a:rPr sz="4000" b="0" spc="-180" dirty="0">
                <a:latin typeface="Calibri Light"/>
                <a:cs typeface="Calibri Light"/>
              </a:rPr>
              <a:t> </a:t>
            </a:r>
            <a:r>
              <a:rPr sz="4000" b="0" spc="-10" dirty="0">
                <a:latin typeface="Calibri Light"/>
                <a:cs typeface="Calibri Light"/>
              </a:rPr>
              <a:t>Classifier</a:t>
            </a:r>
            <a:endParaRPr sz="40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41122" y="5161788"/>
            <a:ext cx="2353945" cy="1156970"/>
            <a:chOff x="341122" y="5161788"/>
            <a:chExt cx="2353945" cy="1156970"/>
          </a:xfrm>
        </p:grpSpPr>
        <p:sp>
          <p:nvSpPr>
            <p:cNvPr id="4" name="object 4"/>
            <p:cNvSpPr/>
            <p:nvPr/>
          </p:nvSpPr>
          <p:spPr>
            <a:xfrm>
              <a:off x="2158492" y="5161788"/>
              <a:ext cx="530225" cy="478155"/>
            </a:xfrm>
            <a:custGeom>
              <a:avLst/>
              <a:gdLst/>
              <a:ahLst/>
              <a:cxnLst/>
              <a:rect l="l" t="t" r="r" b="b"/>
              <a:pathLst>
                <a:path w="530225" h="478154">
                  <a:moveTo>
                    <a:pt x="333654" y="123599"/>
                  </a:moveTo>
                  <a:lnTo>
                    <a:pt x="0" y="420624"/>
                  </a:lnTo>
                  <a:lnTo>
                    <a:pt x="50800" y="477558"/>
                  </a:lnTo>
                  <a:lnTo>
                    <a:pt x="384333" y="180502"/>
                  </a:lnTo>
                  <a:lnTo>
                    <a:pt x="333654" y="123599"/>
                  </a:lnTo>
                  <a:close/>
                </a:path>
                <a:path w="530225" h="478154">
                  <a:moveTo>
                    <a:pt x="490481" y="98298"/>
                  </a:moveTo>
                  <a:lnTo>
                    <a:pt x="362076" y="98298"/>
                  </a:lnTo>
                  <a:lnTo>
                    <a:pt x="412750" y="155194"/>
                  </a:lnTo>
                  <a:lnTo>
                    <a:pt x="384333" y="180502"/>
                  </a:lnTo>
                  <a:lnTo>
                    <a:pt x="434975" y="237362"/>
                  </a:lnTo>
                  <a:lnTo>
                    <a:pt x="490481" y="98298"/>
                  </a:lnTo>
                  <a:close/>
                </a:path>
                <a:path w="530225" h="478154">
                  <a:moveTo>
                    <a:pt x="362076" y="98298"/>
                  </a:moveTo>
                  <a:lnTo>
                    <a:pt x="333654" y="123599"/>
                  </a:lnTo>
                  <a:lnTo>
                    <a:pt x="384333" y="180502"/>
                  </a:lnTo>
                  <a:lnTo>
                    <a:pt x="412750" y="155194"/>
                  </a:lnTo>
                  <a:lnTo>
                    <a:pt x="362076" y="98298"/>
                  </a:lnTo>
                  <a:close/>
                </a:path>
                <a:path w="530225" h="478154">
                  <a:moveTo>
                    <a:pt x="529716" y="0"/>
                  </a:moveTo>
                  <a:lnTo>
                    <a:pt x="282956" y="66675"/>
                  </a:lnTo>
                  <a:lnTo>
                    <a:pt x="333654" y="123599"/>
                  </a:lnTo>
                  <a:lnTo>
                    <a:pt x="362076" y="98298"/>
                  </a:lnTo>
                  <a:lnTo>
                    <a:pt x="490481" y="98298"/>
                  </a:lnTo>
                  <a:lnTo>
                    <a:pt x="52971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7472" y="5583936"/>
              <a:ext cx="2341245" cy="728980"/>
            </a:xfrm>
            <a:custGeom>
              <a:avLst/>
              <a:gdLst/>
              <a:ahLst/>
              <a:cxnLst/>
              <a:rect l="l" t="t" r="r" b="b"/>
              <a:pathLst>
                <a:path w="2341245" h="728979">
                  <a:moveTo>
                    <a:pt x="2219452" y="0"/>
                  </a:moveTo>
                  <a:lnTo>
                    <a:pt x="121412" y="0"/>
                  </a:lnTo>
                  <a:lnTo>
                    <a:pt x="74152" y="9540"/>
                  </a:lnTo>
                  <a:lnTo>
                    <a:pt x="35560" y="35559"/>
                  </a:lnTo>
                  <a:lnTo>
                    <a:pt x="9540" y="74152"/>
                  </a:lnTo>
                  <a:lnTo>
                    <a:pt x="0" y="121411"/>
                  </a:lnTo>
                  <a:lnTo>
                    <a:pt x="0" y="607059"/>
                  </a:lnTo>
                  <a:lnTo>
                    <a:pt x="9540" y="654319"/>
                  </a:lnTo>
                  <a:lnTo>
                    <a:pt x="35560" y="692911"/>
                  </a:lnTo>
                  <a:lnTo>
                    <a:pt x="74152" y="718931"/>
                  </a:lnTo>
                  <a:lnTo>
                    <a:pt x="121412" y="728471"/>
                  </a:lnTo>
                  <a:lnTo>
                    <a:pt x="2219452" y="728471"/>
                  </a:lnTo>
                  <a:lnTo>
                    <a:pt x="2266711" y="718931"/>
                  </a:lnTo>
                  <a:lnTo>
                    <a:pt x="2305304" y="692911"/>
                  </a:lnTo>
                  <a:lnTo>
                    <a:pt x="2331323" y="654319"/>
                  </a:lnTo>
                  <a:lnTo>
                    <a:pt x="2340864" y="607059"/>
                  </a:lnTo>
                  <a:lnTo>
                    <a:pt x="2340864" y="121411"/>
                  </a:lnTo>
                  <a:lnTo>
                    <a:pt x="2331323" y="74152"/>
                  </a:lnTo>
                  <a:lnTo>
                    <a:pt x="2305304" y="35559"/>
                  </a:lnTo>
                  <a:lnTo>
                    <a:pt x="2266711" y="9540"/>
                  </a:lnTo>
                  <a:lnTo>
                    <a:pt x="221945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7472" y="5583936"/>
              <a:ext cx="2341245" cy="728980"/>
            </a:xfrm>
            <a:custGeom>
              <a:avLst/>
              <a:gdLst/>
              <a:ahLst/>
              <a:cxnLst/>
              <a:rect l="l" t="t" r="r" b="b"/>
              <a:pathLst>
                <a:path w="2341245" h="728979">
                  <a:moveTo>
                    <a:pt x="0" y="121411"/>
                  </a:moveTo>
                  <a:lnTo>
                    <a:pt x="9540" y="74152"/>
                  </a:lnTo>
                  <a:lnTo>
                    <a:pt x="35560" y="35559"/>
                  </a:lnTo>
                  <a:lnTo>
                    <a:pt x="74152" y="9540"/>
                  </a:lnTo>
                  <a:lnTo>
                    <a:pt x="121412" y="0"/>
                  </a:lnTo>
                  <a:lnTo>
                    <a:pt x="2219452" y="0"/>
                  </a:lnTo>
                  <a:lnTo>
                    <a:pt x="2266711" y="9540"/>
                  </a:lnTo>
                  <a:lnTo>
                    <a:pt x="2305304" y="35559"/>
                  </a:lnTo>
                  <a:lnTo>
                    <a:pt x="2331323" y="74152"/>
                  </a:lnTo>
                  <a:lnTo>
                    <a:pt x="2340864" y="121411"/>
                  </a:lnTo>
                  <a:lnTo>
                    <a:pt x="2340864" y="607059"/>
                  </a:lnTo>
                  <a:lnTo>
                    <a:pt x="2331323" y="654319"/>
                  </a:lnTo>
                  <a:lnTo>
                    <a:pt x="2305304" y="692911"/>
                  </a:lnTo>
                  <a:lnTo>
                    <a:pt x="2266711" y="718931"/>
                  </a:lnTo>
                  <a:lnTo>
                    <a:pt x="2219452" y="728471"/>
                  </a:lnTo>
                  <a:lnTo>
                    <a:pt x="121412" y="728471"/>
                  </a:lnTo>
                  <a:lnTo>
                    <a:pt x="74152" y="718931"/>
                  </a:lnTo>
                  <a:lnTo>
                    <a:pt x="35560" y="692911"/>
                  </a:lnTo>
                  <a:lnTo>
                    <a:pt x="9540" y="654319"/>
                  </a:lnTo>
                  <a:lnTo>
                    <a:pt x="0" y="607059"/>
                  </a:lnTo>
                  <a:lnTo>
                    <a:pt x="0" y="121411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36523" y="5699556"/>
            <a:ext cx="176276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28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INPUT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51203" y="4713732"/>
            <a:ext cx="9351645" cy="368935"/>
          </a:xfrm>
          <a:custGeom>
            <a:avLst/>
            <a:gdLst/>
            <a:ahLst/>
            <a:cxnLst/>
            <a:rect l="l" t="t" r="r" b="b"/>
            <a:pathLst>
              <a:path w="9351645" h="368935">
                <a:moveTo>
                  <a:pt x="0" y="61468"/>
                </a:moveTo>
                <a:lnTo>
                  <a:pt x="4835" y="37558"/>
                </a:lnTo>
                <a:lnTo>
                  <a:pt x="18018" y="18018"/>
                </a:lnTo>
                <a:lnTo>
                  <a:pt x="37558" y="4835"/>
                </a:lnTo>
                <a:lnTo>
                  <a:pt x="61468" y="0"/>
                </a:lnTo>
                <a:lnTo>
                  <a:pt x="9289796" y="0"/>
                </a:lnTo>
                <a:lnTo>
                  <a:pt x="9313705" y="4835"/>
                </a:lnTo>
                <a:lnTo>
                  <a:pt x="9333245" y="18018"/>
                </a:lnTo>
                <a:lnTo>
                  <a:pt x="9346428" y="37558"/>
                </a:lnTo>
                <a:lnTo>
                  <a:pt x="9351264" y="61468"/>
                </a:lnTo>
                <a:lnTo>
                  <a:pt x="9351264" y="307340"/>
                </a:lnTo>
                <a:lnTo>
                  <a:pt x="9346428" y="331249"/>
                </a:lnTo>
                <a:lnTo>
                  <a:pt x="9333245" y="350789"/>
                </a:lnTo>
                <a:lnTo>
                  <a:pt x="9313705" y="363972"/>
                </a:lnTo>
                <a:lnTo>
                  <a:pt x="9289796" y="368808"/>
                </a:lnTo>
                <a:lnTo>
                  <a:pt x="61468" y="368808"/>
                </a:lnTo>
                <a:lnTo>
                  <a:pt x="37558" y="363972"/>
                </a:lnTo>
                <a:lnTo>
                  <a:pt x="18018" y="350789"/>
                </a:lnTo>
                <a:lnTo>
                  <a:pt x="4835" y="331249"/>
                </a:lnTo>
                <a:lnTo>
                  <a:pt x="0" y="307340"/>
                </a:lnTo>
                <a:lnTo>
                  <a:pt x="0" y="61468"/>
                </a:lnTo>
                <a:close/>
              </a:path>
            </a:pathLst>
          </a:custGeom>
          <a:ln w="762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210158" y="1299972"/>
          <a:ext cx="9261471" cy="40557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5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7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67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5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31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4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353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000" b="1" dirty="0">
                          <a:latin typeface="Calibri"/>
                          <a:cs typeface="Calibri"/>
                        </a:rPr>
                        <a:t>Movie</a:t>
                      </a:r>
                      <a:r>
                        <a:rPr sz="2000" b="1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20" dirty="0">
                          <a:latin typeface="Calibri"/>
                          <a:cs typeface="Calibri"/>
                        </a:rPr>
                        <a:t>Name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307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000" b="1" dirty="0">
                          <a:latin typeface="Calibri"/>
                          <a:cs typeface="Calibri"/>
                        </a:rPr>
                        <a:t>Users</a:t>
                      </a:r>
                      <a:r>
                        <a:rPr sz="2000" b="1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10" dirty="0">
                          <a:latin typeface="Calibri"/>
                          <a:cs typeface="Calibri"/>
                        </a:rPr>
                        <a:t>Review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30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000" b="1" dirty="0">
                          <a:latin typeface="Calibri"/>
                          <a:cs typeface="Calibri"/>
                        </a:rPr>
                        <a:t>Critics</a:t>
                      </a:r>
                      <a:r>
                        <a:rPr sz="2000" b="1" spc="-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10" dirty="0">
                          <a:latin typeface="Calibri"/>
                          <a:cs typeface="Calibri"/>
                        </a:rPr>
                        <a:t>Review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209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000" b="1" spc="-20" dirty="0">
                          <a:latin typeface="Calibri"/>
                          <a:cs typeface="Calibri"/>
                        </a:rPr>
                        <a:t>type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28575">
                      <a:solidFill>
                        <a:srgbClr val="000000"/>
                      </a:solidFill>
                      <a:prstDash val="solid"/>
                    </a:lnL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76200">
                      <a:solidFill>
                        <a:srgbClr val="006F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6560">
                <a:tc gridSpan="2">
                  <a:txBody>
                    <a:bodyPr/>
                    <a:lstStyle/>
                    <a:p>
                      <a:pPr marL="1138555" marR="179070" indent="-163195">
                        <a:lnSpc>
                          <a:spcPct val="166900"/>
                        </a:lnSpc>
                        <a:spcBef>
                          <a:spcPts val="894"/>
                        </a:spcBef>
                      </a:pPr>
                      <a:r>
                        <a:rPr sz="2000" b="1" spc="-1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Avengers</a:t>
                      </a:r>
                      <a:r>
                        <a:rPr sz="2000" b="1" spc="-9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1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:EndGame Housefull MI:Fallout</a:t>
                      </a:r>
                      <a:endParaRPr sz="20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3683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MS</a:t>
                      </a:r>
                      <a:r>
                        <a:rPr sz="2000" b="1" spc="-2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1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Dhoni</a:t>
                      </a:r>
                      <a:endParaRPr sz="2000">
                        <a:latin typeface="Calibri"/>
                        <a:cs typeface="Calibri"/>
                      </a:endParaRPr>
                    </a:p>
                    <a:p>
                      <a:pPr marL="349885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sz="2000" b="1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Guardians</a:t>
                      </a:r>
                      <a:r>
                        <a:rPr sz="2000" b="1" spc="-6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2000" b="1" spc="-5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1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Galaxy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13664" marB="0">
                    <a:lnR w="28575">
                      <a:solidFill>
                        <a:srgbClr val="000000"/>
                      </a:solidFill>
                      <a:prstDash val="solid"/>
                    </a:lnR>
                    <a:lnB w="76200">
                      <a:solidFill>
                        <a:srgbClr val="006FC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R="26034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000" b="1" spc="-2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10</a:t>
                      </a:r>
                      <a:endParaRPr sz="2000">
                        <a:latin typeface="Calibri"/>
                        <a:cs typeface="Calibri"/>
                      </a:endParaRPr>
                    </a:p>
                    <a:p>
                      <a:pPr marR="66040" algn="ctr">
                        <a:lnSpc>
                          <a:spcPct val="100000"/>
                        </a:lnSpc>
                        <a:spcBef>
                          <a:spcPts val="1780"/>
                        </a:spcBef>
                      </a:pPr>
                      <a:r>
                        <a:rPr sz="2000" b="1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  <a:p>
                      <a:pPr marR="4127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2000" b="1" spc="-2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10</a:t>
                      </a:r>
                      <a:endParaRPr sz="20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R="52069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7</a:t>
                      </a:r>
                      <a:endParaRPr sz="2000">
                        <a:latin typeface="Calibri"/>
                        <a:cs typeface="Calibri"/>
                      </a:endParaRPr>
                    </a:p>
                    <a:p>
                      <a:pPr marR="31750" algn="ctr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sz="2000" b="1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6F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9226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000" b="1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9</a:t>
                      </a:r>
                      <a:endParaRPr sz="2000">
                        <a:latin typeface="Calibri"/>
                        <a:cs typeface="Calibri"/>
                      </a:endParaRPr>
                    </a:p>
                    <a:p>
                      <a:pPr marL="965835">
                        <a:lnSpc>
                          <a:spcPct val="100000"/>
                        </a:lnSpc>
                        <a:spcBef>
                          <a:spcPts val="1780"/>
                        </a:spcBef>
                      </a:pPr>
                      <a:r>
                        <a:rPr sz="2000" b="1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2000">
                        <a:latin typeface="Calibri"/>
                        <a:cs typeface="Calibri"/>
                      </a:endParaRPr>
                    </a:p>
                    <a:p>
                      <a:pPr marL="969644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2000" b="1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sz="20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915035">
                        <a:lnSpc>
                          <a:spcPct val="100000"/>
                        </a:lnSpc>
                      </a:pPr>
                      <a:r>
                        <a:rPr sz="2000" b="1" spc="-2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10</a:t>
                      </a:r>
                      <a:endParaRPr sz="2000">
                        <a:latin typeface="Calibri"/>
                        <a:cs typeface="Calibri"/>
                      </a:endParaRPr>
                    </a:p>
                    <a:p>
                      <a:pPr marL="925194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sz="2000" b="1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6F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0555" marR="330200" indent="-43180">
                        <a:lnSpc>
                          <a:spcPct val="166900"/>
                        </a:lnSpc>
                        <a:spcBef>
                          <a:spcPts val="894"/>
                        </a:spcBef>
                      </a:pPr>
                      <a:r>
                        <a:rPr sz="2000" b="1" spc="-1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Action Comedy Action</a:t>
                      </a:r>
                      <a:endParaRPr sz="20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635000">
                        <a:lnSpc>
                          <a:spcPct val="100000"/>
                        </a:lnSpc>
                      </a:pPr>
                      <a:r>
                        <a:rPr sz="2000" b="1" spc="-1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Drama</a:t>
                      </a:r>
                      <a:endParaRPr sz="2000">
                        <a:latin typeface="Calibri"/>
                        <a:cs typeface="Calibri"/>
                      </a:endParaRPr>
                    </a:p>
                    <a:p>
                      <a:pPr marL="647700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sz="2000" b="1" spc="-1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Thriller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13664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6FC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76200">
                      <a:solidFill>
                        <a:srgbClr val="006F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300">
                <a:tc gridSpan="2"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b="1" spc="-3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Total</a:t>
                      </a:r>
                      <a:r>
                        <a:rPr sz="2000" b="1" spc="-7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1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Dhamaal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137668">
                      <a:solidFill>
                        <a:srgbClr val="006FC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6FC0"/>
                      </a:solidFill>
                      <a:prstDash val="solid"/>
                    </a:lnT>
                    <a:lnB w="76200">
                      <a:solidFill>
                        <a:srgbClr val="006FC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830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b="1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7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6FC0"/>
                      </a:solidFill>
                      <a:prstDash val="solid"/>
                    </a:lnT>
                    <a:lnB w="76200">
                      <a:solidFill>
                        <a:srgbClr val="006F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3355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b="1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6FC0"/>
                      </a:solidFill>
                      <a:prstDash val="solid"/>
                    </a:lnT>
                    <a:lnB w="76200">
                      <a:solidFill>
                        <a:srgbClr val="006FC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82880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b="1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?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76200">
                      <a:solidFill>
                        <a:srgbClr val="006FC0"/>
                      </a:solidFill>
                      <a:prstDash val="solid"/>
                    </a:lnT>
                    <a:lnB w="76200">
                      <a:solidFill>
                        <a:srgbClr val="006FC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68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6FC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6FC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6FC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76200">
                      <a:solidFill>
                        <a:srgbClr val="006FC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8972" y="5000244"/>
            <a:ext cx="10460990" cy="0"/>
          </a:xfrm>
          <a:custGeom>
            <a:avLst/>
            <a:gdLst/>
            <a:ahLst/>
            <a:cxnLst/>
            <a:rect l="l" t="t" r="r" b="b"/>
            <a:pathLst>
              <a:path w="10460990">
                <a:moveTo>
                  <a:pt x="0" y="0"/>
                </a:moveTo>
                <a:lnTo>
                  <a:pt x="10460736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8972" y="4040123"/>
            <a:ext cx="10460990" cy="0"/>
          </a:xfrm>
          <a:custGeom>
            <a:avLst/>
            <a:gdLst/>
            <a:ahLst/>
            <a:cxnLst/>
            <a:rect l="l" t="t" r="r" b="b"/>
            <a:pathLst>
              <a:path w="10460990">
                <a:moveTo>
                  <a:pt x="0" y="0"/>
                </a:moveTo>
                <a:lnTo>
                  <a:pt x="10460736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8972" y="3080004"/>
            <a:ext cx="10460990" cy="0"/>
          </a:xfrm>
          <a:custGeom>
            <a:avLst/>
            <a:gdLst/>
            <a:ahLst/>
            <a:cxnLst/>
            <a:rect l="l" t="t" r="r" b="b"/>
            <a:pathLst>
              <a:path w="10460990">
                <a:moveTo>
                  <a:pt x="0" y="0"/>
                </a:moveTo>
                <a:lnTo>
                  <a:pt x="10460736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8972" y="2119883"/>
            <a:ext cx="10460990" cy="0"/>
          </a:xfrm>
          <a:custGeom>
            <a:avLst/>
            <a:gdLst/>
            <a:ahLst/>
            <a:cxnLst/>
            <a:rect l="l" t="t" r="r" b="b"/>
            <a:pathLst>
              <a:path w="10460990">
                <a:moveTo>
                  <a:pt x="0" y="0"/>
                </a:moveTo>
                <a:lnTo>
                  <a:pt x="10460736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8972" y="1162811"/>
            <a:ext cx="10460990" cy="0"/>
          </a:xfrm>
          <a:custGeom>
            <a:avLst/>
            <a:gdLst/>
            <a:ahLst/>
            <a:cxnLst/>
            <a:rect l="l" t="t" r="r" b="b"/>
            <a:pathLst>
              <a:path w="10460990">
                <a:moveTo>
                  <a:pt x="0" y="0"/>
                </a:moveTo>
                <a:lnTo>
                  <a:pt x="10460736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914209" y="197929"/>
            <a:ext cx="10470515" cy="5764530"/>
            <a:chOff x="914209" y="197929"/>
            <a:chExt cx="10470515" cy="5764530"/>
          </a:xfrm>
        </p:grpSpPr>
        <p:sp>
          <p:nvSpPr>
            <p:cNvPr id="8" name="object 8"/>
            <p:cNvSpPr/>
            <p:nvPr/>
          </p:nvSpPr>
          <p:spPr>
            <a:xfrm>
              <a:off x="918972" y="202692"/>
              <a:ext cx="10460990" cy="5755005"/>
            </a:xfrm>
            <a:custGeom>
              <a:avLst/>
              <a:gdLst/>
              <a:ahLst/>
              <a:cxnLst/>
              <a:rect l="l" t="t" r="r" b="b"/>
              <a:pathLst>
                <a:path w="10460990" h="5755005">
                  <a:moveTo>
                    <a:pt x="0" y="0"/>
                  </a:moveTo>
                  <a:lnTo>
                    <a:pt x="10460736" y="0"/>
                  </a:lnTo>
                </a:path>
                <a:path w="10460990" h="5755005">
                  <a:moveTo>
                    <a:pt x="1743455" y="0"/>
                  </a:moveTo>
                  <a:lnTo>
                    <a:pt x="1743455" y="5754623"/>
                  </a:lnTo>
                </a:path>
                <a:path w="10460990" h="5755005">
                  <a:moveTo>
                    <a:pt x="3486912" y="0"/>
                  </a:moveTo>
                  <a:lnTo>
                    <a:pt x="3486912" y="5754623"/>
                  </a:lnTo>
                </a:path>
                <a:path w="10460990" h="5755005">
                  <a:moveTo>
                    <a:pt x="5230368" y="0"/>
                  </a:moveTo>
                  <a:lnTo>
                    <a:pt x="5230368" y="5754623"/>
                  </a:lnTo>
                </a:path>
                <a:path w="10460990" h="5755005">
                  <a:moveTo>
                    <a:pt x="6973824" y="0"/>
                  </a:moveTo>
                  <a:lnTo>
                    <a:pt x="6973824" y="5754623"/>
                  </a:lnTo>
                </a:path>
                <a:path w="10460990" h="5755005">
                  <a:moveTo>
                    <a:pt x="8717280" y="0"/>
                  </a:moveTo>
                  <a:lnTo>
                    <a:pt x="8717280" y="5754623"/>
                  </a:lnTo>
                </a:path>
                <a:path w="10460990" h="5755005">
                  <a:moveTo>
                    <a:pt x="10460736" y="0"/>
                  </a:moveTo>
                  <a:lnTo>
                    <a:pt x="10460736" y="5754623"/>
                  </a:lnTo>
                </a:path>
                <a:path w="10460990" h="5755005">
                  <a:moveTo>
                    <a:pt x="0" y="5754623"/>
                  </a:moveTo>
                  <a:lnTo>
                    <a:pt x="0" y="0"/>
                  </a:lnTo>
                </a:path>
                <a:path w="10460990" h="5755005">
                  <a:moveTo>
                    <a:pt x="0" y="5754623"/>
                  </a:moveTo>
                  <a:lnTo>
                    <a:pt x="10460736" y="5754623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18903" y="1524000"/>
              <a:ext cx="234696" cy="2346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3352" y="3922776"/>
              <a:ext cx="234696" cy="23469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18903" y="2005584"/>
              <a:ext cx="234696" cy="2316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3719" y="1045464"/>
              <a:ext cx="234696" cy="23469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75448" y="3444240"/>
              <a:ext cx="234696" cy="23164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7176" y="2005584"/>
              <a:ext cx="234696" cy="23164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45079" y="4401312"/>
              <a:ext cx="234695" cy="23469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7176" y="3444240"/>
              <a:ext cx="234696" cy="23164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3719" y="2962656"/>
              <a:ext cx="234696" cy="23469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75448" y="2484119"/>
              <a:ext cx="234696" cy="23469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31992" y="1524000"/>
              <a:ext cx="234696" cy="234696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8601202" y="1101598"/>
            <a:ext cx="20713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10" dirty="0">
                <a:latin typeface="Calibri"/>
                <a:cs typeface="Calibri"/>
              </a:rPr>
              <a:t>Avengers:EndGame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78382" y="3500373"/>
            <a:ext cx="1023619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10" dirty="0">
                <a:latin typeface="Calibri"/>
                <a:cs typeface="Calibri"/>
              </a:rPr>
              <a:t>Housefull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173082" y="2142566"/>
            <a:ext cx="126047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dirty="0">
                <a:latin typeface="Calibri"/>
                <a:cs typeface="Calibri"/>
              </a:rPr>
              <a:t>MI: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FallOUT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94526" y="621919"/>
            <a:ext cx="105791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dirty="0">
                <a:latin typeface="Calibri"/>
                <a:cs typeface="Calibri"/>
              </a:rPr>
              <a:t>MS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spc="-20" dirty="0">
                <a:latin typeface="Calibri"/>
                <a:cs typeface="Calibri"/>
              </a:rPr>
              <a:t>Dhoni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154418" y="3007868"/>
            <a:ext cx="213931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dirty="0">
                <a:latin typeface="Calibri"/>
                <a:cs typeface="Calibri"/>
              </a:rPr>
              <a:t>Guardians</a:t>
            </a:r>
            <a:r>
              <a:rPr sz="2000" b="1" spc="-4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of</a:t>
            </a:r>
            <a:r>
              <a:rPr sz="2000" b="1" spc="-5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Galaxy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547229" y="1500377"/>
            <a:ext cx="199834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dirty="0">
                <a:latin typeface="Calibri"/>
                <a:cs typeface="Calibri"/>
              </a:rPr>
              <a:t>The</a:t>
            </a:r>
            <a:r>
              <a:rPr sz="2000" b="1" spc="-3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Expendables:3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918842" y="3980179"/>
            <a:ext cx="14846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dirty="0">
                <a:latin typeface="Calibri"/>
                <a:cs typeface="Calibri"/>
              </a:rPr>
              <a:t>Ghost</a:t>
            </a:r>
            <a:r>
              <a:rPr sz="2000" b="1" spc="-6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Busters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156193" y="3647313"/>
            <a:ext cx="130746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dirty="0">
                <a:latin typeface="Calibri"/>
                <a:cs typeface="Calibri"/>
              </a:rPr>
              <a:t>Iron</a:t>
            </a:r>
            <a:r>
              <a:rPr sz="2000" b="1" spc="-4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Man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: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spc="-50" dirty="0">
                <a:latin typeface="Calibri"/>
                <a:cs typeface="Calibri"/>
              </a:rPr>
              <a:t>3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430517" y="2540888"/>
            <a:ext cx="11823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10" dirty="0">
                <a:latin typeface="Calibri"/>
                <a:cs typeface="Calibri"/>
              </a:rPr>
              <a:t>SpiderMan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339076" y="2061210"/>
            <a:ext cx="110490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10" dirty="0">
                <a:latin typeface="Calibri"/>
                <a:cs typeface="Calibri"/>
              </a:rPr>
              <a:t>Superman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644134" y="1101598"/>
            <a:ext cx="101155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dirty="0">
                <a:latin typeface="Calibri"/>
                <a:cs typeface="Calibri"/>
              </a:rPr>
              <a:t>The</a:t>
            </a:r>
            <a:r>
              <a:rPr sz="2000" b="1" spc="-3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Flash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79221" y="4823841"/>
            <a:ext cx="141605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585858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79221" y="386435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585858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79221" y="2904871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585858"/>
                </a:solidFill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79221" y="194538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585858"/>
                </a:solidFill>
                <a:latin typeface="Calibri"/>
                <a:cs typeface="Calibri"/>
              </a:rPr>
              <a:t>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63397" y="985215"/>
            <a:ext cx="2571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585858"/>
                </a:solidFill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63397" y="25730"/>
            <a:ext cx="2571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585858"/>
                </a:solidFill>
                <a:latin typeface="Calibri"/>
                <a:cs typeface="Calibri"/>
              </a:rPr>
              <a:t>12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49274" y="6080861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593085" y="6080861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585858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336796" y="6080861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585858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451475" y="6037884"/>
            <a:ext cx="1395730" cy="6604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810" algn="ctr">
              <a:lnSpc>
                <a:spcPct val="100000"/>
              </a:lnSpc>
              <a:spcBef>
                <a:spcPts val="434"/>
              </a:spcBef>
            </a:pPr>
            <a:r>
              <a:rPr sz="1800" b="1" dirty="0">
                <a:solidFill>
                  <a:srgbClr val="585858"/>
                </a:solidFill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40"/>
              </a:spcBef>
            </a:pPr>
            <a:r>
              <a:rPr sz="1800" b="1" dirty="0">
                <a:solidFill>
                  <a:srgbClr val="585858"/>
                </a:solidFill>
                <a:latin typeface="Calibri"/>
                <a:cs typeface="Calibri"/>
              </a:rPr>
              <a:t>USERS</a:t>
            </a:r>
            <a:r>
              <a:rPr sz="1800" b="1" spc="-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585858"/>
                </a:solidFill>
                <a:latin typeface="Calibri"/>
                <a:cs typeface="Calibri"/>
              </a:rPr>
              <a:t>RATING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824596" y="6080861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585858"/>
                </a:solidFill>
                <a:latin typeface="Calibri"/>
                <a:cs typeface="Calibri"/>
              </a:rPr>
              <a:t>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510141" y="6080861"/>
            <a:ext cx="257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585858"/>
                </a:solidFill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1254231" y="6080861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585858"/>
                </a:solidFill>
                <a:latin typeface="Calibri"/>
                <a:cs typeface="Calibri"/>
              </a:rPr>
              <a:t>12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91058" y="2329712"/>
            <a:ext cx="254000" cy="15074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b="1" dirty="0">
                <a:solidFill>
                  <a:srgbClr val="585858"/>
                </a:solidFill>
                <a:latin typeface="Calibri"/>
                <a:cs typeface="Calibri"/>
              </a:rPr>
              <a:t>CRITICS</a:t>
            </a:r>
            <a:r>
              <a:rPr sz="1800" b="1" spc="-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585858"/>
                </a:solidFill>
                <a:latin typeface="Calibri"/>
                <a:cs typeface="Calibri"/>
              </a:rPr>
              <a:t>RATING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161288" y="295656"/>
            <a:ext cx="421005" cy="1804670"/>
            <a:chOff x="1161288" y="295656"/>
            <a:chExt cx="421005" cy="1804670"/>
          </a:xfrm>
        </p:grpSpPr>
        <p:sp>
          <p:nvSpPr>
            <p:cNvPr id="46" name="object 46"/>
            <p:cNvSpPr/>
            <p:nvPr/>
          </p:nvSpPr>
          <p:spPr>
            <a:xfrm>
              <a:off x="1167384" y="301752"/>
              <a:ext cx="408940" cy="332740"/>
            </a:xfrm>
            <a:custGeom>
              <a:avLst/>
              <a:gdLst/>
              <a:ahLst/>
              <a:cxnLst/>
              <a:rect l="l" t="t" r="r" b="b"/>
              <a:pathLst>
                <a:path w="408940" h="332740">
                  <a:moveTo>
                    <a:pt x="408431" y="0"/>
                  </a:moveTo>
                  <a:lnTo>
                    <a:pt x="0" y="0"/>
                  </a:lnTo>
                  <a:lnTo>
                    <a:pt x="0" y="332232"/>
                  </a:lnTo>
                  <a:lnTo>
                    <a:pt x="408431" y="332232"/>
                  </a:lnTo>
                  <a:lnTo>
                    <a:pt x="40843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167384" y="301752"/>
              <a:ext cx="408940" cy="332740"/>
            </a:xfrm>
            <a:custGeom>
              <a:avLst/>
              <a:gdLst/>
              <a:ahLst/>
              <a:cxnLst/>
              <a:rect l="l" t="t" r="r" b="b"/>
              <a:pathLst>
                <a:path w="408940" h="332740">
                  <a:moveTo>
                    <a:pt x="0" y="332232"/>
                  </a:moveTo>
                  <a:lnTo>
                    <a:pt x="408431" y="332232"/>
                  </a:lnTo>
                  <a:lnTo>
                    <a:pt x="408431" y="0"/>
                  </a:lnTo>
                  <a:lnTo>
                    <a:pt x="0" y="0"/>
                  </a:lnTo>
                  <a:lnTo>
                    <a:pt x="0" y="332232"/>
                  </a:lnTo>
                  <a:close/>
                </a:path>
              </a:pathLst>
            </a:custGeom>
            <a:ln w="12191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167384" y="1764792"/>
              <a:ext cx="408940" cy="329565"/>
            </a:xfrm>
            <a:custGeom>
              <a:avLst/>
              <a:gdLst/>
              <a:ahLst/>
              <a:cxnLst/>
              <a:rect l="l" t="t" r="r" b="b"/>
              <a:pathLst>
                <a:path w="408940" h="329564">
                  <a:moveTo>
                    <a:pt x="408431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08431" y="329184"/>
                  </a:lnTo>
                  <a:lnTo>
                    <a:pt x="408431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167384" y="1764792"/>
              <a:ext cx="408940" cy="329565"/>
            </a:xfrm>
            <a:custGeom>
              <a:avLst/>
              <a:gdLst/>
              <a:ahLst/>
              <a:cxnLst/>
              <a:rect l="l" t="t" r="r" b="b"/>
              <a:pathLst>
                <a:path w="408940" h="329564">
                  <a:moveTo>
                    <a:pt x="0" y="329184"/>
                  </a:moveTo>
                  <a:lnTo>
                    <a:pt x="408431" y="329184"/>
                  </a:lnTo>
                  <a:lnTo>
                    <a:pt x="408431" y="0"/>
                  </a:lnTo>
                  <a:lnTo>
                    <a:pt x="0" y="0"/>
                  </a:lnTo>
                  <a:lnTo>
                    <a:pt x="0" y="329184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167384" y="1274064"/>
              <a:ext cx="408940" cy="329565"/>
            </a:xfrm>
            <a:custGeom>
              <a:avLst/>
              <a:gdLst/>
              <a:ahLst/>
              <a:cxnLst/>
              <a:rect l="l" t="t" r="r" b="b"/>
              <a:pathLst>
                <a:path w="408940" h="329565">
                  <a:moveTo>
                    <a:pt x="408431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08431" y="329184"/>
                  </a:lnTo>
                  <a:lnTo>
                    <a:pt x="40843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167384" y="1274064"/>
              <a:ext cx="408940" cy="329565"/>
            </a:xfrm>
            <a:custGeom>
              <a:avLst/>
              <a:gdLst/>
              <a:ahLst/>
              <a:cxnLst/>
              <a:rect l="l" t="t" r="r" b="b"/>
              <a:pathLst>
                <a:path w="408940" h="329565">
                  <a:moveTo>
                    <a:pt x="0" y="329184"/>
                  </a:moveTo>
                  <a:lnTo>
                    <a:pt x="408431" y="329184"/>
                  </a:lnTo>
                  <a:lnTo>
                    <a:pt x="408431" y="0"/>
                  </a:lnTo>
                  <a:lnTo>
                    <a:pt x="0" y="0"/>
                  </a:lnTo>
                  <a:lnTo>
                    <a:pt x="0" y="329184"/>
                  </a:lnTo>
                  <a:close/>
                </a:path>
              </a:pathLst>
            </a:custGeom>
            <a:ln w="12192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167384" y="786384"/>
              <a:ext cx="408940" cy="326390"/>
            </a:xfrm>
            <a:custGeom>
              <a:avLst/>
              <a:gdLst/>
              <a:ahLst/>
              <a:cxnLst/>
              <a:rect l="l" t="t" r="r" b="b"/>
              <a:pathLst>
                <a:path w="408940" h="326390">
                  <a:moveTo>
                    <a:pt x="408431" y="0"/>
                  </a:moveTo>
                  <a:lnTo>
                    <a:pt x="0" y="0"/>
                  </a:lnTo>
                  <a:lnTo>
                    <a:pt x="0" y="326136"/>
                  </a:lnTo>
                  <a:lnTo>
                    <a:pt x="408431" y="326136"/>
                  </a:lnTo>
                  <a:lnTo>
                    <a:pt x="4084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167384" y="786384"/>
              <a:ext cx="408940" cy="326390"/>
            </a:xfrm>
            <a:custGeom>
              <a:avLst/>
              <a:gdLst/>
              <a:ahLst/>
              <a:cxnLst/>
              <a:rect l="l" t="t" r="r" b="b"/>
              <a:pathLst>
                <a:path w="408940" h="326390">
                  <a:moveTo>
                    <a:pt x="0" y="326136"/>
                  </a:moveTo>
                  <a:lnTo>
                    <a:pt x="408431" y="326136"/>
                  </a:lnTo>
                  <a:lnTo>
                    <a:pt x="408431" y="0"/>
                  </a:lnTo>
                  <a:lnTo>
                    <a:pt x="0" y="0"/>
                  </a:lnTo>
                  <a:lnTo>
                    <a:pt x="0" y="326136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>
            <a:spLocks noGrp="1"/>
          </p:cNvSpPr>
          <p:nvPr>
            <p:ph type="title"/>
          </p:nvPr>
        </p:nvSpPr>
        <p:spPr>
          <a:xfrm>
            <a:off x="1841754" y="293293"/>
            <a:ext cx="726440" cy="798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6699"/>
              </a:lnSpc>
              <a:spcBef>
                <a:spcPts val="100"/>
              </a:spcBef>
            </a:pPr>
            <a:r>
              <a:rPr sz="2000" spc="-10" dirty="0"/>
              <a:t>Action </a:t>
            </a:r>
            <a:r>
              <a:rPr sz="2000" spc="-25" dirty="0"/>
              <a:t>Drama</a:t>
            </a:r>
            <a:endParaRPr sz="2000"/>
          </a:p>
        </p:txBody>
      </p:sp>
      <p:sp>
        <p:nvSpPr>
          <p:cNvPr id="55" name="object 55"/>
          <p:cNvSpPr txBox="1"/>
          <p:nvPr/>
        </p:nvSpPr>
        <p:spPr>
          <a:xfrm>
            <a:off x="1841754" y="1242822"/>
            <a:ext cx="77914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10" dirty="0">
                <a:latin typeface="Calibri"/>
                <a:cs typeface="Calibri"/>
              </a:rPr>
              <a:t>Thriller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841754" y="1743201"/>
            <a:ext cx="8877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10" dirty="0">
                <a:latin typeface="Calibri"/>
                <a:cs typeface="Calibri"/>
              </a:rPr>
              <a:t>Comedy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8972" y="5000244"/>
            <a:ext cx="11018520" cy="0"/>
          </a:xfrm>
          <a:custGeom>
            <a:avLst/>
            <a:gdLst/>
            <a:ahLst/>
            <a:cxnLst/>
            <a:rect l="l" t="t" r="r" b="b"/>
            <a:pathLst>
              <a:path w="11018520">
                <a:moveTo>
                  <a:pt x="0" y="0"/>
                </a:moveTo>
                <a:lnTo>
                  <a:pt x="11018520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8972" y="4040123"/>
            <a:ext cx="11018520" cy="0"/>
          </a:xfrm>
          <a:custGeom>
            <a:avLst/>
            <a:gdLst/>
            <a:ahLst/>
            <a:cxnLst/>
            <a:rect l="l" t="t" r="r" b="b"/>
            <a:pathLst>
              <a:path w="11018520">
                <a:moveTo>
                  <a:pt x="0" y="0"/>
                </a:moveTo>
                <a:lnTo>
                  <a:pt x="11018520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8972" y="3080004"/>
            <a:ext cx="11018520" cy="0"/>
          </a:xfrm>
          <a:custGeom>
            <a:avLst/>
            <a:gdLst/>
            <a:ahLst/>
            <a:cxnLst/>
            <a:rect l="l" t="t" r="r" b="b"/>
            <a:pathLst>
              <a:path w="11018520">
                <a:moveTo>
                  <a:pt x="0" y="0"/>
                </a:moveTo>
                <a:lnTo>
                  <a:pt x="11018520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8972" y="2119883"/>
            <a:ext cx="11018520" cy="0"/>
          </a:xfrm>
          <a:custGeom>
            <a:avLst/>
            <a:gdLst/>
            <a:ahLst/>
            <a:cxnLst/>
            <a:rect l="l" t="t" r="r" b="b"/>
            <a:pathLst>
              <a:path w="11018520">
                <a:moveTo>
                  <a:pt x="0" y="0"/>
                </a:moveTo>
                <a:lnTo>
                  <a:pt x="11018520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8972" y="1162811"/>
            <a:ext cx="11018520" cy="0"/>
          </a:xfrm>
          <a:custGeom>
            <a:avLst/>
            <a:gdLst/>
            <a:ahLst/>
            <a:cxnLst/>
            <a:rect l="l" t="t" r="r" b="b"/>
            <a:pathLst>
              <a:path w="11018520">
                <a:moveTo>
                  <a:pt x="0" y="0"/>
                </a:moveTo>
                <a:lnTo>
                  <a:pt x="11018520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914209" y="197929"/>
            <a:ext cx="11028045" cy="5764530"/>
            <a:chOff x="914209" y="197929"/>
            <a:chExt cx="11028045" cy="5764530"/>
          </a:xfrm>
        </p:grpSpPr>
        <p:sp>
          <p:nvSpPr>
            <p:cNvPr id="8" name="object 8"/>
            <p:cNvSpPr/>
            <p:nvPr/>
          </p:nvSpPr>
          <p:spPr>
            <a:xfrm>
              <a:off x="918972" y="202692"/>
              <a:ext cx="11018520" cy="5755005"/>
            </a:xfrm>
            <a:custGeom>
              <a:avLst/>
              <a:gdLst/>
              <a:ahLst/>
              <a:cxnLst/>
              <a:rect l="l" t="t" r="r" b="b"/>
              <a:pathLst>
                <a:path w="11018520" h="5755005">
                  <a:moveTo>
                    <a:pt x="0" y="0"/>
                  </a:moveTo>
                  <a:lnTo>
                    <a:pt x="11018520" y="0"/>
                  </a:lnTo>
                </a:path>
                <a:path w="11018520" h="5755005">
                  <a:moveTo>
                    <a:pt x="1837944" y="0"/>
                  </a:moveTo>
                  <a:lnTo>
                    <a:pt x="1837944" y="5754623"/>
                  </a:lnTo>
                </a:path>
                <a:path w="11018520" h="5755005">
                  <a:moveTo>
                    <a:pt x="3672840" y="0"/>
                  </a:moveTo>
                  <a:lnTo>
                    <a:pt x="3672840" y="5754623"/>
                  </a:lnTo>
                </a:path>
                <a:path w="11018520" h="5755005">
                  <a:moveTo>
                    <a:pt x="5507736" y="0"/>
                  </a:moveTo>
                  <a:lnTo>
                    <a:pt x="5507736" y="5754623"/>
                  </a:lnTo>
                </a:path>
                <a:path w="11018520" h="5755005">
                  <a:moveTo>
                    <a:pt x="7345680" y="0"/>
                  </a:moveTo>
                  <a:lnTo>
                    <a:pt x="7345680" y="5754623"/>
                  </a:lnTo>
                </a:path>
                <a:path w="11018520" h="5755005">
                  <a:moveTo>
                    <a:pt x="9180576" y="0"/>
                  </a:moveTo>
                  <a:lnTo>
                    <a:pt x="9180576" y="5754623"/>
                  </a:lnTo>
                </a:path>
                <a:path w="11018520" h="5755005">
                  <a:moveTo>
                    <a:pt x="11018520" y="0"/>
                  </a:moveTo>
                  <a:lnTo>
                    <a:pt x="11018520" y="5754623"/>
                  </a:lnTo>
                </a:path>
                <a:path w="11018520" h="5755005">
                  <a:moveTo>
                    <a:pt x="0" y="5754623"/>
                  </a:moveTo>
                  <a:lnTo>
                    <a:pt x="0" y="0"/>
                  </a:lnTo>
                </a:path>
                <a:path w="11018520" h="5755005">
                  <a:moveTo>
                    <a:pt x="0" y="5754623"/>
                  </a:moveTo>
                  <a:lnTo>
                    <a:pt x="11018520" y="5754623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82200" y="1524000"/>
              <a:ext cx="234696" cy="2346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2120" y="3922776"/>
              <a:ext cx="231648" cy="23469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82200" y="2005584"/>
              <a:ext cx="234696" cy="2316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29856" y="1045464"/>
              <a:ext cx="234696" cy="23469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47303" y="3444240"/>
              <a:ext cx="234696" cy="23164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64752" y="2005584"/>
              <a:ext cx="234696" cy="23164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39567" y="4401312"/>
              <a:ext cx="234695" cy="23469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64752" y="3444240"/>
              <a:ext cx="234696" cy="23164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29856" y="2962656"/>
              <a:ext cx="234696" cy="23469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47303" y="2484119"/>
              <a:ext cx="234696" cy="23469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12407" y="1524000"/>
              <a:ext cx="231647" cy="234696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9064243" y="1101598"/>
            <a:ext cx="20713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10" dirty="0">
                <a:latin typeface="Calibri"/>
                <a:cs typeface="Calibri"/>
              </a:rPr>
              <a:t>Avengers:EndGame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27150" y="3500373"/>
            <a:ext cx="1023619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10" dirty="0">
                <a:latin typeface="Calibri"/>
                <a:cs typeface="Calibri"/>
              </a:rPr>
              <a:t>Housefull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606788" y="2142566"/>
            <a:ext cx="126047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dirty="0">
                <a:latin typeface="Calibri"/>
                <a:cs typeface="Calibri"/>
              </a:rPr>
              <a:t>MI: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FallOUT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818503" y="621919"/>
            <a:ext cx="105600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dirty="0">
                <a:latin typeface="Calibri"/>
                <a:cs typeface="Calibri"/>
              </a:rPr>
              <a:t>MS</a:t>
            </a:r>
            <a:r>
              <a:rPr sz="2000" b="1" spc="-3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Dhoni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479283" y="3007868"/>
            <a:ext cx="21348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dirty="0">
                <a:latin typeface="Calibri"/>
                <a:cs typeface="Calibri"/>
              </a:rPr>
              <a:t>Guardians</a:t>
            </a:r>
            <a:r>
              <a:rPr sz="2000" b="1" spc="-6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of</a:t>
            </a:r>
            <a:r>
              <a:rPr sz="2000" b="1" spc="-5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Galaxy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895590" y="1500377"/>
            <a:ext cx="199834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dirty="0">
                <a:latin typeface="Calibri"/>
                <a:cs typeface="Calibri"/>
              </a:rPr>
              <a:t>The</a:t>
            </a:r>
            <a:r>
              <a:rPr sz="2000" b="1" spc="-3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Expendables:3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013966" y="3980179"/>
            <a:ext cx="14846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dirty="0">
                <a:latin typeface="Calibri"/>
                <a:cs typeface="Calibri"/>
              </a:rPr>
              <a:t>Ghost</a:t>
            </a:r>
            <a:r>
              <a:rPr sz="2000" b="1" spc="-6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Busters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36940" y="3647313"/>
            <a:ext cx="130746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dirty="0">
                <a:latin typeface="Calibri"/>
                <a:cs typeface="Calibri"/>
              </a:rPr>
              <a:t>Iron</a:t>
            </a:r>
            <a:r>
              <a:rPr sz="2000" b="1" spc="-4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Man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: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spc="-50" dirty="0">
                <a:latin typeface="Calibri"/>
                <a:cs typeface="Calibri"/>
              </a:rPr>
              <a:t>3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754494" y="2540888"/>
            <a:ext cx="118110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10" dirty="0">
                <a:latin typeface="Calibri"/>
                <a:cs typeface="Calibri"/>
              </a:rPr>
              <a:t>SpiderMan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712456" y="2061210"/>
            <a:ext cx="110490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10" dirty="0">
                <a:latin typeface="Calibri"/>
                <a:cs typeface="Calibri"/>
              </a:rPr>
              <a:t>Superman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921755" y="1101598"/>
            <a:ext cx="101155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dirty="0">
                <a:latin typeface="Calibri"/>
                <a:cs typeface="Calibri"/>
              </a:rPr>
              <a:t>The</a:t>
            </a:r>
            <a:r>
              <a:rPr sz="2000" b="1" spc="-3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Flash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79221" y="5783376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79221" y="4823841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585858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79221" y="386435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585858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79221" y="2904871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585858"/>
                </a:solidFill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79221" y="194538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585858"/>
                </a:solidFill>
                <a:latin typeface="Calibri"/>
                <a:cs typeface="Calibri"/>
              </a:rPr>
              <a:t>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63397" y="985215"/>
            <a:ext cx="2571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585858"/>
                </a:solidFill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63397" y="25730"/>
            <a:ext cx="2571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585858"/>
                </a:solidFill>
                <a:latin typeface="Calibri"/>
                <a:cs typeface="Calibri"/>
              </a:rPr>
              <a:t>12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49274" y="6080861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686050" y="6080861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585858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522470" y="6080861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585858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729478" y="6037884"/>
            <a:ext cx="1397635" cy="6604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434"/>
              </a:spcBef>
            </a:pPr>
            <a:r>
              <a:rPr sz="1800" b="1" dirty="0">
                <a:solidFill>
                  <a:srgbClr val="585858"/>
                </a:solidFill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40"/>
              </a:spcBef>
            </a:pPr>
            <a:r>
              <a:rPr sz="1800" b="1" dirty="0">
                <a:solidFill>
                  <a:srgbClr val="585858"/>
                </a:solidFill>
                <a:latin typeface="Calibri"/>
                <a:cs typeface="Calibri"/>
              </a:rPr>
              <a:t>USERS</a:t>
            </a:r>
            <a:r>
              <a:rPr sz="1800" b="1" spc="-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585858"/>
                </a:solidFill>
                <a:latin typeface="Calibri"/>
                <a:cs typeface="Calibri"/>
              </a:rPr>
              <a:t>RATING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195564" y="6080861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585858"/>
                </a:solidFill>
                <a:latin typeface="Calibri"/>
                <a:cs typeface="Calibri"/>
              </a:rPr>
              <a:t>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974326" y="6080861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585858"/>
                </a:solidFill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1810745" y="6080861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585858"/>
                </a:solidFill>
                <a:latin typeface="Calibri"/>
                <a:cs typeface="Calibri"/>
              </a:rPr>
              <a:t>12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91058" y="2329712"/>
            <a:ext cx="254000" cy="15074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b="1" dirty="0">
                <a:solidFill>
                  <a:srgbClr val="585858"/>
                </a:solidFill>
                <a:latin typeface="Calibri"/>
                <a:cs typeface="Calibri"/>
              </a:rPr>
              <a:t>CRITICS</a:t>
            </a:r>
            <a:r>
              <a:rPr sz="1800" b="1" spc="-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585858"/>
                </a:solidFill>
                <a:latin typeface="Calibri"/>
                <a:cs typeface="Calibri"/>
              </a:rPr>
              <a:t>RATING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209669" y="4955235"/>
            <a:ext cx="153225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dirty="0">
                <a:latin typeface="Calibri"/>
                <a:cs typeface="Calibri"/>
              </a:rPr>
              <a:t>New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Input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4924678" y="3904234"/>
            <a:ext cx="2543175" cy="1154430"/>
            <a:chOff x="4924678" y="3904234"/>
            <a:chExt cx="2543175" cy="1154430"/>
          </a:xfrm>
        </p:grpSpPr>
        <p:sp>
          <p:nvSpPr>
            <p:cNvPr id="48" name="object 48"/>
            <p:cNvSpPr/>
            <p:nvPr/>
          </p:nvSpPr>
          <p:spPr>
            <a:xfrm>
              <a:off x="4924678" y="4078732"/>
              <a:ext cx="2174240" cy="979805"/>
            </a:xfrm>
            <a:custGeom>
              <a:avLst/>
              <a:gdLst/>
              <a:ahLst/>
              <a:cxnLst/>
              <a:rect l="l" t="t" r="r" b="b"/>
              <a:pathLst>
                <a:path w="2174240" h="979804">
                  <a:moveTo>
                    <a:pt x="2002852" y="53132"/>
                  </a:moveTo>
                  <a:lnTo>
                    <a:pt x="0" y="926592"/>
                  </a:lnTo>
                  <a:lnTo>
                    <a:pt x="23113" y="979678"/>
                  </a:lnTo>
                  <a:lnTo>
                    <a:pt x="2026002" y="106203"/>
                  </a:lnTo>
                  <a:lnTo>
                    <a:pt x="2002852" y="53132"/>
                  </a:lnTo>
                  <a:close/>
                </a:path>
                <a:path w="2174240" h="979804">
                  <a:moveTo>
                    <a:pt x="2147519" y="41529"/>
                  </a:moveTo>
                  <a:lnTo>
                    <a:pt x="2029460" y="41529"/>
                  </a:lnTo>
                  <a:lnTo>
                    <a:pt x="2052574" y="94615"/>
                  </a:lnTo>
                  <a:lnTo>
                    <a:pt x="2026002" y="106203"/>
                  </a:lnTo>
                  <a:lnTo>
                    <a:pt x="2049145" y="159258"/>
                  </a:lnTo>
                  <a:lnTo>
                    <a:pt x="2147519" y="41529"/>
                  </a:lnTo>
                  <a:close/>
                </a:path>
                <a:path w="2174240" h="979804">
                  <a:moveTo>
                    <a:pt x="2029460" y="41529"/>
                  </a:moveTo>
                  <a:lnTo>
                    <a:pt x="2002852" y="53132"/>
                  </a:lnTo>
                  <a:lnTo>
                    <a:pt x="2026002" y="106203"/>
                  </a:lnTo>
                  <a:lnTo>
                    <a:pt x="2052574" y="94615"/>
                  </a:lnTo>
                  <a:lnTo>
                    <a:pt x="2029460" y="41529"/>
                  </a:lnTo>
                  <a:close/>
                </a:path>
                <a:path w="2174240" h="979804">
                  <a:moveTo>
                    <a:pt x="1979676" y="0"/>
                  </a:moveTo>
                  <a:lnTo>
                    <a:pt x="2002852" y="53132"/>
                  </a:lnTo>
                  <a:lnTo>
                    <a:pt x="2029460" y="41529"/>
                  </a:lnTo>
                  <a:lnTo>
                    <a:pt x="2147519" y="41529"/>
                  </a:lnTo>
                  <a:lnTo>
                    <a:pt x="2173731" y="10160"/>
                  </a:lnTo>
                  <a:lnTo>
                    <a:pt x="197967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196327" y="3910584"/>
              <a:ext cx="265430" cy="265430"/>
            </a:xfrm>
            <a:custGeom>
              <a:avLst/>
              <a:gdLst/>
              <a:ahLst/>
              <a:cxnLst/>
              <a:rect l="l" t="t" r="r" b="b"/>
              <a:pathLst>
                <a:path w="265429" h="265429">
                  <a:moveTo>
                    <a:pt x="132588" y="0"/>
                  </a:moveTo>
                  <a:lnTo>
                    <a:pt x="90659" y="6754"/>
                  </a:lnTo>
                  <a:lnTo>
                    <a:pt x="54260" y="25566"/>
                  </a:lnTo>
                  <a:lnTo>
                    <a:pt x="25566" y="54260"/>
                  </a:lnTo>
                  <a:lnTo>
                    <a:pt x="6754" y="90659"/>
                  </a:lnTo>
                  <a:lnTo>
                    <a:pt x="0" y="132588"/>
                  </a:lnTo>
                  <a:lnTo>
                    <a:pt x="6754" y="174516"/>
                  </a:lnTo>
                  <a:lnTo>
                    <a:pt x="25566" y="210915"/>
                  </a:lnTo>
                  <a:lnTo>
                    <a:pt x="54260" y="239609"/>
                  </a:lnTo>
                  <a:lnTo>
                    <a:pt x="90659" y="258421"/>
                  </a:lnTo>
                  <a:lnTo>
                    <a:pt x="132588" y="265176"/>
                  </a:lnTo>
                  <a:lnTo>
                    <a:pt x="174516" y="258421"/>
                  </a:lnTo>
                  <a:lnTo>
                    <a:pt x="210915" y="239609"/>
                  </a:lnTo>
                  <a:lnTo>
                    <a:pt x="239609" y="210915"/>
                  </a:lnTo>
                  <a:lnTo>
                    <a:pt x="258421" y="174516"/>
                  </a:lnTo>
                  <a:lnTo>
                    <a:pt x="265175" y="132588"/>
                  </a:lnTo>
                  <a:lnTo>
                    <a:pt x="258421" y="90659"/>
                  </a:lnTo>
                  <a:lnTo>
                    <a:pt x="239609" y="54260"/>
                  </a:lnTo>
                  <a:lnTo>
                    <a:pt x="210915" y="25566"/>
                  </a:lnTo>
                  <a:lnTo>
                    <a:pt x="174516" y="6754"/>
                  </a:lnTo>
                  <a:lnTo>
                    <a:pt x="13258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196327" y="3910584"/>
              <a:ext cx="265430" cy="265430"/>
            </a:xfrm>
            <a:custGeom>
              <a:avLst/>
              <a:gdLst/>
              <a:ahLst/>
              <a:cxnLst/>
              <a:rect l="l" t="t" r="r" b="b"/>
              <a:pathLst>
                <a:path w="265429" h="265429">
                  <a:moveTo>
                    <a:pt x="0" y="132588"/>
                  </a:moveTo>
                  <a:lnTo>
                    <a:pt x="6754" y="90659"/>
                  </a:lnTo>
                  <a:lnTo>
                    <a:pt x="25566" y="54260"/>
                  </a:lnTo>
                  <a:lnTo>
                    <a:pt x="54260" y="25566"/>
                  </a:lnTo>
                  <a:lnTo>
                    <a:pt x="90659" y="6754"/>
                  </a:lnTo>
                  <a:lnTo>
                    <a:pt x="132588" y="0"/>
                  </a:lnTo>
                  <a:lnTo>
                    <a:pt x="174516" y="6754"/>
                  </a:lnTo>
                  <a:lnTo>
                    <a:pt x="210915" y="25566"/>
                  </a:lnTo>
                  <a:lnTo>
                    <a:pt x="239609" y="54260"/>
                  </a:lnTo>
                  <a:lnTo>
                    <a:pt x="258421" y="90659"/>
                  </a:lnTo>
                  <a:lnTo>
                    <a:pt x="265175" y="132588"/>
                  </a:lnTo>
                  <a:lnTo>
                    <a:pt x="258421" y="174516"/>
                  </a:lnTo>
                  <a:lnTo>
                    <a:pt x="239609" y="210915"/>
                  </a:lnTo>
                  <a:lnTo>
                    <a:pt x="210915" y="239609"/>
                  </a:lnTo>
                  <a:lnTo>
                    <a:pt x="174516" y="258421"/>
                  </a:lnTo>
                  <a:lnTo>
                    <a:pt x="132588" y="265176"/>
                  </a:lnTo>
                  <a:lnTo>
                    <a:pt x="90659" y="258421"/>
                  </a:lnTo>
                  <a:lnTo>
                    <a:pt x="54260" y="239609"/>
                  </a:lnTo>
                  <a:lnTo>
                    <a:pt x="25566" y="210915"/>
                  </a:lnTo>
                  <a:lnTo>
                    <a:pt x="6754" y="174516"/>
                  </a:lnTo>
                  <a:lnTo>
                    <a:pt x="0" y="132588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6467983" y="4220717"/>
            <a:ext cx="153479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35" dirty="0">
                <a:latin typeface="Calibri"/>
                <a:cs typeface="Calibri"/>
              </a:rPr>
              <a:t>Total</a:t>
            </a:r>
            <a:r>
              <a:rPr sz="2000" b="1" spc="-7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Dhamaal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1161288" y="350520"/>
            <a:ext cx="421005" cy="1750060"/>
            <a:chOff x="1161288" y="350520"/>
            <a:chExt cx="421005" cy="1750060"/>
          </a:xfrm>
        </p:grpSpPr>
        <p:sp>
          <p:nvSpPr>
            <p:cNvPr id="53" name="object 53"/>
            <p:cNvSpPr/>
            <p:nvPr/>
          </p:nvSpPr>
          <p:spPr>
            <a:xfrm>
              <a:off x="1167384" y="1764792"/>
              <a:ext cx="408940" cy="329565"/>
            </a:xfrm>
            <a:custGeom>
              <a:avLst/>
              <a:gdLst/>
              <a:ahLst/>
              <a:cxnLst/>
              <a:rect l="l" t="t" r="r" b="b"/>
              <a:pathLst>
                <a:path w="408940" h="329564">
                  <a:moveTo>
                    <a:pt x="408431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08431" y="329184"/>
                  </a:lnTo>
                  <a:lnTo>
                    <a:pt x="408431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167384" y="1764792"/>
              <a:ext cx="408940" cy="329565"/>
            </a:xfrm>
            <a:custGeom>
              <a:avLst/>
              <a:gdLst/>
              <a:ahLst/>
              <a:cxnLst/>
              <a:rect l="l" t="t" r="r" b="b"/>
              <a:pathLst>
                <a:path w="408940" h="329564">
                  <a:moveTo>
                    <a:pt x="0" y="329184"/>
                  </a:moveTo>
                  <a:lnTo>
                    <a:pt x="408431" y="329184"/>
                  </a:lnTo>
                  <a:lnTo>
                    <a:pt x="408431" y="0"/>
                  </a:lnTo>
                  <a:lnTo>
                    <a:pt x="0" y="0"/>
                  </a:lnTo>
                  <a:lnTo>
                    <a:pt x="0" y="329184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167384" y="1274064"/>
              <a:ext cx="408940" cy="329565"/>
            </a:xfrm>
            <a:custGeom>
              <a:avLst/>
              <a:gdLst/>
              <a:ahLst/>
              <a:cxnLst/>
              <a:rect l="l" t="t" r="r" b="b"/>
              <a:pathLst>
                <a:path w="408940" h="329565">
                  <a:moveTo>
                    <a:pt x="408431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408431" y="329184"/>
                  </a:lnTo>
                  <a:lnTo>
                    <a:pt x="40843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167384" y="1274064"/>
              <a:ext cx="408940" cy="329565"/>
            </a:xfrm>
            <a:custGeom>
              <a:avLst/>
              <a:gdLst/>
              <a:ahLst/>
              <a:cxnLst/>
              <a:rect l="l" t="t" r="r" b="b"/>
              <a:pathLst>
                <a:path w="408940" h="329565">
                  <a:moveTo>
                    <a:pt x="0" y="329184"/>
                  </a:moveTo>
                  <a:lnTo>
                    <a:pt x="408431" y="329184"/>
                  </a:lnTo>
                  <a:lnTo>
                    <a:pt x="408431" y="0"/>
                  </a:lnTo>
                  <a:lnTo>
                    <a:pt x="0" y="0"/>
                  </a:lnTo>
                  <a:lnTo>
                    <a:pt x="0" y="329184"/>
                  </a:lnTo>
                  <a:close/>
                </a:path>
              </a:pathLst>
            </a:custGeom>
            <a:ln w="12192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167384" y="786384"/>
              <a:ext cx="408940" cy="326390"/>
            </a:xfrm>
            <a:custGeom>
              <a:avLst/>
              <a:gdLst/>
              <a:ahLst/>
              <a:cxnLst/>
              <a:rect l="l" t="t" r="r" b="b"/>
              <a:pathLst>
                <a:path w="408940" h="326390">
                  <a:moveTo>
                    <a:pt x="408431" y="0"/>
                  </a:moveTo>
                  <a:lnTo>
                    <a:pt x="0" y="0"/>
                  </a:lnTo>
                  <a:lnTo>
                    <a:pt x="0" y="326136"/>
                  </a:lnTo>
                  <a:lnTo>
                    <a:pt x="408431" y="326136"/>
                  </a:lnTo>
                  <a:lnTo>
                    <a:pt x="4084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167384" y="786384"/>
              <a:ext cx="408940" cy="326390"/>
            </a:xfrm>
            <a:custGeom>
              <a:avLst/>
              <a:gdLst/>
              <a:ahLst/>
              <a:cxnLst/>
              <a:rect l="l" t="t" r="r" b="b"/>
              <a:pathLst>
                <a:path w="408940" h="326390">
                  <a:moveTo>
                    <a:pt x="0" y="326136"/>
                  </a:moveTo>
                  <a:lnTo>
                    <a:pt x="408431" y="326136"/>
                  </a:lnTo>
                  <a:lnTo>
                    <a:pt x="408431" y="0"/>
                  </a:lnTo>
                  <a:lnTo>
                    <a:pt x="0" y="0"/>
                  </a:lnTo>
                  <a:lnTo>
                    <a:pt x="0" y="326136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167384" y="356616"/>
              <a:ext cx="408940" cy="332740"/>
            </a:xfrm>
            <a:custGeom>
              <a:avLst/>
              <a:gdLst/>
              <a:ahLst/>
              <a:cxnLst/>
              <a:rect l="l" t="t" r="r" b="b"/>
              <a:pathLst>
                <a:path w="408940" h="332740">
                  <a:moveTo>
                    <a:pt x="408431" y="0"/>
                  </a:moveTo>
                  <a:lnTo>
                    <a:pt x="0" y="0"/>
                  </a:lnTo>
                  <a:lnTo>
                    <a:pt x="0" y="332232"/>
                  </a:lnTo>
                  <a:lnTo>
                    <a:pt x="408431" y="332232"/>
                  </a:lnTo>
                  <a:lnTo>
                    <a:pt x="40843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167384" y="356616"/>
              <a:ext cx="408940" cy="332740"/>
            </a:xfrm>
            <a:custGeom>
              <a:avLst/>
              <a:gdLst/>
              <a:ahLst/>
              <a:cxnLst/>
              <a:rect l="l" t="t" r="r" b="b"/>
              <a:pathLst>
                <a:path w="408940" h="332740">
                  <a:moveTo>
                    <a:pt x="0" y="332232"/>
                  </a:moveTo>
                  <a:lnTo>
                    <a:pt x="408431" y="332232"/>
                  </a:lnTo>
                  <a:lnTo>
                    <a:pt x="408431" y="0"/>
                  </a:lnTo>
                  <a:lnTo>
                    <a:pt x="0" y="0"/>
                  </a:lnTo>
                  <a:lnTo>
                    <a:pt x="0" y="332232"/>
                  </a:lnTo>
                  <a:close/>
                </a:path>
              </a:pathLst>
            </a:custGeom>
            <a:ln w="12191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1841754" y="293293"/>
            <a:ext cx="726440" cy="798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6699"/>
              </a:lnSpc>
              <a:spcBef>
                <a:spcPts val="100"/>
              </a:spcBef>
            </a:pPr>
            <a:r>
              <a:rPr sz="2000" b="1" spc="-10" dirty="0">
                <a:latin typeface="Calibri"/>
                <a:cs typeface="Calibri"/>
              </a:rPr>
              <a:t>Action </a:t>
            </a:r>
            <a:r>
              <a:rPr sz="2000" b="1" spc="-25" dirty="0">
                <a:latin typeface="Calibri"/>
                <a:cs typeface="Calibri"/>
              </a:rPr>
              <a:t>Drama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841754" y="1242822"/>
            <a:ext cx="77914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10" dirty="0">
                <a:latin typeface="Calibri"/>
                <a:cs typeface="Calibri"/>
              </a:rPr>
              <a:t>Thriller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841754" y="1743201"/>
            <a:ext cx="8877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10" dirty="0">
                <a:latin typeface="Calibri"/>
                <a:cs typeface="Calibri"/>
              </a:rPr>
              <a:t>Comedy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6516" y="1389379"/>
            <a:ext cx="3942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Calibri"/>
                <a:cs typeface="Calibri"/>
              </a:rPr>
              <a:t>lazy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learners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does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learn anything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!!!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6516" y="2511678"/>
            <a:ext cx="10884535" cy="5467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41300" marR="5080" indent="-228600">
              <a:lnSpc>
                <a:spcPts val="1939"/>
              </a:lnSpc>
              <a:spcBef>
                <a:spcPts val="3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Calibri"/>
                <a:cs typeface="Calibri"/>
              </a:rPr>
              <a:t>we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just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store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training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data: training is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very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fast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(because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there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training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all)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BUT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making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prediction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is </a:t>
            </a:r>
            <a:r>
              <a:rPr sz="1800" dirty="0">
                <a:latin typeface="Calibri"/>
                <a:cs typeface="Calibri"/>
              </a:rPr>
              <a:t>rather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slow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(calculating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distances)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6516" y="3880866"/>
            <a:ext cx="8103870" cy="1797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b="1" dirty="0">
                <a:latin typeface="Calibri"/>
                <a:cs typeface="Calibri"/>
              </a:rPr>
              <a:t>WE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DO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NOT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BUILD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MODEL</a:t>
            </a:r>
            <a:r>
              <a:rPr sz="1800" b="1" spc="-25" dirty="0">
                <a:latin typeface="Calibri"/>
                <a:cs typeface="Calibri"/>
              </a:rPr>
              <a:t> !!!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40665" marR="5080" indent="-240665">
              <a:lnSpc>
                <a:spcPct val="13560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Calibri"/>
                <a:cs typeface="Calibri"/>
              </a:rPr>
              <a:t>this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non-</a:t>
            </a:r>
            <a:r>
              <a:rPr sz="1800" dirty="0">
                <a:latin typeface="Calibri"/>
                <a:cs typeface="Calibri"/>
              </a:rPr>
              <a:t>parametric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learning: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parameters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learned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about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data </a:t>
            </a:r>
            <a:r>
              <a:rPr sz="1800" dirty="0">
                <a:latin typeface="Calibri"/>
                <a:cs typeface="Calibri"/>
              </a:rPr>
              <a:t>Linear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Regression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/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Logistic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Regression: have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learn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β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parameters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either</a:t>
            </a:r>
            <a:endParaRPr sz="1800">
              <a:latin typeface="Calibri"/>
              <a:cs typeface="Calibri"/>
            </a:endParaRPr>
          </a:p>
          <a:p>
            <a:pPr marL="1841500">
              <a:lnSpc>
                <a:spcPct val="100000"/>
              </a:lnSpc>
              <a:spcBef>
                <a:spcPts val="795"/>
              </a:spcBef>
            </a:pPr>
            <a:r>
              <a:rPr sz="1800" dirty="0">
                <a:latin typeface="Calibri"/>
                <a:cs typeface="Calibri"/>
              </a:rPr>
              <a:t>with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gradient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descent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maximum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likelihood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method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7472" y="237743"/>
            <a:ext cx="11381740" cy="637540"/>
          </a:xfrm>
          <a:prstGeom prst="rect">
            <a:avLst/>
          </a:prstGeom>
          <a:ln w="6096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810" algn="ctr">
              <a:lnSpc>
                <a:spcPts val="4415"/>
              </a:lnSpc>
            </a:pPr>
            <a:r>
              <a:rPr sz="4000" b="0" spc="-20" dirty="0">
                <a:latin typeface="Calibri Light"/>
                <a:cs typeface="Calibri Light"/>
              </a:rPr>
              <a:t>K-</a:t>
            </a:r>
            <a:r>
              <a:rPr sz="4000" b="0" spc="-40" dirty="0">
                <a:latin typeface="Calibri Light"/>
                <a:cs typeface="Calibri Light"/>
              </a:rPr>
              <a:t>Nearest</a:t>
            </a:r>
            <a:r>
              <a:rPr sz="4000" b="0" spc="-180" dirty="0">
                <a:latin typeface="Calibri Light"/>
                <a:cs typeface="Calibri Light"/>
              </a:rPr>
              <a:t> </a:t>
            </a:r>
            <a:r>
              <a:rPr sz="4000" b="0" spc="-25" dirty="0">
                <a:latin typeface="Calibri Light"/>
                <a:cs typeface="Calibri Light"/>
              </a:rPr>
              <a:t>Neighbor</a:t>
            </a:r>
            <a:r>
              <a:rPr sz="4000" b="0" spc="-180" dirty="0">
                <a:latin typeface="Calibri Light"/>
                <a:cs typeface="Calibri Light"/>
              </a:rPr>
              <a:t> </a:t>
            </a:r>
            <a:r>
              <a:rPr sz="4000" b="0" spc="-10" dirty="0">
                <a:latin typeface="Calibri Light"/>
                <a:cs typeface="Calibri Light"/>
              </a:rPr>
              <a:t>Classifier</a:t>
            </a:r>
            <a:endParaRPr sz="4000">
              <a:latin typeface="Calibri Light"/>
              <a:cs typeface="Calibri Ligh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32960" y="1072895"/>
            <a:ext cx="1755648" cy="1139952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6707" rIns="0" bIns="0" rtlCol="0">
            <a:spAutoFit/>
          </a:bodyPr>
          <a:lstStyle/>
          <a:p>
            <a:pPr marL="105410">
              <a:lnSpc>
                <a:spcPct val="100000"/>
              </a:lnSpc>
              <a:spcBef>
                <a:spcPts val="90"/>
              </a:spcBef>
            </a:pPr>
            <a:r>
              <a:rPr sz="4400" b="0" u="sng" spc="-3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K-</a:t>
            </a:r>
            <a:r>
              <a:rPr sz="4400" b="0" u="sng" spc="-6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Nearest</a:t>
            </a:r>
            <a:r>
              <a:rPr sz="4400" b="0" u="sng" spc="-15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3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Neighbor</a:t>
            </a:r>
            <a:r>
              <a:rPr sz="4400" b="0" u="sng" spc="-15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Classifier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0796" y="5484367"/>
            <a:ext cx="399922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dist(Total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Dhamaal,Guardians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of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Galaxy)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spc="-50" dirty="0">
                <a:latin typeface="Calibri"/>
                <a:cs typeface="Calibri"/>
              </a:rPr>
              <a:t>=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15358" y="5360289"/>
            <a:ext cx="3307079" cy="443865"/>
          </a:xfrm>
          <a:custGeom>
            <a:avLst/>
            <a:gdLst/>
            <a:ahLst/>
            <a:cxnLst/>
            <a:rect l="l" t="t" r="r" b="b"/>
            <a:pathLst>
              <a:path w="3307079" h="443864">
                <a:moveTo>
                  <a:pt x="3307080" y="0"/>
                </a:moveTo>
                <a:lnTo>
                  <a:pt x="259079" y="0"/>
                </a:lnTo>
                <a:lnTo>
                  <a:pt x="259079" y="889"/>
                </a:lnTo>
                <a:lnTo>
                  <a:pt x="223012" y="889"/>
                </a:lnTo>
                <a:lnTo>
                  <a:pt x="117347" y="397027"/>
                </a:lnTo>
                <a:lnTo>
                  <a:pt x="57022" y="262597"/>
                </a:lnTo>
                <a:lnTo>
                  <a:pt x="0" y="288721"/>
                </a:lnTo>
                <a:lnTo>
                  <a:pt x="5333" y="301777"/>
                </a:lnTo>
                <a:lnTo>
                  <a:pt x="34797" y="288721"/>
                </a:lnTo>
                <a:lnTo>
                  <a:pt x="106806" y="443687"/>
                </a:lnTo>
                <a:lnTo>
                  <a:pt x="123697" y="443687"/>
                </a:lnTo>
                <a:lnTo>
                  <a:pt x="236981" y="24003"/>
                </a:lnTo>
                <a:lnTo>
                  <a:pt x="259079" y="24003"/>
                </a:lnTo>
                <a:lnTo>
                  <a:pt x="259079" y="24384"/>
                </a:lnTo>
                <a:lnTo>
                  <a:pt x="3307080" y="24384"/>
                </a:lnTo>
                <a:lnTo>
                  <a:pt x="33070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895977" y="5340502"/>
            <a:ext cx="412051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800" dirty="0">
                <a:latin typeface="Cambria Math"/>
                <a:cs typeface="Cambria Math"/>
              </a:rPr>
              <a:t>(𝟕</a:t>
            </a:r>
            <a:r>
              <a:rPr sz="2800" spc="-1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−</a:t>
            </a:r>
            <a:r>
              <a:rPr sz="2800" spc="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𝟖)</a:t>
            </a:r>
            <a:r>
              <a:rPr sz="3075" baseline="23035" dirty="0">
                <a:latin typeface="Cambria Math"/>
                <a:cs typeface="Cambria Math"/>
              </a:rPr>
              <a:t>𝟐</a:t>
            </a:r>
            <a:r>
              <a:rPr sz="2800" dirty="0">
                <a:latin typeface="Cambria Math"/>
                <a:cs typeface="Cambria Math"/>
              </a:rPr>
              <a:t>+(𝟒</a:t>
            </a:r>
            <a:r>
              <a:rPr sz="2800" spc="-1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−</a:t>
            </a:r>
            <a:r>
              <a:rPr sz="2800" spc="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𝟓)</a:t>
            </a:r>
            <a:r>
              <a:rPr sz="3075" baseline="23035" dirty="0">
                <a:latin typeface="Cambria Math"/>
                <a:cs typeface="Cambria Math"/>
              </a:rPr>
              <a:t>𝟐</a:t>
            </a:r>
            <a:r>
              <a:rPr sz="3075" spc="457" baseline="23035" dirty="0">
                <a:latin typeface="Cambria Math"/>
                <a:cs typeface="Cambria Math"/>
              </a:rPr>
              <a:t> </a:t>
            </a:r>
            <a:r>
              <a:rPr sz="2800" b="1" dirty="0">
                <a:latin typeface="Calibri"/>
                <a:cs typeface="Calibri"/>
              </a:rPr>
              <a:t>=</a:t>
            </a:r>
            <a:r>
              <a:rPr sz="2800" b="1" spc="-10" dirty="0">
                <a:latin typeface="Calibri"/>
                <a:cs typeface="Calibri"/>
              </a:rPr>
              <a:t> 1.414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14244" y="1299972"/>
            <a:ext cx="7702550" cy="4057015"/>
          </a:xfrm>
          <a:custGeom>
            <a:avLst/>
            <a:gdLst/>
            <a:ahLst/>
            <a:cxnLst/>
            <a:rect l="l" t="t" r="r" b="b"/>
            <a:pathLst>
              <a:path w="7702550" h="4057015">
                <a:moveTo>
                  <a:pt x="0" y="457200"/>
                </a:moveTo>
                <a:lnTo>
                  <a:pt x="7702423" y="457200"/>
                </a:lnTo>
              </a:path>
              <a:path w="7702550" h="4057015">
                <a:moveTo>
                  <a:pt x="1837944" y="0"/>
                </a:moveTo>
                <a:lnTo>
                  <a:pt x="1837944" y="4056633"/>
                </a:lnTo>
              </a:path>
              <a:path w="7702550" h="4057015">
                <a:moveTo>
                  <a:pt x="3934967" y="0"/>
                </a:moveTo>
                <a:lnTo>
                  <a:pt x="3934967" y="4056633"/>
                </a:lnTo>
              </a:path>
              <a:path w="7702550" h="4057015">
                <a:moveTo>
                  <a:pt x="5870448" y="0"/>
                </a:moveTo>
                <a:lnTo>
                  <a:pt x="5870448" y="4056633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949567" y="1315288"/>
            <a:ext cx="148971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dirty="0">
                <a:latin typeface="Calibri"/>
                <a:cs typeface="Calibri"/>
              </a:rPr>
              <a:t>Critics</a:t>
            </a:r>
            <a:r>
              <a:rPr sz="2000" b="1" spc="-8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Review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33661" y="1315288"/>
            <a:ext cx="49720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20" dirty="0">
                <a:latin typeface="Calibri"/>
                <a:cs typeface="Calibri"/>
              </a:rPr>
              <a:t>type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59167" y="2062937"/>
            <a:ext cx="15430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00AF50"/>
                </a:solidFill>
                <a:latin typeface="Calibri"/>
                <a:cs typeface="Calibri"/>
              </a:rPr>
              <a:t>9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60002" y="2062937"/>
            <a:ext cx="70675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solidFill>
                  <a:srgbClr val="00AF50"/>
                </a:solidFill>
                <a:latin typeface="Calibri"/>
                <a:cs typeface="Calibri"/>
              </a:rPr>
              <a:t>Action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02473" y="2593924"/>
            <a:ext cx="15430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00AF50"/>
                </a:solidFill>
                <a:latin typeface="Calibri"/>
                <a:cs typeface="Calibri"/>
              </a:rPr>
              <a:t>4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03181" y="2593924"/>
            <a:ext cx="88836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solidFill>
                  <a:srgbClr val="00AF50"/>
                </a:solidFill>
                <a:latin typeface="Calibri"/>
                <a:cs typeface="Calibri"/>
              </a:rPr>
              <a:t>Comedy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06665" y="3080461"/>
            <a:ext cx="15430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00AF50"/>
                </a:solidFill>
                <a:latin typeface="Calibri"/>
                <a:cs typeface="Calibri"/>
              </a:rPr>
              <a:t>8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207245" y="3080461"/>
            <a:ext cx="70675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solidFill>
                  <a:srgbClr val="00AF50"/>
                </a:solidFill>
                <a:latin typeface="Calibri"/>
                <a:cs typeface="Calibri"/>
              </a:rPr>
              <a:t>Action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51801" y="3626053"/>
            <a:ext cx="28194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25" dirty="0">
                <a:solidFill>
                  <a:srgbClr val="00AF50"/>
                </a:solidFill>
                <a:latin typeface="Calibri"/>
                <a:cs typeface="Calibri"/>
              </a:rPr>
              <a:t>10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207245" y="3626053"/>
            <a:ext cx="72707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solidFill>
                  <a:srgbClr val="00AF50"/>
                </a:solidFill>
                <a:latin typeface="Calibri"/>
                <a:cs typeface="Calibri"/>
              </a:rPr>
              <a:t>Drama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61833" y="4103877"/>
            <a:ext cx="1536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5" dirty="0">
                <a:solidFill>
                  <a:srgbClr val="00AF50"/>
                </a:solidFill>
                <a:latin typeface="Calibri"/>
                <a:cs typeface="Calibri"/>
              </a:rPr>
              <a:t>5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220327" y="4103877"/>
            <a:ext cx="77914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10" dirty="0">
                <a:solidFill>
                  <a:srgbClr val="00AF50"/>
                </a:solidFill>
                <a:latin typeface="Calibri"/>
                <a:cs typeface="Calibri"/>
              </a:rPr>
              <a:t>Thriller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27530" y="1315288"/>
            <a:ext cx="5075555" cy="3745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90370">
              <a:lnSpc>
                <a:spcPct val="100000"/>
              </a:lnSpc>
              <a:spcBef>
                <a:spcPts val="95"/>
              </a:spcBef>
              <a:tabLst>
                <a:tab pos="3657600" algn="l"/>
              </a:tabLst>
            </a:pPr>
            <a:r>
              <a:rPr sz="2000" b="1" dirty="0">
                <a:latin typeface="Calibri"/>
                <a:cs typeface="Calibri"/>
              </a:rPr>
              <a:t>Movie</a:t>
            </a:r>
            <a:r>
              <a:rPr sz="2000" b="1" spc="-60" dirty="0">
                <a:latin typeface="Calibri"/>
                <a:cs typeface="Calibri"/>
              </a:rPr>
              <a:t> </a:t>
            </a:r>
            <a:r>
              <a:rPr sz="2000" b="1" spc="-20" dirty="0">
                <a:latin typeface="Calibri"/>
                <a:cs typeface="Calibri"/>
              </a:rPr>
              <a:t>Name</a:t>
            </a:r>
            <a:r>
              <a:rPr sz="2000" b="1" dirty="0">
                <a:latin typeface="Calibri"/>
                <a:cs typeface="Calibri"/>
              </a:rPr>
              <a:t>	Users</a:t>
            </a:r>
            <a:r>
              <a:rPr sz="2000" b="1" spc="-7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Review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850">
              <a:latin typeface="Calibri"/>
              <a:cs typeface="Calibri"/>
            </a:endParaRPr>
          </a:p>
          <a:p>
            <a:pPr marL="236854" algn="ctr">
              <a:lnSpc>
                <a:spcPct val="100000"/>
              </a:lnSpc>
              <a:tabLst>
                <a:tab pos="3437890" algn="l"/>
              </a:tabLst>
            </a:pPr>
            <a:r>
              <a:rPr sz="2000" b="1" spc="-10" dirty="0">
                <a:solidFill>
                  <a:srgbClr val="00AF50"/>
                </a:solidFill>
                <a:latin typeface="Calibri"/>
                <a:cs typeface="Calibri"/>
              </a:rPr>
              <a:t>Avengers</a:t>
            </a:r>
            <a:r>
              <a:rPr sz="2000" b="1" spc="-9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00AF50"/>
                </a:solidFill>
                <a:latin typeface="Calibri"/>
                <a:cs typeface="Calibri"/>
              </a:rPr>
              <a:t>:EndGame</a:t>
            </a:r>
            <a:r>
              <a:rPr sz="2000" b="1" dirty="0">
                <a:solidFill>
                  <a:srgbClr val="00AF50"/>
                </a:solidFill>
                <a:latin typeface="Calibri"/>
                <a:cs typeface="Calibri"/>
              </a:rPr>
              <a:t>	</a:t>
            </a:r>
            <a:r>
              <a:rPr sz="2000" b="1" spc="-25" dirty="0">
                <a:solidFill>
                  <a:srgbClr val="00AF50"/>
                </a:solidFill>
                <a:latin typeface="Calibri"/>
                <a:cs typeface="Calibri"/>
              </a:rPr>
              <a:t>10</a:t>
            </a:r>
            <a:endParaRPr sz="2000">
              <a:latin typeface="Calibri"/>
              <a:cs typeface="Calibri"/>
            </a:endParaRPr>
          </a:p>
          <a:p>
            <a:pPr marL="1141095">
              <a:lnSpc>
                <a:spcPct val="100000"/>
              </a:lnSpc>
              <a:spcBef>
                <a:spcPts val="1780"/>
              </a:spcBef>
              <a:tabLst>
                <a:tab pos="4171315" algn="l"/>
              </a:tabLst>
            </a:pPr>
            <a:r>
              <a:rPr sz="2000" b="1" spc="-10" dirty="0">
                <a:solidFill>
                  <a:srgbClr val="00AF50"/>
                </a:solidFill>
                <a:latin typeface="Calibri"/>
                <a:cs typeface="Calibri"/>
              </a:rPr>
              <a:t>Housefull</a:t>
            </a:r>
            <a:r>
              <a:rPr sz="2000" b="1" dirty="0">
                <a:solidFill>
                  <a:srgbClr val="00AF50"/>
                </a:solidFill>
                <a:latin typeface="Calibri"/>
                <a:cs typeface="Calibri"/>
              </a:rPr>
              <a:t>	</a:t>
            </a:r>
            <a:r>
              <a:rPr sz="2000" b="1" spc="-50" dirty="0">
                <a:solidFill>
                  <a:srgbClr val="00AF50"/>
                </a:solidFill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  <a:p>
            <a:pPr marL="1090295">
              <a:lnSpc>
                <a:spcPct val="100000"/>
              </a:lnSpc>
              <a:spcBef>
                <a:spcPts val="1435"/>
              </a:spcBef>
              <a:tabLst>
                <a:tab pos="4120515" algn="l"/>
              </a:tabLst>
            </a:pPr>
            <a:r>
              <a:rPr sz="2000" b="1" spc="-10" dirty="0">
                <a:solidFill>
                  <a:srgbClr val="00AF50"/>
                </a:solidFill>
                <a:latin typeface="Calibri"/>
                <a:cs typeface="Calibri"/>
              </a:rPr>
              <a:t>MI:Fallout</a:t>
            </a:r>
            <a:r>
              <a:rPr sz="2000" b="1" dirty="0">
                <a:solidFill>
                  <a:srgbClr val="00AF50"/>
                </a:solidFill>
                <a:latin typeface="Calibri"/>
                <a:cs typeface="Calibri"/>
              </a:rPr>
              <a:t>	</a:t>
            </a:r>
            <a:r>
              <a:rPr sz="2000" b="1" spc="-25" dirty="0">
                <a:solidFill>
                  <a:srgbClr val="00AF50"/>
                </a:solidFill>
                <a:latin typeface="Calibri"/>
                <a:cs typeface="Calibri"/>
              </a:rPr>
              <a:t>10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50">
              <a:latin typeface="Calibri"/>
              <a:cs typeface="Calibri"/>
            </a:endParaRPr>
          </a:p>
          <a:p>
            <a:pPr marL="1090295">
              <a:lnSpc>
                <a:spcPct val="100000"/>
              </a:lnSpc>
              <a:tabLst>
                <a:tab pos="4178300" algn="l"/>
              </a:tabLst>
            </a:pPr>
            <a:r>
              <a:rPr sz="2000" b="1" dirty="0">
                <a:solidFill>
                  <a:srgbClr val="00AF50"/>
                </a:solidFill>
                <a:latin typeface="Calibri"/>
                <a:cs typeface="Calibri"/>
              </a:rPr>
              <a:t>MS</a:t>
            </a:r>
            <a:r>
              <a:rPr sz="2000" b="1" spc="-2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00AF50"/>
                </a:solidFill>
                <a:latin typeface="Calibri"/>
                <a:cs typeface="Calibri"/>
              </a:rPr>
              <a:t>Dhoni</a:t>
            </a:r>
            <a:r>
              <a:rPr sz="2000" b="1" dirty="0">
                <a:solidFill>
                  <a:srgbClr val="00AF50"/>
                </a:solidFill>
                <a:latin typeface="Calibri"/>
                <a:cs typeface="Calibri"/>
              </a:rPr>
              <a:t>	</a:t>
            </a:r>
            <a:r>
              <a:rPr sz="2000" b="1" spc="-50" dirty="0">
                <a:solidFill>
                  <a:srgbClr val="00AF50"/>
                </a:solidFill>
                <a:latin typeface="Calibri"/>
                <a:cs typeface="Calibri"/>
              </a:rPr>
              <a:t>7</a:t>
            </a:r>
            <a:endParaRPr sz="2000">
              <a:latin typeface="Calibri"/>
              <a:cs typeface="Calibri"/>
            </a:endParaRPr>
          </a:p>
          <a:p>
            <a:pPr marR="749935" algn="r">
              <a:lnSpc>
                <a:spcPct val="100000"/>
              </a:lnSpc>
              <a:spcBef>
                <a:spcPts val="1360"/>
              </a:spcBef>
              <a:tabLst>
                <a:tab pos="3886835" algn="l"/>
              </a:tabLst>
            </a:pPr>
            <a:r>
              <a:rPr sz="2000" b="1" dirty="0">
                <a:solidFill>
                  <a:srgbClr val="00AF50"/>
                </a:solidFill>
                <a:latin typeface="Calibri"/>
                <a:cs typeface="Calibri"/>
              </a:rPr>
              <a:t>Guardians</a:t>
            </a:r>
            <a:r>
              <a:rPr sz="2000" b="1" spc="-6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AF50"/>
                </a:solidFill>
                <a:latin typeface="Calibri"/>
                <a:cs typeface="Calibri"/>
              </a:rPr>
              <a:t>of</a:t>
            </a:r>
            <a:r>
              <a:rPr sz="2000" b="1" spc="-5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00AF50"/>
                </a:solidFill>
                <a:latin typeface="Calibri"/>
                <a:cs typeface="Calibri"/>
              </a:rPr>
              <a:t>Galaxy</a:t>
            </a:r>
            <a:r>
              <a:rPr sz="2000" b="1" dirty="0">
                <a:solidFill>
                  <a:srgbClr val="00AF50"/>
                </a:solidFill>
                <a:latin typeface="Calibri"/>
                <a:cs typeface="Calibri"/>
              </a:rPr>
              <a:t>	</a:t>
            </a:r>
            <a:r>
              <a:rPr sz="2000" b="1" spc="-50" dirty="0">
                <a:solidFill>
                  <a:srgbClr val="00AF50"/>
                </a:solidFill>
                <a:latin typeface="Calibri"/>
                <a:cs typeface="Calibri"/>
              </a:rPr>
              <a:t>8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Calibri"/>
              <a:cs typeface="Calibri"/>
            </a:endParaRPr>
          </a:p>
          <a:p>
            <a:pPr marR="752475" algn="r">
              <a:lnSpc>
                <a:spcPct val="100000"/>
              </a:lnSpc>
              <a:tabLst>
                <a:tab pos="4173220" algn="l"/>
              </a:tabLst>
            </a:pPr>
            <a:r>
              <a:rPr sz="2000" b="1" spc="-35" dirty="0">
                <a:solidFill>
                  <a:srgbClr val="00AF50"/>
                </a:solidFill>
                <a:latin typeface="Calibri"/>
                <a:cs typeface="Calibri"/>
              </a:rPr>
              <a:t>Total</a:t>
            </a:r>
            <a:r>
              <a:rPr sz="2000" b="1" spc="-7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00AF50"/>
                </a:solidFill>
                <a:latin typeface="Calibri"/>
                <a:cs typeface="Calibri"/>
              </a:rPr>
              <a:t>Dhamaal</a:t>
            </a:r>
            <a:r>
              <a:rPr sz="2000" b="1" dirty="0">
                <a:solidFill>
                  <a:srgbClr val="00AF50"/>
                </a:solidFill>
                <a:latin typeface="Calibri"/>
                <a:cs typeface="Calibri"/>
              </a:rPr>
              <a:t>	</a:t>
            </a:r>
            <a:r>
              <a:rPr sz="2000" b="1" spc="-50" dirty="0">
                <a:solidFill>
                  <a:srgbClr val="00AF50"/>
                </a:solidFill>
                <a:latin typeface="Calibri"/>
                <a:cs typeface="Calibri"/>
              </a:rPr>
              <a:t>7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626998" y="4732146"/>
            <a:ext cx="1536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5" dirty="0">
                <a:solidFill>
                  <a:srgbClr val="00AF50"/>
                </a:solidFill>
                <a:latin typeface="Calibri"/>
                <a:cs typeface="Calibri"/>
              </a:rPr>
              <a:t>4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583112" y="4732146"/>
            <a:ext cx="14287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5" dirty="0">
                <a:solidFill>
                  <a:srgbClr val="00AF50"/>
                </a:solidFill>
                <a:latin typeface="Calibri"/>
                <a:cs typeface="Calibri"/>
              </a:rPr>
              <a:t>?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6707" rIns="0" bIns="0" rtlCol="0">
            <a:spAutoFit/>
          </a:bodyPr>
          <a:lstStyle/>
          <a:p>
            <a:pPr marL="105410">
              <a:lnSpc>
                <a:spcPct val="100000"/>
              </a:lnSpc>
              <a:spcBef>
                <a:spcPts val="90"/>
              </a:spcBef>
            </a:pPr>
            <a:r>
              <a:rPr sz="4400" b="0" u="sng" spc="-3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K-</a:t>
            </a:r>
            <a:r>
              <a:rPr sz="4400" b="0" u="sng" spc="-6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Nearest</a:t>
            </a:r>
            <a:r>
              <a:rPr sz="4400" b="0" u="sng" spc="-15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3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Neighbor</a:t>
            </a:r>
            <a:r>
              <a:rPr sz="4400" b="0" u="sng" spc="-15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Classifier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641088" y="1444497"/>
            <a:ext cx="3520440" cy="443865"/>
          </a:xfrm>
          <a:custGeom>
            <a:avLst/>
            <a:gdLst/>
            <a:ahLst/>
            <a:cxnLst/>
            <a:rect l="l" t="t" r="r" b="b"/>
            <a:pathLst>
              <a:path w="3520440" h="443864">
                <a:moveTo>
                  <a:pt x="3520440" y="0"/>
                </a:moveTo>
                <a:lnTo>
                  <a:pt x="259079" y="0"/>
                </a:lnTo>
                <a:lnTo>
                  <a:pt x="259079" y="762"/>
                </a:lnTo>
                <a:lnTo>
                  <a:pt x="223012" y="762"/>
                </a:lnTo>
                <a:lnTo>
                  <a:pt x="117348" y="397001"/>
                </a:lnTo>
                <a:lnTo>
                  <a:pt x="57023" y="262509"/>
                </a:lnTo>
                <a:lnTo>
                  <a:pt x="0" y="288671"/>
                </a:lnTo>
                <a:lnTo>
                  <a:pt x="5334" y="301751"/>
                </a:lnTo>
                <a:lnTo>
                  <a:pt x="34798" y="288671"/>
                </a:lnTo>
                <a:lnTo>
                  <a:pt x="106807" y="443611"/>
                </a:lnTo>
                <a:lnTo>
                  <a:pt x="123698" y="443611"/>
                </a:lnTo>
                <a:lnTo>
                  <a:pt x="236982" y="24002"/>
                </a:lnTo>
                <a:lnTo>
                  <a:pt x="259079" y="24002"/>
                </a:lnTo>
                <a:lnTo>
                  <a:pt x="259079" y="24384"/>
                </a:lnTo>
                <a:lnTo>
                  <a:pt x="3520440" y="24384"/>
                </a:lnTo>
                <a:lnTo>
                  <a:pt x="35204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41088" y="2179447"/>
            <a:ext cx="3307079" cy="443865"/>
          </a:xfrm>
          <a:custGeom>
            <a:avLst/>
            <a:gdLst/>
            <a:ahLst/>
            <a:cxnLst/>
            <a:rect l="l" t="t" r="r" b="b"/>
            <a:pathLst>
              <a:path w="3307079" h="443864">
                <a:moveTo>
                  <a:pt x="3307080" y="0"/>
                </a:moveTo>
                <a:lnTo>
                  <a:pt x="259079" y="0"/>
                </a:lnTo>
                <a:lnTo>
                  <a:pt x="259079" y="888"/>
                </a:lnTo>
                <a:lnTo>
                  <a:pt x="223012" y="888"/>
                </a:lnTo>
                <a:lnTo>
                  <a:pt x="117348" y="397001"/>
                </a:lnTo>
                <a:lnTo>
                  <a:pt x="57023" y="262636"/>
                </a:lnTo>
                <a:lnTo>
                  <a:pt x="0" y="288670"/>
                </a:lnTo>
                <a:lnTo>
                  <a:pt x="5334" y="301751"/>
                </a:lnTo>
                <a:lnTo>
                  <a:pt x="34798" y="288670"/>
                </a:lnTo>
                <a:lnTo>
                  <a:pt x="106807" y="443738"/>
                </a:lnTo>
                <a:lnTo>
                  <a:pt x="123698" y="443738"/>
                </a:lnTo>
                <a:lnTo>
                  <a:pt x="236982" y="24002"/>
                </a:lnTo>
                <a:lnTo>
                  <a:pt x="259079" y="24002"/>
                </a:lnTo>
                <a:lnTo>
                  <a:pt x="259079" y="24383"/>
                </a:lnTo>
                <a:lnTo>
                  <a:pt x="3307080" y="24383"/>
                </a:lnTo>
                <a:lnTo>
                  <a:pt x="33070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98746" y="2976498"/>
            <a:ext cx="3520440" cy="443865"/>
          </a:xfrm>
          <a:custGeom>
            <a:avLst/>
            <a:gdLst/>
            <a:ahLst/>
            <a:cxnLst/>
            <a:rect l="l" t="t" r="r" b="b"/>
            <a:pathLst>
              <a:path w="3520440" h="443864">
                <a:moveTo>
                  <a:pt x="3520439" y="0"/>
                </a:moveTo>
                <a:lnTo>
                  <a:pt x="259079" y="0"/>
                </a:lnTo>
                <a:lnTo>
                  <a:pt x="259079" y="888"/>
                </a:lnTo>
                <a:lnTo>
                  <a:pt x="223012" y="888"/>
                </a:lnTo>
                <a:lnTo>
                  <a:pt x="117348" y="397001"/>
                </a:lnTo>
                <a:lnTo>
                  <a:pt x="57023" y="262509"/>
                </a:lnTo>
                <a:lnTo>
                  <a:pt x="0" y="288671"/>
                </a:lnTo>
                <a:lnTo>
                  <a:pt x="5333" y="301751"/>
                </a:lnTo>
                <a:lnTo>
                  <a:pt x="34798" y="288671"/>
                </a:lnTo>
                <a:lnTo>
                  <a:pt x="106806" y="443611"/>
                </a:lnTo>
                <a:lnTo>
                  <a:pt x="123698" y="443611"/>
                </a:lnTo>
                <a:lnTo>
                  <a:pt x="236981" y="24002"/>
                </a:lnTo>
                <a:lnTo>
                  <a:pt x="259079" y="24002"/>
                </a:lnTo>
                <a:lnTo>
                  <a:pt x="259079" y="24384"/>
                </a:lnTo>
                <a:lnTo>
                  <a:pt x="3520439" y="24384"/>
                </a:lnTo>
                <a:lnTo>
                  <a:pt x="35204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94707" y="3705225"/>
            <a:ext cx="3520440" cy="443865"/>
          </a:xfrm>
          <a:custGeom>
            <a:avLst/>
            <a:gdLst/>
            <a:ahLst/>
            <a:cxnLst/>
            <a:rect l="l" t="t" r="r" b="b"/>
            <a:pathLst>
              <a:path w="3520440" h="443864">
                <a:moveTo>
                  <a:pt x="3520440" y="0"/>
                </a:moveTo>
                <a:lnTo>
                  <a:pt x="259079" y="0"/>
                </a:lnTo>
                <a:lnTo>
                  <a:pt x="259079" y="762"/>
                </a:lnTo>
                <a:lnTo>
                  <a:pt x="223012" y="762"/>
                </a:lnTo>
                <a:lnTo>
                  <a:pt x="117347" y="397001"/>
                </a:lnTo>
                <a:lnTo>
                  <a:pt x="57150" y="262508"/>
                </a:lnTo>
                <a:lnTo>
                  <a:pt x="0" y="288670"/>
                </a:lnTo>
                <a:lnTo>
                  <a:pt x="5460" y="301751"/>
                </a:lnTo>
                <a:lnTo>
                  <a:pt x="34797" y="288670"/>
                </a:lnTo>
                <a:lnTo>
                  <a:pt x="106933" y="443611"/>
                </a:lnTo>
                <a:lnTo>
                  <a:pt x="123825" y="443611"/>
                </a:lnTo>
                <a:lnTo>
                  <a:pt x="236981" y="24002"/>
                </a:lnTo>
                <a:lnTo>
                  <a:pt x="259079" y="24002"/>
                </a:lnTo>
                <a:lnTo>
                  <a:pt x="259079" y="24383"/>
                </a:lnTo>
                <a:lnTo>
                  <a:pt x="3520440" y="24383"/>
                </a:lnTo>
                <a:lnTo>
                  <a:pt x="35204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3176" y="1533271"/>
            <a:ext cx="4057015" cy="3346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dist(Total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Dhamaal,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Avengers:Endgame)</a:t>
            </a:r>
            <a:r>
              <a:rPr sz="1800" b="1" spc="-75" dirty="0">
                <a:latin typeface="Calibri"/>
                <a:cs typeface="Calibri"/>
              </a:rPr>
              <a:t> </a:t>
            </a:r>
            <a:r>
              <a:rPr sz="1800" b="1" spc="-50" dirty="0">
                <a:latin typeface="Calibri"/>
                <a:cs typeface="Calibri"/>
              </a:rPr>
              <a:t>=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marL="70485">
              <a:lnSpc>
                <a:spcPct val="100000"/>
              </a:lnSpc>
              <a:spcBef>
                <a:spcPts val="1580"/>
              </a:spcBef>
            </a:pPr>
            <a:r>
              <a:rPr sz="1800" b="1" spc="-20" dirty="0">
                <a:latin typeface="Calibri"/>
                <a:cs typeface="Calibri"/>
              </a:rPr>
              <a:t>dist(Total</a:t>
            </a:r>
            <a:r>
              <a:rPr sz="1800" b="1" spc="-6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Dhamaal,HouseFull)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spc="-50" dirty="0">
                <a:latin typeface="Calibri"/>
                <a:cs typeface="Calibri"/>
              </a:rPr>
              <a:t>=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20" dirty="0">
                <a:latin typeface="Calibri"/>
                <a:cs typeface="Calibri"/>
              </a:rPr>
              <a:t>dist(Total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Dhamaal,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MI:FallOut)</a:t>
            </a:r>
            <a:r>
              <a:rPr sz="1800" b="1" spc="-65" dirty="0">
                <a:latin typeface="Calibri"/>
                <a:cs typeface="Calibri"/>
              </a:rPr>
              <a:t> </a:t>
            </a:r>
            <a:r>
              <a:rPr sz="1800" b="1" spc="-50" dirty="0">
                <a:latin typeface="Calibri"/>
                <a:cs typeface="Calibri"/>
              </a:rPr>
              <a:t>=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85"/>
              </a:spcBef>
            </a:pPr>
            <a:r>
              <a:rPr sz="1800" b="1" spc="-20" dirty="0">
                <a:latin typeface="Calibri"/>
                <a:cs typeface="Calibri"/>
              </a:rPr>
              <a:t>dist(Total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Dhamaal,MS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Dhoni)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spc="-50" dirty="0">
                <a:latin typeface="Calibri"/>
                <a:cs typeface="Calibri"/>
              </a:rPr>
              <a:t>=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marL="70485">
              <a:lnSpc>
                <a:spcPct val="100000"/>
              </a:lnSpc>
              <a:spcBef>
                <a:spcPts val="1515"/>
              </a:spcBef>
            </a:pPr>
            <a:r>
              <a:rPr sz="1800" b="1" spc="-20" dirty="0">
                <a:latin typeface="Calibri"/>
                <a:cs typeface="Calibri"/>
              </a:rPr>
              <a:t>dist(Total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Dhamaal,Guardians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of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Galaxy)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spc="-50" dirty="0">
                <a:latin typeface="Calibri"/>
                <a:cs typeface="Calibri"/>
              </a:rPr>
              <a:t>=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82946" y="4502150"/>
            <a:ext cx="3307079" cy="443865"/>
          </a:xfrm>
          <a:custGeom>
            <a:avLst/>
            <a:gdLst/>
            <a:ahLst/>
            <a:cxnLst/>
            <a:rect l="l" t="t" r="r" b="b"/>
            <a:pathLst>
              <a:path w="3307079" h="443864">
                <a:moveTo>
                  <a:pt x="3307079" y="0"/>
                </a:moveTo>
                <a:lnTo>
                  <a:pt x="259079" y="0"/>
                </a:lnTo>
                <a:lnTo>
                  <a:pt x="259079" y="888"/>
                </a:lnTo>
                <a:lnTo>
                  <a:pt x="223012" y="888"/>
                </a:lnTo>
                <a:lnTo>
                  <a:pt x="117348" y="397001"/>
                </a:lnTo>
                <a:lnTo>
                  <a:pt x="57023" y="262636"/>
                </a:lnTo>
                <a:lnTo>
                  <a:pt x="0" y="288670"/>
                </a:lnTo>
                <a:lnTo>
                  <a:pt x="5333" y="301751"/>
                </a:lnTo>
                <a:lnTo>
                  <a:pt x="34798" y="288670"/>
                </a:lnTo>
                <a:lnTo>
                  <a:pt x="106806" y="443738"/>
                </a:lnTo>
                <a:lnTo>
                  <a:pt x="123698" y="443738"/>
                </a:lnTo>
                <a:lnTo>
                  <a:pt x="236981" y="24002"/>
                </a:lnTo>
                <a:lnTo>
                  <a:pt x="259079" y="24002"/>
                </a:lnTo>
                <a:lnTo>
                  <a:pt x="259079" y="24383"/>
                </a:lnTo>
                <a:lnTo>
                  <a:pt x="3307079" y="24383"/>
                </a:lnTo>
                <a:lnTo>
                  <a:pt x="3307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983734" y="1422857"/>
            <a:ext cx="4312920" cy="351345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110"/>
              </a:spcBef>
            </a:pPr>
            <a:r>
              <a:rPr sz="2800" dirty="0">
                <a:latin typeface="Cambria Math"/>
                <a:cs typeface="Cambria Math"/>
              </a:rPr>
              <a:t>(𝟕</a:t>
            </a:r>
            <a:r>
              <a:rPr sz="2800" spc="-1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−</a:t>
            </a:r>
            <a:r>
              <a:rPr sz="2800" spc="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𝟏𝟎)</a:t>
            </a:r>
            <a:r>
              <a:rPr sz="3075" baseline="23035" dirty="0">
                <a:latin typeface="Cambria Math"/>
                <a:cs typeface="Cambria Math"/>
              </a:rPr>
              <a:t>𝟐</a:t>
            </a:r>
            <a:r>
              <a:rPr sz="2800" dirty="0">
                <a:latin typeface="Cambria Math"/>
                <a:cs typeface="Cambria Math"/>
              </a:rPr>
              <a:t>+(𝟒</a:t>
            </a:r>
            <a:r>
              <a:rPr sz="2800" spc="-1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−</a:t>
            </a:r>
            <a:r>
              <a:rPr sz="2800" spc="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𝟗)</a:t>
            </a:r>
            <a:r>
              <a:rPr sz="3075" baseline="23035" dirty="0">
                <a:latin typeface="Cambria Math"/>
                <a:cs typeface="Cambria Math"/>
              </a:rPr>
              <a:t>𝟐</a:t>
            </a:r>
            <a:r>
              <a:rPr sz="3075" spc="450" baseline="23035" dirty="0">
                <a:latin typeface="Cambria Math"/>
                <a:cs typeface="Cambria Math"/>
              </a:rPr>
              <a:t> </a:t>
            </a:r>
            <a:r>
              <a:rPr sz="2800" b="1" dirty="0">
                <a:latin typeface="Calibri"/>
                <a:cs typeface="Calibri"/>
              </a:rPr>
              <a:t>=</a:t>
            </a:r>
            <a:r>
              <a:rPr sz="2800" b="1" spc="-5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5.83</a:t>
            </a:r>
            <a:endParaRPr sz="280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2430"/>
              </a:spcBef>
            </a:pPr>
            <a:r>
              <a:rPr sz="2800" dirty="0">
                <a:latin typeface="Cambria Math"/>
                <a:cs typeface="Cambria Math"/>
              </a:rPr>
              <a:t>(𝟕</a:t>
            </a:r>
            <a:r>
              <a:rPr sz="2800" spc="-1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−</a:t>
            </a:r>
            <a:r>
              <a:rPr sz="2800" spc="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𝟏)</a:t>
            </a:r>
            <a:r>
              <a:rPr sz="3075" baseline="23035" dirty="0">
                <a:latin typeface="Cambria Math"/>
                <a:cs typeface="Cambria Math"/>
              </a:rPr>
              <a:t>𝟐</a:t>
            </a:r>
            <a:r>
              <a:rPr sz="2800" dirty="0">
                <a:latin typeface="Cambria Math"/>
                <a:cs typeface="Cambria Math"/>
              </a:rPr>
              <a:t>+(𝟒</a:t>
            </a:r>
            <a:r>
              <a:rPr sz="2800" spc="-1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−</a:t>
            </a:r>
            <a:r>
              <a:rPr sz="2800" spc="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𝟒)</a:t>
            </a:r>
            <a:r>
              <a:rPr sz="3075" baseline="23035" dirty="0">
                <a:latin typeface="Cambria Math"/>
                <a:cs typeface="Cambria Math"/>
              </a:rPr>
              <a:t>𝟐</a:t>
            </a:r>
            <a:r>
              <a:rPr sz="3075" spc="450" baseline="23035" dirty="0">
                <a:latin typeface="Cambria Math"/>
                <a:cs typeface="Cambria Math"/>
              </a:rPr>
              <a:t> </a:t>
            </a:r>
            <a:r>
              <a:rPr sz="2800" b="1" dirty="0">
                <a:latin typeface="Calibri"/>
                <a:cs typeface="Calibri"/>
              </a:rPr>
              <a:t>=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60" dirty="0">
                <a:latin typeface="Calibri"/>
                <a:cs typeface="Calibri"/>
              </a:rPr>
              <a:t>6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50">
              <a:latin typeface="Calibri"/>
              <a:cs typeface="Calibri"/>
            </a:endParaRPr>
          </a:p>
          <a:p>
            <a:pPr marL="133350">
              <a:lnSpc>
                <a:spcPct val="100000"/>
              </a:lnSpc>
            </a:pPr>
            <a:r>
              <a:rPr sz="2800" dirty="0">
                <a:latin typeface="Cambria Math"/>
                <a:cs typeface="Cambria Math"/>
              </a:rPr>
              <a:t>(𝟕</a:t>
            </a:r>
            <a:r>
              <a:rPr sz="2800" spc="-1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−</a:t>
            </a:r>
            <a:r>
              <a:rPr sz="2800" spc="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𝟏𝟎)</a:t>
            </a:r>
            <a:r>
              <a:rPr sz="3075" baseline="23035" dirty="0">
                <a:latin typeface="Cambria Math"/>
                <a:cs typeface="Cambria Math"/>
              </a:rPr>
              <a:t>𝟐</a:t>
            </a:r>
            <a:r>
              <a:rPr sz="2800" dirty="0">
                <a:latin typeface="Cambria Math"/>
                <a:cs typeface="Cambria Math"/>
              </a:rPr>
              <a:t>+(𝟒</a:t>
            </a:r>
            <a:r>
              <a:rPr sz="2800" spc="-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−</a:t>
            </a:r>
            <a:r>
              <a:rPr sz="2800" spc="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𝟖)</a:t>
            </a:r>
            <a:r>
              <a:rPr sz="3075" baseline="23035" dirty="0">
                <a:latin typeface="Cambria Math"/>
                <a:cs typeface="Cambria Math"/>
              </a:rPr>
              <a:t>𝟐</a:t>
            </a:r>
            <a:r>
              <a:rPr sz="3075" spc="472" baseline="23035" dirty="0">
                <a:latin typeface="Cambria Math"/>
                <a:cs typeface="Cambria Math"/>
              </a:rPr>
              <a:t> </a:t>
            </a:r>
            <a:r>
              <a:rPr sz="2800" b="1" dirty="0">
                <a:latin typeface="Calibri"/>
                <a:cs typeface="Calibri"/>
              </a:rPr>
              <a:t>=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50" dirty="0">
                <a:latin typeface="Calibri"/>
                <a:cs typeface="Calibri"/>
              </a:rPr>
              <a:t>5</a:t>
            </a:r>
            <a:endParaRPr sz="2800">
              <a:latin typeface="Calibri"/>
              <a:cs typeface="Calibri"/>
            </a:endParaRPr>
          </a:p>
          <a:p>
            <a:pPr marL="329565">
              <a:lnSpc>
                <a:spcPct val="100000"/>
              </a:lnSpc>
              <a:spcBef>
                <a:spcPts val="2380"/>
              </a:spcBef>
            </a:pPr>
            <a:r>
              <a:rPr sz="2800" dirty="0">
                <a:latin typeface="Cambria Math"/>
                <a:cs typeface="Cambria Math"/>
              </a:rPr>
              <a:t>(𝟕</a:t>
            </a:r>
            <a:r>
              <a:rPr sz="2800" spc="-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−</a:t>
            </a:r>
            <a:r>
              <a:rPr sz="2800" spc="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𝟕)</a:t>
            </a:r>
            <a:r>
              <a:rPr sz="3075" baseline="23035" dirty="0">
                <a:latin typeface="Cambria Math"/>
                <a:cs typeface="Cambria Math"/>
              </a:rPr>
              <a:t>𝟐</a:t>
            </a:r>
            <a:r>
              <a:rPr sz="2800" dirty="0">
                <a:latin typeface="Cambria Math"/>
                <a:cs typeface="Cambria Math"/>
              </a:rPr>
              <a:t>+(𝟒</a:t>
            </a:r>
            <a:r>
              <a:rPr sz="2800" spc="-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−</a:t>
            </a:r>
            <a:r>
              <a:rPr sz="2800" spc="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𝟏𝟎)</a:t>
            </a:r>
            <a:r>
              <a:rPr sz="3075" baseline="23035" dirty="0">
                <a:latin typeface="Cambria Math"/>
                <a:cs typeface="Cambria Math"/>
              </a:rPr>
              <a:t>𝟐</a:t>
            </a:r>
            <a:r>
              <a:rPr sz="3075" spc="465" baseline="23035" dirty="0">
                <a:latin typeface="Cambria Math"/>
                <a:cs typeface="Cambria Math"/>
              </a:rPr>
              <a:t> </a:t>
            </a:r>
            <a:r>
              <a:rPr sz="2800" b="1" dirty="0">
                <a:latin typeface="Calibri"/>
                <a:cs typeface="Calibri"/>
              </a:rPr>
              <a:t>=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50" dirty="0">
                <a:latin typeface="Calibri"/>
                <a:cs typeface="Calibri"/>
              </a:rPr>
              <a:t>6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50">
              <a:latin typeface="Calibri"/>
              <a:cs typeface="Calibri"/>
            </a:endParaRPr>
          </a:p>
          <a:p>
            <a:pPr marL="217804">
              <a:lnSpc>
                <a:spcPct val="100000"/>
              </a:lnSpc>
            </a:pPr>
            <a:r>
              <a:rPr sz="2800" dirty="0">
                <a:latin typeface="Cambria Math"/>
                <a:cs typeface="Cambria Math"/>
              </a:rPr>
              <a:t>(𝟕</a:t>
            </a:r>
            <a:r>
              <a:rPr sz="2800" spc="-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−</a:t>
            </a:r>
            <a:r>
              <a:rPr sz="2800" spc="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𝟖)</a:t>
            </a:r>
            <a:r>
              <a:rPr sz="3075" baseline="23035" dirty="0">
                <a:latin typeface="Cambria Math"/>
                <a:cs typeface="Cambria Math"/>
              </a:rPr>
              <a:t>𝟐</a:t>
            </a:r>
            <a:r>
              <a:rPr sz="2800" dirty="0">
                <a:latin typeface="Cambria Math"/>
                <a:cs typeface="Cambria Math"/>
              </a:rPr>
              <a:t>+(𝟒</a:t>
            </a:r>
            <a:r>
              <a:rPr sz="2800" spc="-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−</a:t>
            </a:r>
            <a:r>
              <a:rPr sz="2800" spc="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𝟓)</a:t>
            </a:r>
            <a:r>
              <a:rPr sz="3075" baseline="23035" dirty="0">
                <a:latin typeface="Cambria Math"/>
                <a:cs typeface="Cambria Math"/>
              </a:rPr>
              <a:t>𝟐</a:t>
            </a:r>
            <a:r>
              <a:rPr sz="3075" spc="465" baseline="23035" dirty="0">
                <a:latin typeface="Cambria Math"/>
                <a:cs typeface="Cambria Math"/>
              </a:rPr>
              <a:t> </a:t>
            </a:r>
            <a:r>
              <a:rPr sz="2800" b="1" dirty="0">
                <a:latin typeface="Calibri"/>
                <a:cs typeface="Calibri"/>
              </a:rPr>
              <a:t>=</a:t>
            </a:r>
            <a:r>
              <a:rPr sz="2800" b="1" spc="-10" dirty="0">
                <a:latin typeface="Calibri"/>
                <a:cs typeface="Calibri"/>
              </a:rPr>
              <a:t> 1.414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6707" rIns="0" bIns="0" rtlCol="0">
            <a:spAutoFit/>
          </a:bodyPr>
          <a:lstStyle/>
          <a:p>
            <a:pPr marL="105410">
              <a:lnSpc>
                <a:spcPct val="100000"/>
              </a:lnSpc>
              <a:spcBef>
                <a:spcPts val="90"/>
              </a:spcBef>
            </a:pPr>
            <a:r>
              <a:rPr sz="4400" b="0" u="sng" spc="-3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K-</a:t>
            </a:r>
            <a:r>
              <a:rPr sz="4400" b="0" u="sng" spc="-6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Nearest</a:t>
            </a:r>
            <a:r>
              <a:rPr sz="4400" b="0" u="sng" spc="-15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3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Neighbor</a:t>
            </a:r>
            <a:r>
              <a:rPr sz="4400" b="0" u="sng" spc="-15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Classifier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16854" y="1444497"/>
            <a:ext cx="3520440" cy="443865"/>
          </a:xfrm>
          <a:custGeom>
            <a:avLst/>
            <a:gdLst/>
            <a:ahLst/>
            <a:cxnLst/>
            <a:rect l="l" t="t" r="r" b="b"/>
            <a:pathLst>
              <a:path w="3520440" h="443864">
                <a:moveTo>
                  <a:pt x="3520440" y="0"/>
                </a:moveTo>
                <a:lnTo>
                  <a:pt x="259080" y="0"/>
                </a:lnTo>
                <a:lnTo>
                  <a:pt x="259080" y="762"/>
                </a:lnTo>
                <a:lnTo>
                  <a:pt x="223139" y="762"/>
                </a:lnTo>
                <a:lnTo>
                  <a:pt x="117348" y="397001"/>
                </a:lnTo>
                <a:lnTo>
                  <a:pt x="57150" y="262509"/>
                </a:lnTo>
                <a:lnTo>
                  <a:pt x="0" y="288671"/>
                </a:lnTo>
                <a:lnTo>
                  <a:pt x="5461" y="301751"/>
                </a:lnTo>
                <a:lnTo>
                  <a:pt x="34925" y="288671"/>
                </a:lnTo>
                <a:lnTo>
                  <a:pt x="106934" y="443611"/>
                </a:lnTo>
                <a:lnTo>
                  <a:pt x="123825" y="443611"/>
                </a:lnTo>
                <a:lnTo>
                  <a:pt x="236982" y="24002"/>
                </a:lnTo>
                <a:lnTo>
                  <a:pt x="259080" y="24002"/>
                </a:lnTo>
                <a:lnTo>
                  <a:pt x="259080" y="24384"/>
                </a:lnTo>
                <a:lnTo>
                  <a:pt x="3520440" y="24384"/>
                </a:lnTo>
                <a:lnTo>
                  <a:pt x="35204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697982" y="1422857"/>
            <a:ext cx="415353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800" dirty="0">
                <a:latin typeface="Cambria Math"/>
                <a:cs typeface="Cambria Math"/>
              </a:rPr>
              <a:t>(𝟕</a:t>
            </a:r>
            <a:r>
              <a:rPr sz="2800" spc="-1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−</a:t>
            </a:r>
            <a:r>
              <a:rPr sz="2800" spc="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𝟏𝟎)</a:t>
            </a:r>
            <a:r>
              <a:rPr sz="3075" baseline="23035" dirty="0">
                <a:latin typeface="Cambria Math"/>
                <a:cs typeface="Cambria Math"/>
              </a:rPr>
              <a:t>𝟐</a:t>
            </a:r>
            <a:r>
              <a:rPr sz="2800" dirty="0">
                <a:latin typeface="Cambria Math"/>
                <a:cs typeface="Cambria Math"/>
              </a:rPr>
              <a:t>+(𝟒</a:t>
            </a:r>
            <a:r>
              <a:rPr sz="2800" spc="-1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−</a:t>
            </a:r>
            <a:r>
              <a:rPr sz="2800" spc="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𝟗)</a:t>
            </a:r>
            <a:r>
              <a:rPr sz="3075" baseline="23035" dirty="0">
                <a:latin typeface="Cambria Math"/>
                <a:cs typeface="Cambria Math"/>
              </a:rPr>
              <a:t>𝟐</a:t>
            </a:r>
            <a:r>
              <a:rPr sz="3075" spc="450" baseline="23035" dirty="0">
                <a:latin typeface="Cambria Math"/>
                <a:cs typeface="Cambria Math"/>
              </a:rPr>
              <a:t> </a:t>
            </a:r>
            <a:r>
              <a:rPr sz="2800" b="1" dirty="0">
                <a:latin typeface="Calibri"/>
                <a:cs typeface="Calibri"/>
              </a:rPr>
              <a:t>=</a:t>
            </a:r>
            <a:r>
              <a:rPr sz="2800" b="1" spc="-5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5.83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16854" y="2179447"/>
            <a:ext cx="3307079" cy="443865"/>
          </a:xfrm>
          <a:custGeom>
            <a:avLst/>
            <a:gdLst/>
            <a:ahLst/>
            <a:cxnLst/>
            <a:rect l="l" t="t" r="r" b="b"/>
            <a:pathLst>
              <a:path w="3307079" h="443864">
                <a:moveTo>
                  <a:pt x="3307079" y="0"/>
                </a:moveTo>
                <a:lnTo>
                  <a:pt x="259080" y="0"/>
                </a:lnTo>
                <a:lnTo>
                  <a:pt x="259080" y="888"/>
                </a:lnTo>
                <a:lnTo>
                  <a:pt x="223139" y="888"/>
                </a:lnTo>
                <a:lnTo>
                  <a:pt x="117348" y="397001"/>
                </a:lnTo>
                <a:lnTo>
                  <a:pt x="57150" y="262636"/>
                </a:lnTo>
                <a:lnTo>
                  <a:pt x="0" y="288670"/>
                </a:lnTo>
                <a:lnTo>
                  <a:pt x="5461" y="301751"/>
                </a:lnTo>
                <a:lnTo>
                  <a:pt x="34925" y="288670"/>
                </a:lnTo>
                <a:lnTo>
                  <a:pt x="106934" y="443738"/>
                </a:lnTo>
                <a:lnTo>
                  <a:pt x="123825" y="443738"/>
                </a:lnTo>
                <a:lnTo>
                  <a:pt x="236982" y="24002"/>
                </a:lnTo>
                <a:lnTo>
                  <a:pt x="259080" y="24002"/>
                </a:lnTo>
                <a:lnTo>
                  <a:pt x="259080" y="24383"/>
                </a:lnTo>
                <a:lnTo>
                  <a:pt x="3307079" y="24383"/>
                </a:lnTo>
                <a:lnTo>
                  <a:pt x="3307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697982" y="2158441"/>
            <a:ext cx="348551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800" dirty="0">
                <a:latin typeface="Cambria Math"/>
                <a:cs typeface="Cambria Math"/>
              </a:rPr>
              <a:t>(𝟕</a:t>
            </a:r>
            <a:r>
              <a:rPr sz="2800" spc="-1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−</a:t>
            </a:r>
            <a:r>
              <a:rPr sz="2800" spc="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𝟏)</a:t>
            </a:r>
            <a:r>
              <a:rPr sz="3075" baseline="23035" dirty="0">
                <a:latin typeface="Cambria Math"/>
                <a:cs typeface="Cambria Math"/>
              </a:rPr>
              <a:t>𝟐</a:t>
            </a:r>
            <a:r>
              <a:rPr sz="2800" dirty="0">
                <a:latin typeface="Cambria Math"/>
                <a:cs typeface="Cambria Math"/>
              </a:rPr>
              <a:t>+(𝟒</a:t>
            </a:r>
            <a:r>
              <a:rPr sz="2800" spc="-1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−</a:t>
            </a:r>
            <a:r>
              <a:rPr sz="2800" spc="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𝟒)</a:t>
            </a:r>
            <a:r>
              <a:rPr sz="3075" baseline="23035" dirty="0">
                <a:latin typeface="Cambria Math"/>
                <a:cs typeface="Cambria Math"/>
              </a:rPr>
              <a:t>𝟐</a:t>
            </a:r>
            <a:r>
              <a:rPr sz="3075" spc="450" baseline="23035" dirty="0">
                <a:latin typeface="Cambria Math"/>
                <a:cs typeface="Cambria Math"/>
              </a:rPr>
              <a:t> </a:t>
            </a:r>
            <a:r>
              <a:rPr sz="2800" b="1" dirty="0">
                <a:latin typeface="Calibri"/>
                <a:cs typeface="Calibri"/>
              </a:rPr>
              <a:t>=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60" dirty="0">
                <a:latin typeface="Calibri"/>
                <a:cs typeface="Calibri"/>
              </a:rPr>
              <a:t>6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74513" y="2976498"/>
            <a:ext cx="3520440" cy="443865"/>
          </a:xfrm>
          <a:custGeom>
            <a:avLst/>
            <a:gdLst/>
            <a:ahLst/>
            <a:cxnLst/>
            <a:rect l="l" t="t" r="r" b="b"/>
            <a:pathLst>
              <a:path w="3520440" h="443864">
                <a:moveTo>
                  <a:pt x="3520440" y="0"/>
                </a:moveTo>
                <a:lnTo>
                  <a:pt x="259079" y="0"/>
                </a:lnTo>
                <a:lnTo>
                  <a:pt x="259079" y="888"/>
                </a:lnTo>
                <a:lnTo>
                  <a:pt x="223138" y="888"/>
                </a:lnTo>
                <a:lnTo>
                  <a:pt x="117348" y="397001"/>
                </a:lnTo>
                <a:lnTo>
                  <a:pt x="57150" y="262509"/>
                </a:lnTo>
                <a:lnTo>
                  <a:pt x="0" y="288671"/>
                </a:lnTo>
                <a:lnTo>
                  <a:pt x="5461" y="301751"/>
                </a:lnTo>
                <a:lnTo>
                  <a:pt x="34925" y="288671"/>
                </a:lnTo>
                <a:lnTo>
                  <a:pt x="106934" y="443611"/>
                </a:lnTo>
                <a:lnTo>
                  <a:pt x="123825" y="443611"/>
                </a:lnTo>
                <a:lnTo>
                  <a:pt x="236982" y="24002"/>
                </a:lnTo>
                <a:lnTo>
                  <a:pt x="259079" y="24002"/>
                </a:lnTo>
                <a:lnTo>
                  <a:pt x="259079" y="24384"/>
                </a:lnTo>
                <a:lnTo>
                  <a:pt x="3520440" y="24384"/>
                </a:lnTo>
                <a:lnTo>
                  <a:pt x="35204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70601" y="3705225"/>
            <a:ext cx="3520440" cy="443865"/>
          </a:xfrm>
          <a:custGeom>
            <a:avLst/>
            <a:gdLst/>
            <a:ahLst/>
            <a:cxnLst/>
            <a:rect l="l" t="t" r="r" b="b"/>
            <a:pathLst>
              <a:path w="3520440" h="443864">
                <a:moveTo>
                  <a:pt x="3520440" y="0"/>
                </a:moveTo>
                <a:lnTo>
                  <a:pt x="259079" y="0"/>
                </a:lnTo>
                <a:lnTo>
                  <a:pt x="259079" y="762"/>
                </a:lnTo>
                <a:lnTo>
                  <a:pt x="223012" y="762"/>
                </a:lnTo>
                <a:lnTo>
                  <a:pt x="117348" y="397001"/>
                </a:lnTo>
                <a:lnTo>
                  <a:pt x="57023" y="262508"/>
                </a:lnTo>
                <a:lnTo>
                  <a:pt x="0" y="288670"/>
                </a:lnTo>
                <a:lnTo>
                  <a:pt x="5334" y="301751"/>
                </a:lnTo>
                <a:lnTo>
                  <a:pt x="34798" y="288670"/>
                </a:lnTo>
                <a:lnTo>
                  <a:pt x="106934" y="443611"/>
                </a:lnTo>
                <a:lnTo>
                  <a:pt x="123825" y="443611"/>
                </a:lnTo>
                <a:lnTo>
                  <a:pt x="236982" y="24002"/>
                </a:lnTo>
                <a:lnTo>
                  <a:pt x="259079" y="24002"/>
                </a:lnTo>
                <a:lnTo>
                  <a:pt x="259079" y="24383"/>
                </a:lnTo>
                <a:lnTo>
                  <a:pt x="3520440" y="24383"/>
                </a:lnTo>
                <a:lnTo>
                  <a:pt x="35204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755513" y="2956051"/>
            <a:ext cx="3895725" cy="11830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800" dirty="0">
                <a:latin typeface="Cambria Math"/>
                <a:cs typeface="Cambria Math"/>
              </a:rPr>
              <a:t>(𝟕</a:t>
            </a:r>
            <a:r>
              <a:rPr sz="2800" spc="-1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−</a:t>
            </a:r>
            <a:r>
              <a:rPr sz="2800" spc="1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𝟏𝟎)</a:t>
            </a:r>
            <a:r>
              <a:rPr sz="3075" baseline="23035" dirty="0">
                <a:latin typeface="Cambria Math"/>
                <a:cs typeface="Cambria Math"/>
              </a:rPr>
              <a:t>𝟐</a:t>
            </a:r>
            <a:r>
              <a:rPr sz="2800" dirty="0">
                <a:latin typeface="Cambria Math"/>
                <a:cs typeface="Cambria Math"/>
              </a:rPr>
              <a:t>+(𝟒</a:t>
            </a:r>
            <a:r>
              <a:rPr sz="2800" spc="-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−</a:t>
            </a:r>
            <a:r>
              <a:rPr sz="2800" spc="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𝟖)</a:t>
            </a:r>
            <a:r>
              <a:rPr sz="3075" baseline="23035" dirty="0">
                <a:latin typeface="Cambria Math"/>
                <a:cs typeface="Cambria Math"/>
              </a:rPr>
              <a:t>𝟐</a:t>
            </a:r>
            <a:r>
              <a:rPr sz="3075" spc="472" baseline="23035" dirty="0">
                <a:latin typeface="Cambria Math"/>
                <a:cs typeface="Cambria Math"/>
              </a:rPr>
              <a:t> </a:t>
            </a:r>
            <a:r>
              <a:rPr sz="2800" b="1" dirty="0">
                <a:latin typeface="Calibri"/>
                <a:cs typeface="Calibri"/>
              </a:rPr>
              <a:t>=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50" dirty="0">
                <a:latin typeface="Calibri"/>
                <a:cs typeface="Calibri"/>
              </a:rPr>
              <a:t>5</a:t>
            </a:r>
            <a:endParaRPr sz="2800">
              <a:latin typeface="Calibri"/>
              <a:cs typeface="Calibri"/>
            </a:endParaRPr>
          </a:p>
          <a:p>
            <a:pPr marL="233679">
              <a:lnSpc>
                <a:spcPct val="100000"/>
              </a:lnSpc>
              <a:spcBef>
                <a:spcPts val="2385"/>
              </a:spcBef>
            </a:pPr>
            <a:r>
              <a:rPr sz="2800" dirty="0">
                <a:latin typeface="Cambria Math"/>
                <a:cs typeface="Cambria Math"/>
              </a:rPr>
              <a:t>(𝟕</a:t>
            </a:r>
            <a:r>
              <a:rPr sz="2800" spc="-1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−</a:t>
            </a:r>
            <a:r>
              <a:rPr sz="2800" spc="1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𝟕)</a:t>
            </a:r>
            <a:r>
              <a:rPr sz="3075" baseline="23035" dirty="0">
                <a:latin typeface="Cambria Math"/>
                <a:cs typeface="Cambria Math"/>
              </a:rPr>
              <a:t>𝟐</a:t>
            </a:r>
            <a:r>
              <a:rPr sz="2800" dirty="0">
                <a:latin typeface="Cambria Math"/>
                <a:cs typeface="Cambria Math"/>
              </a:rPr>
              <a:t>+(𝟒</a:t>
            </a:r>
            <a:r>
              <a:rPr sz="2800" spc="-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−</a:t>
            </a:r>
            <a:r>
              <a:rPr sz="2800" spc="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𝟏𝟎)</a:t>
            </a:r>
            <a:r>
              <a:rPr sz="3075" baseline="23035" dirty="0">
                <a:latin typeface="Cambria Math"/>
                <a:cs typeface="Cambria Math"/>
              </a:rPr>
              <a:t>𝟐</a:t>
            </a:r>
            <a:r>
              <a:rPr sz="3075" spc="465" baseline="23035" dirty="0">
                <a:latin typeface="Cambria Math"/>
                <a:cs typeface="Cambria Math"/>
              </a:rPr>
              <a:t> </a:t>
            </a:r>
            <a:r>
              <a:rPr sz="2800" b="1" dirty="0">
                <a:latin typeface="Calibri"/>
                <a:cs typeface="Calibri"/>
              </a:rPr>
              <a:t>=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50" dirty="0">
                <a:latin typeface="Calibri"/>
                <a:cs typeface="Calibri"/>
              </a:rPr>
              <a:t>6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7135" y="1533271"/>
            <a:ext cx="395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dist(Total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Dhamaal,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Avengers:Endgame)</a:t>
            </a:r>
            <a:r>
              <a:rPr sz="1800" b="1" spc="-75" dirty="0">
                <a:latin typeface="Calibri"/>
                <a:cs typeface="Calibri"/>
              </a:rPr>
              <a:t> </a:t>
            </a:r>
            <a:r>
              <a:rPr sz="1800" b="1" spc="-50" dirty="0">
                <a:latin typeface="Calibri"/>
                <a:cs typeface="Calibri"/>
              </a:rPr>
              <a:t>=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7135" y="2287270"/>
            <a:ext cx="3029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dist(Total</a:t>
            </a:r>
            <a:r>
              <a:rPr sz="1800" b="1" spc="-7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Dhamaal,HouseFull)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spc="-50" dirty="0">
                <a:latin typeface="Calibri"/>
                <a:cs typeface="Calibri"/>
              </a:rPr>
              <a:t>=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49223" y="3078937"/>
            <a:ext cx="31521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dist(Total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Dhamaal,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MI:FallOut)</a:t>
            </a:r>
            <a:r>
              <a:rPr sz="1800" b="1" spc="-65" dirty="0">
                <a:latin typeface="Calibri"/>
                <a:cs typeface="Calibri"/>
              </a:rPr>
              <a:t> </a:t>
            </a:r>
            <a:r>
              <a:rPr sz="1800" b="1" spc="-50" dirty="0">
                <a:latin typeface="Calibri"/>
                <a:cs typeface="Calibri"/>
              </a:rPr>
              <a:t>=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49223" y="3833621"/>
            <a:ext cx="3027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dist(Total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Dhamaal,MS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Dhoni)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spc="-50" dirty="0">
                <a:latin typeface="Calibri"/>
                <a:cs typeface="Calibri"/>
              </a:rPr>
              <a:t>=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07135" y="4579746"/>
            <a:ext cx="39992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dist(Total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Dhamaal,Guardians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of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Galaxy)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-50" dirty="0">
                <a:latin typeface="Calibri"/>
                <a:cs typeface="Calibri"/>
              </a:rPr>
              <a:t>=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458714" y="4502150"/>
            <a:ext cx="3307079" cy="443865"/>
          </a:xfrm>
          <a:custGeom>
            <a:avLst/>
            <a:gdLst/>
            <a:ahLst/>
            <a:cxnLst/>
            <a:rect l="l" t="t" r="r" b="b"/>
            <a:pathLst>
              <a:path w="3307079" h="443864">
                <a:moveTo>
                  <a:pt x="3307080" y="0"/>
                </a:moveTo>
                <a:lnTo>
                  <a:pt x="259080" y="0"/>
                </a:lnTo>
                <a:lnTo>
                  <a:pt x="259080" y="888"/>
                </a:lnTo>
                <a:lnTo>
                  <a:pt x="223138" y="888"/>
                </a:lnTo>
                <a:lnTo>
                  <a:pt x="117348" y="397001"/>
                </a:lnTo>
                <a:lnTo>
                  <a:pt x="57150" y="262636"/>
                </a:lnTo>
                <a:lnTo>
                  <a:pt x="0" y="288670"/>
                </a:lnTo>
                <a:lnTo>
                  <a:pt x="5461" y="301751"/>
                </a:lnTo>
                <a:lnTo>
                  <a:pt x="34925" y="288670"/>
                </a:lnTo>
                <a:lnTo>
                  <a:pt x="106934" y="443738"/>
                </a:lnTo>
                <a:lnTo>
                  <a:pt x="123825" y="443738"/>
                </a:lnTo>
                <a:lnTo>
                  <a:pt x="236982" y="24002"/>
                </a:lnTo>
                <a:lnTo>
                  <a:pt x="259080" y="24002"/>
                </a:lnTo>
                <a:lnTo>
                  <a:pt x="259080" y="24383"/>
                </a:lnTo>
                <a:lnTo>
                  <a:pt x="3307080" y="24383"/>
                </a:lnTo>
                <a:lnTo>
                  <a:pt x="33070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839714" y="4482465"/>
            <a:ext cx="4119879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800" dirty="0">
                <a:latin typeface="Cambria Math"/>
                <a:cs typeface="Cambria Math"/>
              </a:rPr>
              <a:t>(𝟕</a:t>
            </a:r>
            <a:r>
              <a:rPr sz="2800" spc="-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−</a:t>
            </a:r>
            <a:r>
              <a:rPr sz="2800" spc="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𝟖)</a:t>
            </a:r>
            <a:r>
              <a:rPr sz="3075" baseline="23035" dirty="0">
                <a:latin typeface="Cambria Math"/>
                <a:cs typeface="Cambria Math"/>
              </a:rPr>
              <a:t>𝟐</a:t>
            </a:r>
            <a:r>
              <a:rPr sz="2800" dirty="0">
                <a:latin typeface="Cambria Math"/>
                <a:cs typeface="Cambria Math"/>
              </a:rPr>
              <a:t>+(𝟒</a:t>
            </a:r>
            <a:r>
              <a:rPr sz="2800" spc="-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−</a:t>
            </a:r>
            <a:r>
              <a:rPr sz="2800" spc="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𝟓)</a:t>
            </a:r>
            <a:r>
              <a:rPr sz="3075" baseline="23035" dirty="0">
                <a:latin typeface="Cambria Math"/>
                <a:cs typeface="Cambria Math"/>
              </a:rPr>
              <a:t>𝟐</a:t>
            </a:r>
            <a:r>
              <a:rPr sz="3075" spc="472" baseline="23035" dirty="0">
                <a:latin typeface="Cambria Math"/>
                <a:cs typeface="Cambria Math"/>
              </a:rPr>
              <a:t> </a:t>
            </a:r>
            <a:r>
              <a:rPr sz="2800" b="1" dirty="0">
                <a:latin typeface="Calibri"/>
                <a:cs typeface="Calibri"/>
              </a:rPr>
              <a:t>=</a:t>
            </a:r>
            <a:r>
              <a:rPr sz="2800" b="1" spc="-10" dirty="0">
                <a:latin typeface="Calibri"/>
                <a:cs typeface="Calibri"/>
              </a:rPr>
              <a:t> 1.414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00403" y="5060137"/>
            <a:ext cx="3644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5050"/>
                </a:solidFill>
                <a:latin typeface="Calibri"/>
                <a:cs typeface="Calibri"/>
              </a:rPr>
              <a:t>k=1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20342" y="4993004"/>
            <a:ext cx="5116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we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consider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smallest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distance: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Guardians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Galaxy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00403" y="5551119"/>
            <a:ext cx="363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5050"/>
                </a:solidFill>
                <a:latin typeface="Calibri"/>
                <a:cs typeface="Calibri"/>
              </a:rPr>
              <a:t>k=2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75586" y="5483148"/>
            <a:ext cx="76098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we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consider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2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smallest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distances:Guardians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Galaxy 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Avengers:EndGAme</a:t>
            </a:r>
            <a:endParaRPr sz="1800">
              <a:latin typeface="Calibri"/>
              <a:cs typeface="Calibri"/>
            </a:endParaRPr>
          </a:p>
          <a:p>
            <a:pPr marR="239395" algn="ctr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atin typeface="Calibri"/>
                <a:cs typeface="Calibri"/>
              </a:rPr>
              <a:t>50%-50%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Total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Dhamaal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 a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Action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Thriller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Movie.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00403" y="6293307"/>
            <a:ext cx="363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5050"/>
                </a:solidFill>
                <a:latin typeface="Calibri"/>
                <a:cs typeface="Calibri"/>
              </a:rPr>
              <a:t>k=3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775586" y="6225946"/>
            <a:ext cx="84366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100" marR="5080" indent="-9144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we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consider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3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smallest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distances: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Guardians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Galaxy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,Avengers: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EndGame,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MI:FallOut </a:t>
            </a:r>
            <a:r>
              <a:rPr sz="1800" dirty="0">
                <a:latin typeface="Calibri"/>
                <a:cs typeface="Calibri"/>
              </a:rPr>
              <a:t>So</a:t>
            </a:r>
            <a:r>
              <a:rPr sz="1800" spc="-25" dirty="0">
                <a:latin typeface="Calibri"/>
                <a:cs typeface="Calibri"/>
              </a:rPr>
              <a:t> Total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Dhamaal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appears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Action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Movie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!!!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6707" rIns="0" bIns="0" rtlCol="0">
            <a:spAutoFit/>
          </a:bodyPr>
          <a:lstStyle/>
          <a:p>
            <a:pPr marL="105410">
              <a:lnSpc>
                <a:spcPct val="100000"/>
              </a:lnSpc>
              <a:spcBef>
                <a:spcPts val="90"/>
              </a:spcBef>
            </a:pPr>
            <a:r>
              <a:rPr sz="4400" b="0" u="sng" spc="-3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K-</a:t>
            </a:r>
            <a:r>
              <a:rPr sz="4400" b="0" u="sng" spc="-6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Nearest</a:t>
            </a:r>
            <a:r>
              <a:rPr sz="4400" b="0" u="sng" spc="-15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3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Neighbor</a:t>
            </a:r>
            <a:r>
              <a:rPr sz="4400" b="0" u="sng" spc="-15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Classifier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9911" y="1261059"/>
            <a:ext cx="9798685" cy="3820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HOW</a:t>
            </a:r>
            <a:r>
              <a:rPr sz="1800" b="1" spc="-4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TO</a:t>
            </a:r>
            <a:r>
              <a:rPr sz="1800" b="1" spc="-2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CHOOSE</a:t>
            </a:r>
            <a:r>
              <a:rPr sz="1800" b="1" spc="-4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THE</a:t>
            </a:r>
            <a:r>
              <a:rPr sz="1800" b="1" spc="-2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OPTIMAL</a:t>
            </a:r>
            <a:r>
              <a:rPr sz="1800" b="1" spc="-45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K </a:t>
            </a:r>
            <a:r>
              <a:rPr sz="1800" b="1" spc="-10" dirty="0">
                <a:solidFill>
                  <a:srgbClr val="FF5050"/>
                </a:solidFill>
                <a:latin typeface="Calibri"/>
                <a:cs typeface="Calibri"/>
              </a:rPr>
              <a:t>VALUE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Calibri"/>
              <a:cs typeface="Calibri"/>
            </a:endParaRPr>
          </a:p>
          <a:p>
            <a:pPr marL="713740" marR="5080" indent="-228600">
              <a:lnSpc>
                <a:spcPts val="2590"/>
              </a:lnSpc>
              <a:buFont typeface="Arial"/>
              <a:buChar char="•"/>
              <a:tabLst>
                <a:tab pos="714375" algn="l"/>
              </a:tabLst>
            </a:pPr>
            <a:r>
              <a:rPr sz="2400" dirty="0">
                <a:latin typeface="Calibri"/>
                <a:cs typeface="Calibri"/>
              </a:rPr>
              <a:t>deciding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how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many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neighbors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kNN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spc="-240" dirty="0">
                <a:latin typeface="Wingdings"/>
                <a:cs typeface="Wingdings"/>
              </a:rPr>
              <a:t>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Calibri"/>
                <a:cs typeface="Calibri"/>
              </a:rPr>
              <a:t>determines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how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well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model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will </a:t>
            </a:r>
            <a:r>
              <a:rPr sz="2400" spc="-10" dirty="0">
                <a:latin typeface="Calibri"/>
                <a:cs typeface="Calibri"/>
              </a:rPr>
              <a:t>generalize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work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other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datasets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3500">
              <a:latin typeface="Calibri"/>
              <a:cs typeface="Calibri"/>
            </a:endParaRPr>
          </a:p>
          <a:p>
            <a:pPr marL="713740" indent="-229235">
              <a:lnSpc>
                <a:spcPts val="2725"/>
              </a:lnSpc>
              <a:buFont typeface="Arial"/>
              <a:buChar char="•"/>
              <a:tabLst>
                <a:tab pos="714375" algn="l"/>
              </a:tabLst>
            </a:pPr>
            <a:r>
              <a:rPr sz="2400" b="1" dirty="0">
                <a:latin typeface="Calibri"/>
                <a:cs typeface="Calibri"/>
              </a:rPr>
              <a:t>k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small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240" dirty="0">
                <a:latin typeface="Wingdings"/>
                <a:cs typeface="Wingdings"/>
              </a:rPr>
              <a:t>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Calibri"/>
                <a:cs typeface="Calibri"/>
              </a:rPr>
              <a:t>noisy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outliers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have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huge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impact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classifier</a:t>
            </a:r>
            <a:r>
              <a:rPr sz="2400" spc="-25" dirty="0">
                <a:latin typeface="Calibri"/>
                <a:cs typeface="Calibri"/>
              </a:rPr>
              <a:t> ...</a:t>
            </a:r>
            <a:endParaRPr sz="2400">
              <a:latin typeface="Calibri"/>
              <a:cs typeface="Calibri"/>
            </a:endParaRPr>
          </a:p>
          <a:p>
            <a:pPr marL="713740">
              <a:lnSpc>
                <a:spcPts val="2725"/>
              </a:lnSpc>
            </a:pPr>
            <a:r>
              <a:rPr sz="2400" dirty="0">
                <a:latin typeface="Calibri"/>
                <a:cs typeface="Calibri"/>
              </a:rPr>
              <a:t>this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called</a:t>
            </a:r>
            <a:r>
              <a:rPr sz="2400" spc="-10" dirty="0">
                <a:latin typeface="Calibri"/>
                <a:cs typeface="Calibri"/>
              </a:rPr>
              <a:t> „underfitting”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500">
              <a:latin typeface="Calibri"/>
              <a:cs typeface="Calibri"/>
            </a:endParaRPr>
          </a:p>
          <a:p>
            <a:pPr marL="713740" indent="-229235">
              <a:lnSpc>
                <a:spcPts val="2725"/>
              </a:lnSpc>
              <a:buFont typeface="Arial"/>
              <a:buChar char="•"/>
              <a:tabLst>
                <a:tab pos="714375" algn="l"/>
              </a:tabLst>
            </a:pPr>
            <a:r>
              <a:rPr sz="2400" b="1" dirty="0">
                <a:latin typeface="Calibri"/>
                <a:cs typeface="Calibri"/>
              </a:rPr>
              <a:t>k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large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40" dirty="0">
                <a:latin typeface="Wingdings"/>
                <a:cs typeface="Wingdings"/>
              </a:rPr>
              <a:t>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classifier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tendency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predict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majority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class</a:t>
            </a:r>
            <a:endParaRPr sz="2400">
              <a:latin typeface="Calibri"/>
              <a:cs typeface="Calibri"/>
            </a:endParaRPr>
          </a:p>
          <a:p>
            <a:pPr marL="713740">
              <a:lnSpc>
                <a:spcPts val="2725"/>
              </a:lnSpc>
            </a:pPr>
            <a:r>
              <a:rPr sz="2400" dirty="0">
                <a:latin typeface="Calibri"/>
                <a:cs typeface="Calibri"/>
              </a:rPr>
              <a:t>regardless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neighbors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nearest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...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called</a:t>
            </a:r>
            <a:r>
              <a:rPr sz="2400" spc="-10" dirty="0">
                <a:latin typeface="Calibri"/>
                <a:cs typeface="Calibri"/>
              </a:rPr>
              <a:t> „overfitting”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49245" y="2324862"/>
            <a:ext cx="146748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dirty="0">
                <a:solidFill>
                  <a:srgbClr val="FF5050"/>
                </a:solidFill>
                <a:latin typeface="Calibri"/>
                <a:cs typeface="Calibri"/>
              </a:rPr>
              <a:t>dist(x,y)</a:t>
            </a:r>
            <a:r>
              <a:rPr sz="2800" b="1" spc="-8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800" b="1" spc="-50" dirty="0">
                <a:solidFill>
                  <a:srgbClr val="FF5050"/>
                </a:solidFill>
                <a:latin typeface="Calibri"/>
                <a:cs typeface="Calibri"/>
              </a:rPr>
              <a:t>=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94555" y="2362454"/>
            <a:ext cx="5785485" cy="443865"/>
          </a:xfrm>
          <a:custGeom>
            <a:avLst/>
            <a:gdLst/>
            <a:ahLst/>
            <a:cxnLst/>
            <a:rect l="l" t="t" r="r" b="b"/>
            <a:pathLst>
              <a:path w="5785484" h="443864">
                <a:moveTo>
                  <a:pt x="5785104" y="0"/>
                </a:moveTo>
                <a:lnTo>
                  <a:pt x="259080" y="0"/>
                </a:lnTo>
                <a:lnTo>
                  <a:pt x="259080" y="888"/>
                </a:lnTo>
                <a:lnTo>
                  <a:pt x="223012" y="888"/>
                </a:lnTo>
                <a:lnTo>
                  <a:pt x="117348" y="397001"/>
                </a:lnTo>
                <a:lnTo>
                  <a:pt x="57023" y="262636"/>
                </a:lnTo>
                <a:lnTo>
                  <a:pt x="0" y="288798"/>
                </a:lnTo>
                <a:lnTo>
                  <a:pt x="5334" y="301751"/>
                </a:lnTo>
                <a:lnTo>
                  <a:pt x="34798" y="288798"/>
                </a:lnTo>
                <a:lnTo>
                  <a:pt x="106934" y="443738"/>
                </a:lnTo>
                <a:lnTo>
                  <a:pt x="123825" y="443738"/>
                </a:lnTo>
                <a:lnTo>
                  <a:pt x="236982" y="24130"/>
                </a:lnTo>
                <a:lnTo>
                  <a:pt x="259080" y="24130"/>
                </a:lnTo>
                <a:lnTo>
                  <a:pt x="259080" y="24384"/>
                </a:lnTo>
                <a:lnTo>
                  <a:pt x="5785104" y="24384"/>
                </a:lnTo>
                <a:lnTo>
                  <a:pt x="5785104" y="0"/>
                </a:lnTo>
                <a:close/>
              </a:path>
            </a:pathLst>
          </a:custGeom>
          <a:solidFill>
            <a:srgbClr val="FF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75047" y="2357119"/>
            <a:ext cx="542988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800" dirty="0">
                <a:solidFill>
                  <a:srgbClr val="FF5050"/>
                </a:solidFill>
                <a:latin typeface="Cambria Math"/>
                <a:cs typeface="Cambria Math"/>
              </a:rPr>
              <a:t>(𝒙</a:t>
            </a:r>
            <a:r>
              <a:rPr sz="2800" spc="-15" dirty="0">
                <a:solidFill>
                  <a:srgbClr val="FF5050"/>
                </a:solidFill>
                <a:latin typeface="Cambria Math"/>
                <a:cs typeface="Cambria Math"/>
              </a:rPr>
              <a:t> </a:t>
            </a:r>
            <a:r>
              <a:rPr sz="2800" dirty="0">
                <a:solidFill>
                  <a:srgbClr val="FF5050"/>
                </a:solidFill>
                <a:latin typeface="Cambria Math"/>
                <a:cs typeface="Cambria Math"/>
              </a:rPr>
              <a:t>−</a:t>
            </a:r>
            <a:r>
              <a:rPr sz="2800" spc="15" dirty="0">
                <a:solidFill>
                  <a:srgbClr val="FF5050"/>
                </a:solidFill>
                <a:latin typeface="Cambria Math"/>
                <a:cs typeface="Cambria Math"/>
              </a:rPr>
              <a:t> </a:t>
            </a:r>
            <a:r>
              <a:rPr sz="2800" dirty="0">
                <a:solidFill>
                  <a:srgbClr val="FF5050"/>
                </a:solidFill>
                <a:latin typeface="Cambria Math"/>
                <a:cs typeface="Cambria Math"/>
              </a:rPr>
              <a:t>𝒚</a:t>
            </a:r>
            <a:r>
              <a:rPr sz="2800" spc="25" dirty="0">
                <a:solidFill>
                  <a:srgbClr val="FF5050"/>
                </a:solidFill>
                <a:latin typeface="Cambria Math"/>
                <a:cs typeface="Cambria Math"/>
              </a:rPr>
              <a:t> </a:t>
            </a:r>
            <a:r>
              <a:rPr sz="2800" dirty="0">
                <a:solidFill>
                  <a:srgbClr val="FF5050"/>
                </a:solidFill>
                <a:latin typeface="Cambria Math"/>
                <a:cs typeface="Cambria Math"/>
              </a:rPr>
              <a:t>)</a:t>
            </a:r>
            <a:r>
              <a:rPr sz="3075" baseline="23035" dirty="0">
                <a:solidFill>
                  <a:srgbClr val="FF5050"/>
                </a:solidFill>
                <a:latin typeface="Cambria Math"/>
                <a:cs typeface="Cambria Math"/>
              </a:rPr>
              <a:t>𝟐</a:t>
            </a:r>
            <a:r>
              <a:rPr sz="2800" dirty="0">
                <a:solidFill>
                  <a:srgbClr val="FF5050"/>
                </a:solidFill>
                <a:latin typeface="Cambria Math"/>
                <a:cs typeface="Cambria Math"/>
              </a:rPr>
              <a:t>+(𝒙</a:t>
            </a:r>
            <a:r>
              <a:rPr sz="2800" spc="-10" dirty="0">
                <a:solidFill>
                  <a:srgbClr val="FF5050"/>
                </a:solidFill>
                <a:latin typeface="Cambria Math"/>
                <a:cs typeface="Cambria Math"/>
              </a:rPr>
              <a:t> </a:t>
            </a:r>
            <a:r>
              <a:rPr sz="2800" dirty="0">
                <a:solidFill>
                  <a:srgbClr val="FF5050"/>
                </a:solidFill>
                <a:latin typeface="Cambria Math"/>
                <a:cs typeface="Cambria Math"/>
              </a:rPr>
              <a:t>−</a:t>
            </a:r>
            <a:r>
              <a:rPr sz="2800" spc="15" dirty="0">
                <a:solidFill>
                  <a:srgbClr val="FF5050"/>
                </a:solidFill>
                <a:latin typeface="Cambria Math"/>
                <a:cs typeface="Cambria Math"/>
              </a:rPr>
              <a:t> </a:t>
            </a:r>
            <a:r>
              <a:rPr sz="2800" dirty="0">
                <a:solidFill>
                  <a:srgbClr val="FF5050"/>
                </a:solidFill>
                <a:latin typeface="Cambria Math"/>
                <a:cs typeface="Cambria Math"/>
              </a:rPr>
              <a:t>𝒚</a:t>
            </a:r>
            <a:r>
              <a:rPr sz="2800" spc="25" dirty="0">
                <a:solidFill>
                  <a:srgbClr val="FF5050"/>
                </a:solidFill>
                <a:latin typeface="Cambria Math"/>
                <a:cs typeface="Cambria Math"/>
              </a:rPr>
              <a:t> </a:t>
            </a:r>
            <a:r>
              <a:rPr sz="2800" dirty="0">
                <a:solidFill>
                  <a:srgbClr val="FF5050"/>
                </a:solidFill>
                <a:latin typeface="Cambria Math"/>
                <a:cs typeface="Cambria Math"/>
              </a:rPr>
              <a:t>)</a:t>
            </a:r>
            <a:r>
              <a:rPr sz="3075" baseline="23035" dirty="0">
                <a:solidFill>
                  <a:srgbClr val="FF5050"/>
                </a:solidFill>
                <a:latin typeface="Cambria Math"/>
                <a:cs typeface="Cambria Math"/>
              </a:rPr>
              <a:t>𝟐</a:t>
            </a:r>
            <a:r>
              <a:rPr sz="2800" dirty="0">
                <a:solidFill>
                  <a:srgbClr val="FF5050"/>
                </a:solidFill>
                <a:latin typeface="Cambria Math"/>
                <a:cs typeface="Cambria Math"/>
              </a:rPr>
              <a:t>+</a:t>
            </a:r>
            <a:r>
              <a:rPr sz="2800" spc="-180" dirty="0">
                <a:solidFill>
                  <a:srgbClr val="FF5050"/>
                </a:solidFill>
                <a:latin typeface="Cambria Math"/>
                <a:cs typeface="Cambria Math"/>
              </a:rPr>
              <a:t> </a:t>
            </a:r>
            <a:r>
              <a:rPr sz="2800" dirty="0">
                <a:solidFill>
                  <a:srgbClr val="FF5050"/>
                </a:solidFill>
                <a:latin typeface="Cambria Math"/>
                <a:cs typeface="Cambria Math"/>
              </a:rPr>
              <a:t>⋯</a:t>
            </a:r>
            <a:r>
              <a:rPr sz="2800" spc="-130" dirty="0">
                <a:solidFill>
                  <a:srgbClr val="FF5050"/>
                </a:solidFill>
                <a:latin typeface="Cambria Math"/>
                <a:cs typeface="Cambria Math"/>
              </a:rPr>
              <a:t> </a:t>
            </a:r>
            <a:r>
              <a:rPr sz="2800" dirty="0">
                <a:solidFill>
                  <a:srgbClr val="FF5050"/>
                </a:solidFill>
                <a:latin typeface="Cambria Math"/>
                <a:cs typeface="Cambria Math"/>
              </a:rPr>
              <a:t>+(𝒙</a:t>
            </a:r>
            <a:r>
              <a:rPr sz="2800" spc="-10" dirty="0">
                <a:solidFill>
                  <a:srgbClr val="FF5050"/>
                </a:solidFill>
                <a:latin typeface="Cambria Math"/>
                <a:cs typeface="Cambria Math"/>
              </a:rPr>
              <a:t> </a:t>
            </a:r>
            <a:r>
              <a:rPr sz="2800" dirty="0">
                <a:solidFill>
                  <a:srgbClr val="FF5050"/>
                </a:solidFill>
                <a:latin typeface="Cambria Math"/>
                <a:cs typeface="Cambria Math"/>
              </a:rPr>
              <a:t>−</a:t>
            </a:r>
            <a:r>
              <a:rPr sz="2800" spc="15" dirty="0">
                <a:solidFill>
                  <a:srgbClr val="FF5050"/>
                </a:solidFill>
                <a:latin typeface="Cambria Math"/>
                <a:cs typeface="Cambria Math"/>
              </a:rPr>
              <a:t> </a:t>
            </a:r>
            <a:r>
              <a:rPr sz="2800" dirty="0">
                <a:solidFill>
                  <a:srgbClr val="FF5050"/>
                </a:solidFill>
                <a:latin typeface="Cambria Math"/>
                <a:cs typeface="Cambria Math"/>
              </a:rPr>
              <a:t>𝒚</a:t>
            </a:r>
            <a:r>
              <a:rPr sz="2800" spc="30" dirty="0">
                <a:solidFill>
                  <a:srgbClr val="FF5050"/>
                </a:solidFill>
                <a:latin typeface="Cambria Math"/>
                <a:cs typeface="Cambria Math"/>
              </a:rPr>
              <a:t> </a:t>
            </a:r>
            <a:r>
              <a:rPr sz="2800" spc="-25" dirty="0">
                <a:solidFill>
                  <a:srgbClr val="FF5050"/>
                </a:solidFill>
                <a:latin typeface="Cambria Math"/>
                <a:cs typeface="Cambria Math"/>
              </a:rPr>
              <a:t>)</a:t>
            </a:r>
            <a:r>
              <a:rPr sz="3075" spc="-37" baseline="28455" dirty="0">
                <a:solidFill>
                  <a:srgbClr val="FF5050"/>
                </a:solidFill>
                <a:latin typeface="Cambria Math"/>
                <a:cs typeface="Cambria Math"/>
              </a:rPr>
              <a:t>𝟐</a:t>
            </a:r>
            <a:endParaRPr sz="3075" baseline="28455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27675" y="2684144"/>
            <a:ext cx="12890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FF5050"/>
                </a:solidFill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34839" y="2662885"/>
            <a:ext cx="178435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666875" algn="l"/>
              </a:tabLst>
            </a:pPr>
            <a:r>
              <a:rPr sz="2400" b="1" spc="-75" baseline="1736" dirty="0">
                <a:solidFill>
                  <a:srgbClr val="FF5050"/>
                </a:solidFill>
                <a:latin typeface="Calibri"/>
                <a:cs typeface="Calibri"/>
              </a:rPr>
              <a:t>1</a:t>
            </a:r>
            <a:r>
              <a:rPr sz="2400" b="1" baseline="1736" dirty="0">
                <a:solidFill>
                  <a:srgbClr val="FF5050"/>
                </a:solidFill>
                <a:latin typeface="Calibri"/>
                <a:cs typeface="Calibri"/>
              </a:rPr>
              <a:t>	</a:t>
            </a:r>
            <a:r>
              <a:rPr sz="1600" b="1" spc="-50" dirty="0">
                <a:solidFill>
                  <a:srgbClr val="FF5050"/>
                </a:solidFill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59879" y="2662885"/>
            <a:ext cx="129539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spc="5" dirty="0">
                <a:solidFill>
                  <a:srgbClr val="FF5050"/>
                </a:solidFill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34450" y="2599131"/>
            <a:ext cx="705485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582930" algn="l"/>
              </a:tabLst>
            </a:pPr>
            <a:r>
              <a:rPr sz="2400" b="1" spc="-75" baseline="1736" dirty="0">
                <a:solidFill>
                  <a:srgbClr val="FF5050"/>
                </a:solidFill>
                <a:latin typeface="Calibri"/>
                <a:cs typeface="Calibri"/>
              </a:rPr>
              <a:t>n</a:t>
            </a:r>
            <a:r>
              <a:rPr sz="2400" b="1" baseline="1736" dirty="0">
                <a:solidFill>
                  <a:srgbClr val="FF5050"/>
                </a:solidFill>
                <a:latin typeface="Calibri"/>
                <a:cs typeface="Calibri"/>
              </a:rPr>
              <a:t>	</a:t>
            </a:r>
            <a:r>
              <a:rPr sz="1600" b="1" spc="-50" dirty="0">
                <a:solidFill>
                  <a:srgbClr val="FF5050"/>
                </a:solidFill>
                <a:latin typeface="Calibri"/>
                <a:cs typeface="Calibri"/>
              </a:rPr>
              <a:t>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47472" y="237743"/>
            <a:ext cx="11381740" cy="637540"/>
          </a:xfrm>
          <a:prstGeom prst="rect">
            <a:avLst/>
          </a:prstGeom>
          <a:ln w="6096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810" algn="ctr">
              <a:lnSpc>
                <a:spcPts val="4415"/>
              </a:lnSpc>
            </a:pPr>
            <a:r>
              <a:rPr sz="4000" b="0" spc="-20" dirty="0">
                <a:latin typeface="Calibri Light"/>
                <a:cs typeface="Calibri Light"/>
              </a:rPr>
              <a:t>K-</a:t>
            </a:r>
            <a:r>
              <a:rPr sz="4000" b="0" spc="-40" dirty="0">
                <a:latin typeface="Calibri Light"/>
                <a:cs typeface="Calibri Light"/>
              </a:rPr>
              <a:t>Nearest</a:t>
            </a:r>
            <a:r>
              <a:rPr sz="4000" b="0" spc="-180" dirty="0">
                <a:latin typeface="Calibri Light"/>
                <a:cs typeface="Calibri Light"/>
              </a:rPr>
              <a:t> </a:t>
            </a:r>
            <a:r>
              <a:rPr sz="4000" b="0" spc="-25" dirty="0">
                <a:latin typeface="Calibri Light"/>
                <a:cs typeface="Calibri Light"/>
              </a:rPr>
              <a:t>Neighbor</a:t>
            </a:r>
            <a:r>
              <a:rPr sz="4000" b="0" spc="-180" dirty="0">
                <a:latin typeface="Calibri Light"/>
                <a:cs typeface="Calibri Light"/>
              </a:rPr>
              <a:t> </a:t>
            </a:r>
            <a:r>
              <a:rPr sz="4000" b="0" spc="-10" dirty="0">
                <a:latin typeface="Calibri Light"/>
                <a:cs typeface="Calibri Light"/>
              </a:rPr>
              <a:t>Classifier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86710" y="5222849"/>
            <a:ext cx="360743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dirty="0">
                <a:latin typeface="Calibri"/>
                <a:cs typeface="Calibri"/>
              </a:rPr>
              <a:t>Distance</a:t>
            </a:r>
            <a:r>
              <a:rPr sz="4000" spc="-190" dirty="0">
                <a:latin typeface="Calibri"/>
                <a:cs typeface="Calibri"/>
              </a:rPr>
              <a:t> </a:t>
            </a:r>
            <a:r>
              <a:rPr sz="4000" spc="-10" dirty="0">
                <a:latin typeface="Calibri"/>
                <a:cs typeface="Calibri"/>
              </a:rPr>
              <a:t>Formula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14445" y="3430524"/>
            <a:ext cx="603885" cy="1800860"/>
          </a:xfrm>
          <a:custGeom>
            <a:avLst/>
            <a:gdLst/>
            <a:ahLst/>
            <a:cxnLst/>
            <a:rect l="l" t="t" r="r" b="b"/>
            <a:pathLst>
              <a:path w="603885" h="1800860">
                <a:moveTo>
                  <a:pt x="492869" y="157885"/>
                </a:moveTo>
                <a:lnTo>
                  <a:pt x="0" y="1783969"/>
                </a:lnTo>
                <a:lnTo>
                  <a:pt x="55371" y="1800733"/>
                </a:lnTo>
                <a:lnTo>
                  <a:pt x="548348" y="174711"/>
                </a:lnTo>
                <a:lnTo>
                  <a:pt x="492869" y="157885"/>
                </a:lnTo>
                <a:close/>
              </a:path>
              <a:path w="603885" h="1800860">
                <a:moveTo>
                  <a:pt x="593263" y="130175"/>
                </a:moveTo>
                <a:lnTo>
                  <a:pt x="501268" y="130175"/>
                </a:lnTo>
                <a:lnTo>
                  <a:pt x="556767" y="146938"/>
                </a:lnTo>
                <a:lnTo>
                  <a:pt x="548348" y="174711"/>
                </a:lnTo>
                <a:lnTo>
                  <a:pt x="603757" y="191515"/>
                </a:lnTo>
                <a:lnTo>
                  <a:pt x="593263" y="130175"/>
                </a:lnTo>
                <a:close/>
              </a:path>
              <a:path w="603885" h="1800860">
                <a:moveTo>
                  <a:pt x="501268" y="130175"/>
                </a:moveTo>
                <a:lnTo>
                  <a:pt x="492869" y="157885"/>
                </a:lnTo>
                <a:lnTo>
                  <a:pt x="548348" y="174711"/>
                </a:lnTo>
                <a:lnTo>
                  <a:pt x="556767" y="146938"/>
                </a:lnTo>
                <a:lnTo>
                  <a:pt x="501268" y="130175"/>
                </a:lnTo>
                <a:close/>
              </a:path>
              <a:path w="603885" h="1800860">
                <a:moveTo>
                  <a:pt x="570991" y="0"/>
                </a:moveTo>
                <a:lnTo>
                  <a:pt x="437514" y="141097"/>
                </a:lnTo>
                <a:lnTo>
                  <a:pt x="492869" y="157885"/>
                </a:lnTo>
                <a:lnTo>
                  <a:pt x="501268" y="130175"/>
                </a:lnTo>
                <a:lnTo>
                  <a:pt x="593263" y="130175"/>
                </a:lnTo>
                <a:lnTo>
                  <a:pt x="570991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63623" y="1856231"/>
            <a:ext cx="9131935" cy="1572895"/>
          </a:xfrm>
          <a:custGeom>
            <a:avLst/>
            <a:gdLst/>
            <a:ahLst/>
            <a:cxnLst/>
            <a:rect l="l" t="t" r="r" b="b"/>
            <a:pathLst>
              <a:path w="9131935" h="1572895">
                <a:moveTo>
                  <a:pt x="0" y="786383"/>
                </a:moveTo>
                <a:lnTo>
                  <a:pt x="5587" y="747132"/>
                </a:lnTo>
                <a:lnTo>
                  <a:pt x="22176" y="708379"/>
                </a:lnTo>
                <a:lnTo>
                  <a:pt x="49505" y="670170"/>
                </a:lnTo>
                <a:lnTo>
                  <a:pt x="87312" y="632549"/>
                </a:lnTo>
                <a:lnTo>
                  <a:pt x="118208" y="607818"/>
                </a:lnTo>
                <a:lnTo>
                  <a:pt x="153568" y="583382"/>
                </a:lnTo>
                <a:lnTo>
                  <a:pt x="193313" y="559254"/>
                </a:lnTo>
                <a:lnTo>
                  <a:pt x="237366" y="535447"/>
                </a:lnTo>
                <a:lnTo>
                  <a:pt x="285650" y="511976"/>
                </a:lnTo>
                <a:lnTo>
                  <a:pt x="338087" y="488852"/>
                </a:lnTo>
                <a:lnTo>
                  <a:pt x="394600" y="466091"/>
                </a:lnTo>
                <a:lnTo>
                  <a:pt x="455111" y="443704"/>
                </a:lnTo>
                <a:lnTo>
                  <a:pt x="519543" y="421706"/>
                </a:lnTo>
                <a:lnTo>
                  <a:pt x="587818" y="400110"/>
                </a:lnTo>
                <a:lnTo>
                  <a:pt x="659858" y="378928"/>
                </a:lnTo>
                <a:lnTo>
                  <a:pt x="697266" y="368497"/>
                </a:lnTo>
                <a:lnTo>
                  <a:pt x="735587" y="358175"/>
                </a:lnTo>
                <a:lnTo>
                  <a:pt x="774810" y="347963"/>
                </a:lnTo>
                <a:lnTo>
                  <a:pt x="814926" y="337864"/>
                </a:lnTo>
                <a:lnTo>
                  <a:pt x="855925" y="327878"/>
                </a:lnTo>
                <a:lnTo>
                  <a:pt x="897798" y="318007"/>
                </a:lnTo>
                <a:lnTo>
                  <a:pt x="940535" y="308254"/>
                </a:lnTo>
                <a:lnTo>
                  <a:pt x="984126" y="298619"/>
                </a:lnTo>
                <a:lnTo>
                  <a:pt x="1028562" y="289105"/>
                </a:lnTo>
                <a:lnTo>
                  <a:pt x="1073832" y="279713"/>
                </a:lnTo>
                <a:lnTo>
                  <a:pt x="1119928" y="270445"/>
                </a:lnTo>
                <a:lnTo>
                  <a:pt x="1166839" y="261302"/>
                </a:lnTo>
                <a:lnTo>
                  <a:pt x="1214556" y="252286"/>
                </a:lnTo>
                <a:lnTo>
                  <a:pt x="1263069" y="243399"/>
                </a:lnTo>
                <a:lnTo>
                  <a:pt x="1312368" y="234643"/>
                </a:lnTo>
                <a:lnTo>
                  <a:pt x="1362444" y="226018"/>
                </a:lnTo>
                <a:lnTo>
                  <a:pt x="1413287" y="217528"/>
                </a:lnTo>
                <a:lnTo>
                  <a:pt x="1464888" y="209173"/>
                </a:lnTo>
                <a:lnTo>
                  <a:pt x="1517236" y="200955"/>
                </a:lnTo>
                <a:lnTo>
                  <a:pt x="1570322" y="192875"/>
                </a:lnTo>
                <a:lnTo>
                  <a:pt x="1624136" y="184937"/>
                </a:lnTo>
                <a:lnTo>
                  <a:pt x="1678669" y="177140"/>
                </a:lnTo>
                <a:lnTo>
                  <a:pt x="1733911" y="169487"/>
                </a:lnTo>
                <a:lnTo>
                  <a:pt x="1789852" y="161980"/>
                </a:lnTo>
                <a:lnTo>
                  <a:pt x="1846483" y="154619"/>
                </a:lnTo>
                <a:lnTo>
                  <a:pt x="1903793" y="147408"/>
                </a:lnTo>
                <a:lnTo>
                  <a:pt x="1961774" y="140347"/>
                </a:lnTo>
                <a:lnTo>
                  <a:pt x="2020415" y="133438"/>
                </a:lnTo>
                <a:lnTo>
                  <a:pt x="2079706" y="126683"/>
                </a:lnTo>
                <a:lnTo>
                  <a:pt x="2139639" y="120083"/>
                </a:lnTo>
                <a:lnTo>
                  <a:pt x="2200204" y="113641"/>
                </a:lnTo>
                <a:lnTo>
                  <a:pt x="2261390" y="107357"/>
                </a:lnTo>
                <a:lnTo>
                  <a:pt x="2323188" y="101234"/>
                </a:lnTo>
                <a:lnTo>
                  <a:pt x="2385588" y="95272"/>
                </a:lnTo>
                <a:lnTo>
                  <a:pt x="2448581" y="89475"/>
                </a:lnTo>
                <a:lnTo>
                  <a:pt x="2512157" y="83843"/>
                </a:lnTo>
                <a:lnTo>
                  <a:pt x="2576306" y="78379"/>
                </a:lnTo>
                <a:lnTo>
                  <a:pt x="2641019" y="73083"/>
                </a:lnTo>
                <a:lnTo>
                  <a:pt x="2706286" y="67957"/>
                </a:lnTo>
                <a:lnTo>
                  <a:pt x="2772097" y="63004"/>
                </a:lnTo>
                <a:lnTo>
                  <a:pt x="2838443" y="58225"/>
                </a:lnTo>
                <a:lnTo>
                  <a:pt x="2905313" y="53621"/>
                </a:lnTo>
                <a:lnTo>
                  <a:pt x="2972698" y="49194"/>
                </a:lnTo>
                <a:lnTo>
                  <a:pt x="3040589" y="44946"/>
                </a:lnTo>
                <a:lnTo>
                  <a:pt x="3108976" y="40878"/>
                </a:lnTo>
                <a:lnTo>
                  <a:pt x="3177849" y="36993"/>
                </a:lnTo>
                <a:lnTo>
                  <a:pt x="3247198" y="33292"/>
                </a:lnTo>
                <a:lnTo>
                  <a:pt x="3317014" y="29776"/>
                </a:lnTo>
                <a:lnTo>
                  <a:pt x="3387287" y="26447"/>
                </a:lnTo>
                <a:lnTo>
                  <a:pt x="3458007" y="23307"/>
                </a:lnTo>
                <a:lnTo>
                  <a:pt x="3529165" y="20357"/>
                </a:lnTo>
                <a:lnTo>
                  <a:pt x="3600751" y="17600"/>
                </a:lnTo>
                <a:lnTo>
                  <a:pt x="3672755" y="15036"/>
                </a:lnTo>
                <a:lnTo>
                  <a:pt x="3745168" y="12668"/>
                </a:lnTo>
                <a:lnTo>
                  <a:pt x="3817979" y="10497"/>
                </a:lnTo>
                <a:lnTo>
                  <a:pt x="3891180" y="8525"/>
                </a:lnTo>
                <a:lnTo>
                  <a:pt x="3964761" y="6754"/>
                </a:lnTo>
                <a:lnTo>
                  <a:pt x="4038711" y="5184"/>
                </a:lnTo>
                <a:lnTo>
                  <a:pt x="4113021" y="3819"/>
                </a:lnTo>
                <a:lnTo>
                  <a:pt x="4187682" y="2659"/>
                </a:lnTo>
                <a:lnTo>
                  <a:pt x="4262683" y="1706"/>
                </a:lnTo>
                <a:lnTo>
                  <a:pt x="4338016" y="962"/>
                </a:lnTo>
                <a:lnTo>
                  <a:pt x="4413670" y="428"/>
                </a:lnTo>
                <a:lnTo>
                  <a:pt x="4489636" y="107"/>
                </a:lnTo>
                <a:lnTo>
                  <a:pt x="4565904" y="0"/>
                </a:lnTo>
                <a:lnTo>
                  <a:pt x="4642171" y="107"/>
                </a:lnTo>
                <a:lnTo>
                  <a:pt x="4718137" y="428"/>
                </a:lnTo>
                <a:lnTo>
                  <a:pt x="4793791" y="962"/>
                </a:lnTo>
                <a:lnTo>
                  <a:pt x="4869124" y="1706"/>
                </a:lnTo>
                <a:lnTo>
                  <a:pt x="4944125" y="2659"/>
                </a:lnTo>
                <a:lnTo>
                  <a:pt x="5018786" y="3819"/>
                </a:lnTo>
                <a:lnTo>
                  <a:pt x="5093096" y="5184"/>
                </a:lnTo>
                <a:lnTo>
                  <a:pt x="5167046" y="6754"/>
                </a:lnTo>
                <a:lnTo>
                  <a:pt x="5240627" y="8525"/>
                </a:lnTo>
                <a:lnTo>
                  <a:pt x="5313828" y="10497"/>
                </a:lnTo>
                <a:lnTo>
                  <a:pt x="5386639" y="12668"/>
                </a:lnTo>
                <a:lnTo>
                  <a:pt x="5459052" y="15036"/>
                </a:lnTo>
                <a:lnTo>
                  <a:pt x="5531056" y="17600"/>
                </a:lnTo>
                <a:lnTo>
                  <a:pt x="5602642" y="20357"/>
                </a:lnTo>
                <a:lnTo>
                  <a:pt x="5673800" y="23307"/>
                </a:lnTo>
                <a:lnTo>
                  <a:pt x="5744520" y="26447"/>
                </a:lnTo>
                <a:lnTo>
                  <a:pt x="5814793" y="29776"/>
                </a:lnTo>
                <a:lnTo>
                  <a:pt x="5884609" y="33292"/>
                </a:lnTo>
                <a:lnTo>
                  <a:pt x="5953958" y="36993"/>
                </a:lnTo>
                <a:lnTo>
                  <a:pt x="6022831" y="40878"/>
                </a:lnTo>
                <a:lnTo>
                  <a:pt x="6091218" y="44946"/>
                </a:lnTo>
                <a:lnTo>
                  <a:pt x="6159109" y="49194"/>
                </a:lnTo>
                <a:lnTo>
                  <a:pt x="6226494" y="53621"/>
                </a:lnTo>
                <a:lnTo>
                  <a:pt x="6293364" y="58225"/>
                </a:lnTo>
                <a:lnTo>
                  <a:pt x="6359710" y="63004"/>
                </a:lnTo>
                <a:lnTo>
                  <a:pt x="6425521" y="67957"/>
                </a:lnTo>
                <a:lnTo>
                  <a:pt x="6490788" y="73083"/>
                </a:lnTo>
                <a:lnTo>
                  <a:pt x="6555501" y="78379"/>
                </a:lnTo>
                <a:lnTo>
                  <a:pt x="6619650" y="83843"/>
                </a:lnTo>
                <a:lnTo>
                  <a:pt x="6683226" y="89475"/>
                </a:lnTo>
                <a:lnTo>
                  <a:pt x="6746219" y="95272"/>
                </a:lnTo>
                <a:lnTo>
                  <a:pt x="6808619" y="101234"/>
                </a:lnTo>
                <a:lnTo>
                  <a:pt x="6870417" y="107357"/>
                </a:lnTo>
                <a:lnTo>
                  <a:pt x="6931603" y="113641"/>
                </a:lnTo>
                <a:lnTo>
                  <a:pt x="6992168" y="120083"/>
                </a:lnTo>
                <a:lnTo>
                  <a:pt x="7052101" y="126683"/>
                </a:lnTo>
                <a:lnTo>
                  <a:pt x="7111392" y="133438"/>
                </a:lnTo>
                <a:lnTo>
                  <a:pt x="7170033" y="140347"/>
                </a:lnTo>
                <a:lnTo>
                  <a:pt x="7228014" y="147408"/>
                </a:lnTo>
                <a:lnTo>
                  <a:pt x="7285324" y="154619"/>
                </a:lnTo>
                <a:lnTo>
                  <a:pt x="7341955" y="161980"/>
                </a:lnTo>
                <a:lnTo>
                  <a:pt x="7397896" y="169487"/>
                </a:lnTo>
                <a:lnTo>
                  <a:pt x="7453138" y="177140"/>
                </a:lnTo>
                <a:lnTo>
                  <a:pt x="7507671" y="184937"/>
                </a:lnTo>
                <a:lnTo>
                  <a:pt x="7561485" y="192875"/>
                </a:lnTo>
                <a:lnTo>
                  <a:pt x="7614571" y="200955"/>
                </a:lnTo>
                <a:lnTo>
                  <a:pt x="7666919" y="209173"/>
                </a:lnTo>
                <a:lnTo>
                  <a:pt x="7718520" y="217528"/>
                </a:lnTo>
                <a:lnTo>
                  <a:pt x="7769363" y="226018"/>
                </a:lnTo>
                <a:lnTo>
                  <a:pt x="7819439" y="234643"/>
                </a:lnTo>
                <a:lnTo>
                  <a:pt x="7868738" y="243399"/>
                </a:lnTo>
                <a:lnTo>
                  <a:pt x="7917251" y="252286"/>
                </a:lnTo>
                <a:lnTo>
                  <a:pt x="7964968" y="261302"/>
                </a:lnTo>
                <a:lnTo>
                  <a:pt x="8011879" y="270445"/>
                </a:lnTo>
                <a:lnTo>
                  <a:pt x="8057975" y="279713"/>
                </a:lnTo>
                <a:lnTo>
                  <a:pt x="8103245" y="289105"/>
                </a:lnTo>
                <a:lnTo>
                  <a:pt x="8147681" y="298619"/>
                </a:lnTo>
                <a:lnTo>
                  <a:pt x="8191272" y="308254"/>
                </a:lnTo>
                <a:lnTo>
                  <a:pt x="8234009" y="318007"/>
                </a:lnTo>
                <a:lnTo>
                  <a:pt x="8275882" y="327878"/>
                </a:lnTo>
                <a:lnTo>
                  <a:pt x="8316881" y="337864"/>
                </a:lnTo>
                <a:lnTo>
                  <a:pt x="8356997" y="347963"/>
                </a:lnTo>
                <a:lnTo>
                  <a:pt x="8396220" y="358175"/>
                </a:lnTo>
                <a:lnTo>
                  <a:pt x="8434541" y="368497"/>
                </a:lnTo>
                <a:lnTo>
                  <a:pt x="8471949" y="378928"/>
                </a:lnTo>
                <a:lnTo>
                  <a:pt x="8543989" y="400110"/>
                </a:lnTo>
                <a:lnTo>
                  <a:pt x="8612264" y="421706"/>
                </a:lnTo>
                <a:lnTo>
                  <a:pt x="8676696" y="443704"/>
                </a:lnTo>
                <a:lnTo>
                  <a:pt x="8737207" y="466091"/>
                </a:lnTo>
                <a:lnTo>
                  <a:pt x="8793720" y="488852"/>
                </a:lnTo>
                <a:lnTo>
                  <a:pt x="8846157" y="511976"/>
                </a:lnTo>
                <a:lnTo>
                  <a:pt x="8894441" y="535447"/>
                </a:lnTo>
                <a:lnTo>
                  <a:pt x="8938494" y="559254"/>
                </a:lnTo>
                <a:lnTo>
                  <a:pt x="8978239" y="583382"/>
                </a:lnTo>
                <a:lnTo>
                  <a:pt x="9013599" y="607818"/>
                </a:lnTo>
                <a:lnTo>
                  <a:pt x="9044495" y="632549"/>
                </a:lnTo>
                <a:lnTo>
                  <a:pt x="9082302" y="670170"/>
                </a:lnTo>
                <a:lnTo>
                  <a:pt x="9109631" y="708379"/>
                </a:lnTo>
                <a:lnTo>
                  <a:pt x="9126220" y="747132"/>
                </a:lnTo>
                <a:lnTo>
                  <a:pt x="9131808" y="786383"/>
                </a:lnTo>
                <a:lnTo>
                  <a:pt x="9131183" y="799520"/>
                </a:lnTo>
                <a:lnTo>
                  <a:pt x="9121899" y="838610"/>
                </a:lnTo>
                <a:lnTo>
                  <a:pt x="9101702" y="877187"/>
                </a:lnTo>
                <a:lnTo>
                  <a:pt x="9070851" y="915205"/>
                </a:lnTo>
                <a:lnTo>
                  <a:pt x="9029610" y="952619"/>
                </a:lnTo>
                <a:lnTo>
                  <a:pt x="8996472" y="977205"/>
                </a:lnTo>
                <a:lnTo>
                  <a:pt x="8958910" y="1001489"/>
                </a:lnTo>
                <a:lnTo>
                  <a:pt x="8917001" y="1025458"/>
                </a:lnTo>
                <a:lnTo>
                  <a:pt x="8870823" y="1049098"/>
                </a:lnTo>
                <a:lnTo>
                  <a:pt x="8820453" y="1072397"/>
                </a:lnTo>
                <a:lnTo>
                  <a:pt x="8765968" y="1095341"/>
                </a:lnTo>
                <a:lnTo>
                  <a:pt x="8707446" y="1117917"/>
                </a:lnTo>
                <a:lnTo>
                  <a:pt x="8644965" y="1140111"/>
                </a:lnTo>
                <a:lnTo>
                  <a:pt x="8578602" y="1161910"/>
                </a:lnTo>
                <a:lnTo>
                  <a:pt x="8508435" y="1183301"/>
                </a:lnTo>
                <a:lnTo>
                  <a:pt x="8434541" y="1204270"/>
                </a:lnTo>
                <a:lnTo>
                  <a:pt x="8396220" y="1214592"/>
                </a:lnTo>
                <a:lnTo>
                  <a:pt x="8356997" y="1224804"/>
                </a:lnTo>
                <a:lnTo>
                  <a:pt x="8316881" y="1234903"/>
                </a:lnTo>
                <a:lnTo>
                  <a:pt x="8275882" y="1244889"/>
                </a:lnTo>
                <a:lnTo>
                  <a:pt x="8234009" y="1254760"/>
                </a:lnTo>
                <a:lnTo>
                  <a:pt x="8191272" y="1264513"/>
                </a:lnTo>
                <a:lnTo>
                  <a:pt x="8147681" y="1274148"/>
                </a:lnTo>
                <a:lnTo>
                  <a:pt x="8103245" y="1283662"/>
                </a:lnTo>
                <a:lnTo>
                  <a:pt x="8057975" y="1293054"/>
                </a:lnTo>
                <a:lnTo>
                  <a:pt x="8011879" y="1302322"/>
                </a:lnTo>
                <a:lnTo>
                  <a:pt x="7964968" y="1311465"/>
                </a:lnTo>
                <a:lnTo>
                  <a:pt x="7917251" y="1320481"/>
                </a:lnTo>
                <a:lnTo>
                  <a:pt x="7868738" y="1329368"/>
                </a:lnTo>
                <a:lnTo>
                  <a:pt x="7819439" y="1338124"/>
                </a:lnTo>
                <a:lnTo>
                  <a:pt x="7769363" y="1346749"/>
                </a:lnTo>
                <a:lnTo>
                  <a:pt x="7718520" y="1355239"/>
                </a:lnTo>
                <a:lnTo>
                  <a:pt x="7666919" y="1363594"/>
                </a:lnTo>
                <a:lnTo>
                  <a:pt x="7614571" y="1371812"/>
                </a:lnTo>
                <a:lnTo>
                  <a:pt x="7561485" y="1379892"/>
                </a:lnTo>
                <a:lnTo>
                  <a:pt x="7507671" y="1387830"/>
                </a:lnTo>
                <a:lnTo>
                  <a:pt x="7453138" y="1395627"/>
                </a:lnTo>
                <a:lnTo>
                  <a:pt x="7397896" y="1403280"/>
                </a:lnTo>
                <a:lnTo>
                  <a:pt x="7341955" y="1410787"/>
                </a:lnTo>
                <a:lnTo>
                  <a:pt x="7285324" y="1418148"/>
                </a:lnTo>
                <a:lnTo>
                  <a:pt x="7228014" y="1425359"/>
                </a:lnTo>
                <a:lnTo>
                  <a:pt x="7170033" y="1432420"/>
                </a:lnTo>
                <a:lnTo>
                  <a:pt x="7111392" y="1439329"/>
                </a:lnTo>
                <a:lnTo>
                  <a:pt x="7052101" y="1446084"/>
                </a:lnTo>
                <a:lnTo>
                  <a:pt x="6992168" y="1452684"/>
                </a:lnTo>
                <a:lnTo>
                  <a:pt x="6931603" y="1459126"/>
                </a:lnTo>
                <a:lnTo>
                  <a:pt x="6870417" y="1465410"/>
                </a:lnTo>
                <a:lnTo>
                  <a:pt x="6808619" y="1471533"/>
                </a:lnTo>
                <a:lnTo>
                  <a:pt x="6746219" y="1477495"/>
                </a:lnTo>
                <a:lnTo>
                  <a:pt x="6683226" y="1483292"/>
                </a:lnTo>
                <a:lnTo>
                  <a:pt x="6619650" y="1488924"/>
                </a:lnTo>
                <a:lnTo>
                  <a:pt x="6555501" y="1494388"/>
                </a:lnTo>
                <a:lnTo>
                  <a:pt x="6490788" y="1499684"/>
                </a:lnTo>
                <a:lnTo>
                  <a:pt x="6425521" y="1504810"/>
                </a:lnTo>
                <a:lnTo>
                  <a:pt x="6359710" y="1509763"/>
                </a:lnTo>
                <a:lnTo>
                  <a:pt x="6293364" y="1514542"/>
                </a:lnTo>
                <a:lnTo>
                  <a:pt x="6226494" y="1519146"/>
                </a:lnTo>
                <a:lnTo>
                  <a:pt x="6159109" y="1523573"/>
                </a:lnTo>
                <a:lnTo>
                  <a:pt x="6091218" y="1527821"/>
                </a:lnTo>
                <a:lnTo>
                  <a:pt x="6022831" y="1531889"/>
                </a:lnTo>
                <a:lnTo>
                  <a:pt x="5953958" y="1535774"/>
                </a:lnTo>
                <a:lnTo>
                  <a:pt x="5884609" y="1539475"/>
                </a:lnTo>
                <a:lnTo>
                  <a:pt x="5814793" y="1542991"/>
                </a:lnTo>
                <a:lnTo>
                  <a:pt x="5744520" y="1546320"/>
                </a:lnTo>
                <a:lnTo>
                  <a:pt x="5673800" y="1549460"/>
                </a:lnTo>
                <a:lnTo>
                  <a:pt x="5602642" y="1552410"/>
                </a:lnTo>
                <a:lnTo>
                  <a:pt x="5531056" y="1555167"/>
                </a:lnTo>
                <a:lnTo>
                  <a:pt x="5459052" y="1557731"/>
                </a:lnTo>
                <a:lnTo>
                  <a:pt x="5386639" y="1560099"/>
                </a:lnTo>
                <a:lnTo>
                  <a:pt x="5313828" y="1562270"/>
                </a:lnTo>
                <a:lnTo>
                  <a:pt x="5240627" y="1564242"/>
                </a:lnTo>
                <a:lnTo>
                  <a:pt x="5167046" y="1566013"/>
                </a:lnTo>
                <a:lnTo>
                  <a:pt x="5093096" y="1567583"/>
                </a:lnTo>
                <a:lnTo>
                  <a:pt x="5018786" y="1568948"/>
                </a:lnTo>
                <a:lnTo>
                  <a:pt x="4944125" y="1570108"/>
                </a:lnTo>
                <a:lnTo>
                  <a:pt x="4869124" y="1571061"/>
                </a:lnTo>
                <a:lnTo>
                  <a:pt x="4793791" y="1571805"/>
                </a:lnTo>
                <a:lnTo>
                  <a:pt x="4718137" y="1572339"/>
                </a:lnTo>
                <a:lnTo>
                  <a:pt x="4642171" y="1572660"/>
                </a:lnTo>
                <a:lnTo>
                  <a:pt x="4565904" y="1572767"/>
                </a:lnTo>
                <a:lnTo>
                  <a:pt x="4489636" y="1572660"/>
                </a:lnTo>
                <a:lnTo>
                  <a:pt x="4413670" y="1572339"/>
                </a:lnTo>
                <a:lnTo>
                  <a:pt x="4338016" y="1571805"/>
                </a:lnTo>
                <a:lnTo>
                  <a:pt x="4262683" y="1571061"/>
                </a:lnTo>
                <a:lnTo>
                  <a:pt x="4187682" y="1570108"/>
                </a:lnTo>
                <a:lnTo>
                  <a:pt x="4113021" y="1568948"/>
                </a:lnTo>
                <a:lnTo>
                  <a:pt x="4038711" y="1567583"/>
                </a:lnTo>
                <a:lnTo>
                  <a:pt x="3964761" y="1566013"/>
                </a:lnTo>
                <a:lnTo>
                  <a:pt x="3891180" y="1564242"/>
                </a:lnTo>
                <a:lnTo>
                  <a:pt x="3817979" y="1562270"/>
                </a:lnTo>
                <a:lnTo>
                  <a:pt x="3745168" y="1560099"/>
                </a:lnTo>
                <a:lnTo>
                  <a:pt x="3672755" y="1557731"/>
                </a:lnTo>
                <a:lnTo>
                  <a:pt x="3600751" y="1555167"/>
                </a:lnTo>
                <a:lnTo>
                  <a:pt x="3529165" y="1552410"/>
                </a:lnTo>
                <a:lnTo>
                  <a:pt x="3458007" y="1549460"/>
                </a:lnTo>
                <a:lnTo>
                  <a:pt x="3387287" y="1546320"/>
                </a:lnTo>
                <a:lnTo>
                  <a:pt x="3317014" y="1542991"/>
                </a:lnTo>
                <a:lnTo>
                  <a:pt x="3247198" y="1539475"/>
                </a:lnTo>
                <a:lnTo>
                  <a:pt x="3177849" y="1535774"/>
                </a:lnTo>
                <a:lnTo>
                  <a:pt x="3108976" y="1531889"/>
                </a:lnTo>
                <a:lnTo>
                  <a:pt x="3040589" y="1527821"/>
                </a:lnTo>
                <a:lnTo>
                  <a:pt x="2972698" y="1523573"/>
                </a:lnTo>
                <a:lnTo>
                  <a:pt x="2905313" y="1519146"/>
                </a:lnTo>
                <a:lnTo>
                  <a:pt x="2838443" y="1514542"/>
                </a:lnTo>
                <a:lnTo>
                  <a:pt x="2772097" y="1509763"/>
                </a:lnTo>
                <a:lnTo>
                  <a:pt x="2706286" y="1504810"/>
                </a:lnTo>
                <a:lnTo>
                  <a:pt x="2641019" y="1499684"/>
                </a:lnTo>
                <a:lnTo>
                  <a:pt x="2576306" y="1494388"/>
                </a:lnTo>
                <a:lnTo>
                  <a:pt x="2512157" y="1488924"/>
                </a:lnTo>
                <a:lnTo>
                  <a:pt x="2448581" y="1483292"/>
                </a:lnTo>
                <a:lnTo>
                  <a:pt x="2385588" y="1477495"/>
                </a:lnTo>
                <a:lnTo>
                  <a:pt x="2323188" y="1471533"/>
                </a:lnTo>
                <a:lnTo>
                  <a:pt x="2261390" y="1465410"/>
                </a:lnTo>
                <a:lnTo>
                  <a:pt x="2200204" y="1459126"/>
                </a:lnTo>
                <a:lnTo>
                  <a:pt x="2139639" y="1452684"/>
                </a:lnTo>
                <a:lnTo>
                  <a:pt x="2079706" y="1446084"/>
                </a:lnTo>
                <a:lnTo>
                  <a:pt x="2020415" y="1439329"/>
                </a:lnTo>
                <a:lnTo>
                  <a:pt x="1961774" y="1432420"/>
                </a:lnTo>
                <a:lnTo>
                  <a:pt x="1903793" y="1425359"/>
                </a:lnTo>
                <a:lnTo>
                  <a:pt x="1846483" y="1418148"/>
                </a:lnTo>
                <a:lnTo>
                  <a:pt x="1789852" y="1410787"/>
                </a:lnTo>
                <a:lnTo>
                  <a:pt x="1733911" y="1403280"/>
                </a:lnTo>
                <a:lnTo>
                  <a:pt x="1678669" y="1395627"/>
                </a:lnTo>
                <a:lnTo>
                  <a:pt x="1624136" y="1387830"/>
                </a:lnTo>
                <a:lnTo>
                  <a:pt x="1570322" y="1379892"/>
                </a:lnTo>
                <a:lnTo>
                  <a:pt x="1517236" y="1371812"/>
                </a:lnTo>
                <a:lnTo>
                  <a:pt x="1464888" y="1363594"/>
                </a:lnTo>
                <a:lnTo>
                  <a:pt x="1413287" y="1355239"/>
                </a:lnTo>
                <a:lnTo>
                  <a:pt x="1362444" y="1346749"/>
                </a:lnTo>
                <a:lnTo>
                  <a:pt x="1312368" y="1338124"/>
                </a:lnTo>
                <a:lnTo>
                  <a:pt x="1263069" y="1329368"/>
                </a:lnTo>
                <a:lnTo>
                  <a:pt x="1214556" y="1320481"/>
                </a:lnTo>
                <a:lnTo>
                  <a:pt x="1166839" y="1311465"/>
                </a:lnTo>
                <a:lnTo>
                  <a:pt x="1119928" y="1302322"/>
                </a:lnTo>
                <a:lnTo>
                  <a:pt x="1073832" y="1293054"/>
                </a:lnTo>
                <a:lnTo>
                  <a:pt x="1028562" y="1283662"/>
                </a:lnTo>
                <a:lnTo>
                  <a:pt x="984126" y="1274148"/>
                </a:lnTo>
                <a:lnTo>
                  <a:pt x="940535" y="1264513"/>
                </a:lnTo>
                <a:lnTo>
                  <a:pt x="897798" y="1254760"/>
                </a:lnTo>
                <a:lnTo>
                  <a:pt x="855925" y="1244889"/>
                </a:lnTo>
                <a:lnTo>
                  <a:pt x="814926" y="1234903"/>
                </a:lnTo>
                <a:lnTo>
                  <a:pt x="774810" y="1224804"/>
                </a:lnTo>
                <a:lnTo>
                  <a:pt x="735587" y="1214592"/>
                </a:lnTo>
                <a:lnTo>
                  <a:pt x="697266" y="1204270"/>
                </a:lnTo>
                <a:lnTo>
                  <a:pt x="659858" y="1193839"/>
                </a:lnTo>
                <a:lnTo>
                  <a:pt x="587818" y="1172657"/>
                </a:lnTo>
                <a:lnTo>
                  <a:pt x="519543" y="1151061"/>
                </a:lnTo>
                <a:lnTo>
                  <a:pt x="455111" y="1129063"/>
                </a:lnTo>
                <a:lnTo>
                  <a:pt x="394600" y="1106676"/>
                </a:lnTo>
                <a:lnTo>
                  <a:pt x="338087" y="1083915"/>
                </a:lnTo>
                <a:lnTo>
                  <a:pt x="285650" y="1060791"/>
                </a:lnTo>
                <a:lnTo>
                  <a:pt x="237366" y="1037320"/>
                </a:lnTo>
                <a:lnTo>
                  <a:pt x="193313" y="1013513"/>
                </a:lnTo>
                <a:lnTo>
                  <a:pt x="153568" y="989385"/>
                </a:lnTo>
                <a:lnTo>
                  <a:pt x="118208" y="964949"/>
                </a:lnTo>
                <a:lnTo>
                  <a:pt x="87312" y="940218"/>
                </a:lnTo>
                <a:lnTo>
                  <a:pt x="49505" y="902597"/>
                </a:lnTo>
                <a:lnTo>
                  <a:pt x="22176" y="864388"/>
                </a:lnTo>
                <a:lnTo>
                  <a:pt x="5587" y="825635"/>
                </a:lnTo>
                <a:lnTo>
                  <a:pt x="0" y="786383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29658" y="184785"/>
            <a:ext cx="260731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0" dirty="0">
                <a:latin typeface="Calibri"/>
                <a:cs typeface="Calibri"/>
              </a:rPr>
              <a:t>Machine</a:t>
            </a:r>
            <a:r>
              <a:rPr sz="2800" b="0" spc="-35" dirty="0">
                <a:latin typeface="Calibri"/>
                <a:cs typeface="Calibri"/>
              </a:rPr>
              <a:t> </a:t>
            </a:r>
            <a:r>
              <a:rPr sz="2800" b="0" spc="-10" dirty="0"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0455" y="1420367"/>
            <a:ext cx="2676525" cy="426720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marL="299720">
              <a:lnSpc>
                <a:spcPct val="100000"/>
              </a:lnSpc>
              <a:spcBef>
                <a:spcPts val="355"/>
              </a:spcBef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Supervised</a:t>
            </a:r>
            <a:r>
              <a:rPr sz="20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01968" y="1420367"/>
            <a:ext cx="2676525" cy="426720"/>
          </a:xfrm>
          <a:custGeom>
            <a:avLst/>
            <a:gdLst/>
            <a:ahLst/>
            <a:cxnLst/>
            <a:rect l="l" t="t" r="r" b="b"/>
            <a:pathLst>
              <a:path w="2676525" h="426719">
                <a:moveTo>
                  <a:pt x="2676144" y="0"/>
                </a:moveTo>
                <a:lnTo>
                  <a:pt x="0" y="0"/>
                </a:lnTo>
                <a:lnTo>
                  <a:pt x="0" y="426720"/>
                </a:lnTo>
                <a:lnTo>
                  <a:pt x="2676144" y="426720"/>
                </a:lnTo>
                <a:lnTo>
                  <a:pt x="267614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601968" y="1420367"/>
            <a:ext cx="2676525" cy="426720"/>
          </a:xfrm>
          <a:prstGeom prst="rect">
            <a:avLst/>
          </a:prstGeom>
          <a:ln w="12192">
            <a:solidFill>
              <a:srgbClr val="2E528F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355"/>
              </a:spcBef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Unsupervised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97367" y="238201"/>
            <a:ext cx="320294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Reinforcement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Learning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Semi-supervised </a:t>
            </a:r>
            <a:r>
              <a:rPr sz="2400" spc="-10" dirty="0">
                <a:latin typeface="Calibri"/>
                <a:cs typeface="Calibri"/>
              </a:rPr>
              <a:t>Learning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109204" y="254508"/>
            <a:ext cx="207645" cy="741045"/>
          </a:xfrm>
          <a:custGeom>
            <a:avLst/>
            <a:gdLst/>
            <a:ahLst/>
            <a:cxnLst/>
            <a:rect l="l" t="t" r="r" b="b"/>
            <a:pathLst>
              <a:path w="207645" h="741044">
                <a:moveTo>
                  <a:pt x="207264" y="740664"/>
                </a:moveTo>
                <a:lnTo>
                  <a:pt x="166907" y="739304"/>
                </a:lnTo>
                <a:lnTo>
                  <a:pt x="133969" y="735599"/>
                </a:lnTo>
                <a:lnTo>
                  <a:pt x="111769" y="730109"/>
                </a:lnTo>
                <a:lnTo>
                  <a:pt x="103631" y="723392"/>
                </a:lnTo>
                <a:lnTo>
                  <a:pt x="103631" y="387604"/>
                </a:lnTo>
                <a:lnTo>
                  <a:pt x="95494" y="380886"/>
                </a:lnTo>
                <a:lnTo>
                  <a:pt x="73294" y="375396"/>
                </a:lnTo>
                <a:lnTo>
                  <a:pt x="40356" y="371691"/>
                </a:lnTo>
                <a:lnTo>
                  <a:pt x="0" y="370332"/>
                </a:lnTo>
                <a:lnTo>
                  <a:pt x="40356" y="368972"/>
                </a:lnTo>
                <a:lnTo>
                  <a:pt x="73294" y="365267"/>
                </a:lnTo>
                <a:lnTo>
                  <a:pt x="95494" y="359777"/>
                </a:lnTo>
                <a:lnTo>
                  <a:pt x="103631" y="353060"/>
                </a:lnTo>
                <a:lnTo>
                  <a:pt x="103631" y="17272"/>
                </a:lnTo>
                <a:lnTo>
                  <a:pt x="111769" y="10554"/>
                </a:lnTo>
                <a:lnTo>
                  <a:pt x="133969" y="5064"/>
                </a:lnTo>
                <a:lnTo>
                  <a:pt x="166907" y="1359"/>
                </a:lnTo>
                <a:lnTo>
                  <a:pt x="207264" y="0"/>
                </a:lnTo>
              </a:path>
            </a:pathLst>
          </a:custGeom>
          <a:ln w="57911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5343" y="2523744"/>
            <a:ext cx="2679700" cy="429895"/>
          </a:xfrm>
          <a:prstGeom prst="rect">
            <a:avLst/>
          </a:prstGeom>
          <a:solidFill>
            <a:srgbClr val="4471C4"/>
          </a:solidFill>
          <a:ln w="12191">
            <a:solidFill>
              <a:srgbClr val="2E528F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784860">
              <a:lnSpc>
                <a:spcPct val="100000"/>
              </a:lnSpc>
              <a:spcBef>
                <a:spcPts val="37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Regression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49623" y="2523744"/>
            <a:ext cx="2676525" cy="429895"/>
          </a:xfrm>
          <a:custGeom>
            <a:avLst/>
            <a:gdLst/>
            <a:ahLst/>
            <a:cxnLst/>
            <a:rect l="l" t="t" r="r" b="b"/>
            <a:pathLst>
              <a:path w="2676525" h="429894">
                <a:moveTo>
                  <a:pt x="2676144" y="0"/>
                </a:moveTo>
                <a:lnTo>
                  <a:pt x="0" y="0"/>
                </a:lnTo>
                <a:lnTo>
                  <a:pt x="0" y="429767"/>
                </a:lnTo>
                <a:lnTo>
                  <a:pt x="2676144" y="429767"/>
                </a:lnTo>
                <a:lnTo>
                  <a:pt x="267614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849623" y="2523744"/>
            <a:ext cx="2676525" cy="429895"/>
          </a:xfrm>
          <a:prstGeom prst="rect">
            <a:avLst/>
          </a:prstGeom>
          <a:ln w="12192">
            <a:solidFill>
              <a:srgbClr val="2E528F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671195">
              <a:lnSpc>
                <a:spcPct val="100000"/>
              </a:lnSpc>
              <a:spcBef>
                <a:spcPts val="37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Classification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37305" y="1355217"/>
            <a:ext cx="221043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dirty="0">
                <a:latin typeface="Calibri"/>
                <a:cs typeface="Calibri"/>
              </a:rPr>
              <a:t>{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Target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Given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}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95638" y="1350086"/>
            <a:ext cx="270637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dirty="0">
                <a:latin typeface="Calibri"/>
                <a:cs typeface="Calibri"/>
              </a:rPr>
              <a:t>{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Target </a:t>
            </a:r>
            <a:r>
              <a:rPr sz="2800" dirty="0">
                <a:latin typeface="Calibri"/>
                <a:cs typeface="Calibri"/>
              </a:rPr>
              <a:t>Given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}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76031" y="2520695"/>
            <a:ext cx="2676525" cy="426720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825500">
              <a:lnSpc>
                <a:spcPct val="100000"/>
              </a:lnSpc>
              <a:spcBef>
                <a:spcPts val="36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Clustering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343" y="3642359"/>
            <a:ext cx="2679700" cy="429895"/>
          </a:xfrm>
          <a:prstGeom prst="rect">
            <a:avLst/>
          </a:prstGeom>
          <a:solidFill>
            <a:srgbClr val="4471C4"/>
          </a:solidFill>
          <a:ln w="12191">
            <a:solidFill>
              <a:srgbClr val="2E528F"/>
            </a:solidFill>
          </a:ln>
        </p:spPr>
        <p:txBody>
          <a:bodyPr vert="horz" wrap="square" lIns="0" tIns="48260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380"/>
              </a:spcBef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Linear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Regression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849623" y="3642359"/>
            <a:ext cx="2676525" cy="429895"/>
          </a:xfrm>
          <a:custGeom>
            <a:avLst/>
            <a:gdLst/>
            <a:ahLst/>
            <a:cxnLst/>
            <a:rect l="l" t="t" r="r" b="b"/>
            <a:pathLst>
              <a:path w="2676525" h="429895">
                <a:moveTo>
                  <a:pt x="2676144" y="0"/>
                </a:moveTo>
                <a:lnTo>
                  <a:pt x="0" y="0"/>
                </a:lnTo>
                <a:lnTo>
                  <a:pt x="0" y="429768"/>
                </a:lnTo>
                <a:lnTo>
                  <a:pt x="2676144" y="429768"/>
                </a:lnTo>
                <a:lnTo>
                  <a:pt x="267614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849623" y="3642359"/>
            <a:ext cx="2676525" cy="429895"/>
          </a:xfrm>
          <a:prstGeom prst="rect">
            <a:avLst/>
          </a:prstGeom>
          <a:ln w="12192">
            <a:solidFill>
              <a:srgbClr val="2E528F"/>
            </a:solidFill>
          </a:ln>
        </p:spPr>
        <p:txBody>
          <a:bodyPr vert="horz" wrap="square" lIns="0" tIns="48260" rIns="0" bIns="0" rtlCol="0">
            <a:spAutoFit/>
          </a:bodyPr>
          <a:lstStyle/>
          <a:p>
            <a:pPr marL="372745">
              <a:lnSpc>
                <a:spcPct val="100000"/>
              </a:lnSpc>
              <a:spcBef>
                <a:spcPts val="380"/>
              </a:spcBef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Logistic</a:t>
            </a:r>
            <a:r>
              <a:rPr sz="20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Regression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849623" y="4264152"/>
            <a:ext cx="2676525" cy="426720"/>
          </a:xfrm>
          <a:custGeom>
            <a:avLst/>
            <a:gdLst/>
            <a:ahLst/>
            <a:cxnLst/>
            <a:rect l="l" t="t" r="r" b="b"/>
            <a:pathLst>
              <a:path w="2676525" h="426720">
                <a:moveTo>
                  <a:pt x="2676144" y="0"/>
                </a:moveTo>
                <a:lnTo>
                  <a:pt x="0" y="0"/>
                </a:lnTo>
                <a:lnTo>
                  <a:pt x="0" y="426720"/>
                </a:lnTo>
                <a:lnTo>
                  <a:pt x="2676144" y="426720"/>
                </a:lnTo>
                <a:lnTo>
                  <a:pt x="267614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849623" y="4264152"/>
            <a:ext cx="2676525" cy="426720"/>
          </a:xfrm>
          <a:prstGeom prst="rect">
            <a:avLst/>
          </a:prstGeom>
          <a:ln w="12192">
            <a:solidFill>
              <a:srgbClr val="2E528F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274955">
              <a:lnSpc>
                <a:spcPct val="100000"/>
              </a:lnSpc>
              <a:spcBef>
                <a:spcPts val="360"/>
              </a:spcBef>
            </a:pP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K-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Nearest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Neighbors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831335" y="4861559"/>
            <a:ext cx="2676525" cy="429895"/>
          </a:xfrm>
          <a:custGeom>
            <a:avLst/>
            <a:gdLst/>
            <a:ahLst/>
            <a:cxnLst/>
            <a:rect l="l" t="t" r="r" b="b"/>
            <a:pathLst>
              <a:path w="2676525" h="429895">
                <a:moveTo>
                  <a:pt x="2676143" y="0"/>
                </a:moveTo>
                <a:lnTo>
                  <a:pt x="0" y="0"/>
                </a:lnTo>
                <a:lnTo>
                  <a:pt x="0" y="429767"/>
                </a:lnTo>
                <a:lnTo>
                  <a:pt x="2676143" y="429767"/>
                </a:lnTo>
                <a:lnTo>
                  <a:pt x="2676143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831335" y="4861559"/>
            <a:ext cx="2676525" cy="429895"/>
          </a:xfrm>
          <a:prstGeom prst="rect">
            <a:avLst/>
          </a:prstGeom>
          <a:ln w="12192">
            <a:solidFill>
              <a:srgbClr val="2E528F"/>
            </a:solidFill>
          </a:ln>
        </p:spPr>
        <p:txBody>
          <a:bodyPr vert="horz" wrap="square" lIns="0" tIns="48895" rIns="0" bIns="0" rtlCol="0">
            <a:spAutoFit/>
          </a:bodyPr>
          <a:lstStyle/>
          <a:p>
            <a:pPr marL="722630">
              <a:lnSpc>
                <a:spcPct val="100000"/>
              </a:lnSpc>
              <a:spcBef>
                <a:spcPts val="385"/>
              </a:spcBef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Naïve</a:t>
            </a:r>
            <a:r>
              <a:rPr sz="20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Bayes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49623" y="5462015"/>
            <a:ext cx="2676525" cy="619125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335"/>
              </a:lnSpc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Support</a:t>
            </a:r>
            <a:r>
              <a:rPr sz="20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Vector</a:t>
            </a:r>
            <a:endParaRPr sz="2000">
              <a:latin typeface="Calibri"/>
              <a:cs typeface="Calibri"/>
            </a:endParaRPr>
          </a:p>
          <a:p>
            <a:pPr marL="5080" algn="ctr">
              <a:lnSpc>
                <a:spcPct val="100000"/>
              </a:lnSpc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Machines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831335" y="6254496"/>
            <a:ext cx="2676525" cy="426720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649605">
              <a:lnSpc>
                <a:spcPct val="100000"/>
              </a:lnSpc>
              <a:spcBef>
                <a:spcPts val="370"/>
              </a:spcBef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Decision</a:t>
            </a:r>
            <a:r>
              <a:rPr sz="2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Tree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355075" y="586189"/>
            <a:ext cx="951865" cy="741680"/>
          </a:xfrm>
          <a:custGeom>
            <a:avLst/>
            <a:gdLst/>
            <a:ahLst/>
            <a:cxnLst/>
            <a:rect l="l" t="t" r="r" b="b"/>
            <a:pathLst>
              <a:path w="951864" h="741680">
                <a:moveTo>
                  <a:pt x="87021" y="464994"/>
                </a:moveTo>
                <a:lnTo>
                  <a:pt x="76424" y="475834"/>
                </a:lnTo>
                <a:lnTo>
                  <a:pt x="70145" y="488764"/>
                </a:lnTo>
                <a:lnTo>
                  <a:pt x="1383" y="709753"/>
                </a:lnTo>
                <a:lnTo>
                  <a:pt x="0" y="722923"/>
                </a:lnTo>
                <a:lnTo>
                  <a:pt x="4145" y="733312"/>
                </a:lnTo>
                <a:lnTo>
                  <a:pt x="13002" y="739858"/>
                </a:lnTo>
                <a:lnTo>
                  <a:pt x="25757" y="741496"/>
                </a:lnTo>
                <a:lnTo>
                  <a:pt x="257021" y="732147"/>
                </a:lnTo>
                <a:lnTo>
                  <a:pt x="295092" y="711025"/>
                </a:lnTo>
                <a:lnTo>
                  <a:pt x="303407" y="684424"/>
                </a:lnTo>
                <a:lnTo>
                  <a:pt x="299262" y="674034"/>
                </a:lnTo>
                <a:lnTo>
                  <a:pt x="290404" y="667489"/>
                </a:lnTo>
                <a:lnTo>
                  <a:pt x="277650" y="665850"/>
                </a:lnTo>
                <a:lnTo>
                  <a:pt x="130627" y="671788"/>
                </a:lnTo>
                <a:lnTo>
                  <a:pt x="932093" y="56414"/>
                </a:lnTo>
                <a:lnTo>
                  <a:pt x="943467" y="44921"/>
                </a:lnTo>
                <a:lnTo>
                  <a:pt x="949991" y="32310"/>
                </a:lnTo>
                <a:lnTo>
                  <a:pt x="951249" y="19912"/>
                </a:lnTo>
                <a:lnTo>
                  <a:pt x="946828" y="9059"/>
                </a:lnTo>
                <a:lnTo>
                  <a:pt x="937484" y="1985"/>
                </a:lnTo>
                <a:lnTo>
                  <a:pt x="925182" y="0"/>
                </a:lnTo>
                <a:lnTo>
                  <a:pt x="911314" y="3045"/>
                </a:lnTo>
                <a:lnTo>
                  <a:pt x="897274" y="11066"/>
                </a:lnTo>
                <a:lnTo>
                  <a:pt x="95808" y="626440"/>
                </a:lnTo>
                <a:lnTo>
                  <a:pt x="139521" y="485954"/>
                </a:lnTo>
                <a:lnTo>
                  <a:pt x="140905" y="472784"/>
                </a:lnTo>
                <a:lnTo>
                  <a:pt x="136760" y="462395"/>
                </a:lnTo>
                <a:lnTo>
                  <a:pt x="127902" y="455849"/>
                </a:lnTo>
                <a:lnTo>
                  <a:pt x="115147" y="454211"/>
                </a:lnTo>
                <a:lnTo>
                  <a:pt x="100432" y="457400"/>
                </a:lnTo>
                <a:lnTo>
                  <a:pt x="87021" y="4649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33742" y="1892336"/>
            <a:ext cx="238760" cy="601345"/>
          </a:xfrm>
          <a:custGeom>
            <a:avLst/>
            <a:gdLst/>
            <a:ahLst/>
            <a:cxnLst/>
            <a:rect l="l" t="t" r="r" b="b"/>
            <a:pathLst>
              <a:path w="238760" h="601344">
                <a:moveTo>
                  <a:pt x="0" y="485185"/>
                </a:moveTo>
                <a:lnTo>
                  <a:pt x="104593" y="594892"/>
                </a:lnTo>
                <a:lnTo>
                  <a:pt x="119598" y="601039"/>
                </a:lnTo>
                <a:lnTo>
                  <a:pt x="127396" y="599502"/>
                </a:lnTo>
                <a:lnTo>
                  <a:pt x="134076" y="594892"/>
                </a:lnTo>
                <a:lnTo>
                  <a:pt x="236578" y="495174"/>
                </a:lnTo>
                <a:lnTo>
                  <a:pt x="238684" y="489710"/>
                </a:lnTo>
                <a:lnTo>
                  <a:pt x="238684" y="480148"/>
                </a:lnTo>
                <a:lnTo>
                  <a:pt x="236578" y="474684"/>
                </a:lnTo>
                <a:lnTo>
                  <a:pt x="232366" y="470586"/>
                </a:lnTo>
                <a:lnTo>
                  <a:pt x="225292" y="465976"/>
                </a:lnTo>
                <a:lnTo>
                  <a:pt x="217362" y="464439"/>
                </a:lnTo>
                <a:lnTo>
                  <a:pt x="209563" y="465976"/>
                </a:lnTo>
                <a:lnTo>
                  <a:pt x="202883" y="470586"/>
                </a:lnTo>
                <a:lnTo>
                  <a:pt x="140394" y="531373"/>
                </a:lnTo>
                <a:lnTo>
                  <a:pt x="140393" y="20489"/>
                </a:lnTo>
                <a:lnTo>
                  <a:pt x="138781" y="12390"/>
                </a:lnTo>
                <a:lnTo>
                  <a:pt x="134339" y="5890"/>
                </a:lnTo>
                <a:lnTo>
                  <a:pt x="127659" y="1568"/>
                </a:lnTo>
                <a:lnTo>
                  <a:pt x="119334" y="0"/>
                </a:lnTo>
                <a:lnTo>
                  <a:pt x="111009" y="1568"/>
                </a:lnTo>
                <a:lnTo>
                  <a:pt x="104330" y="5890"/>
                </a:lnTo>
                <a:lnTo>
                  <a:pt x="99887" y="12390"/>
                </a:lnTo>
                <a:lnTo>
                  <a:pt x="98275" y="20489"/>
                </a:lnTo>
                <a:lnTo>
                  <a:pt x="98275" y="531373"/>
                </a:lnTo>
                <a:lnTo>
                  <a:pt x="35800" y="470586"/>
                </a:lnTo>
                <a:lnTo>
                  <a:pt x="28725" y="465976"/>
                </a:lnTo>
                <a:lnTo>
                  <a:pt x="20795" y="464439"/>
                </a:lnTo>
                <a:lnTo>
                  <a:pt x="12997" y="465976"/>
                </a:lnTo>
                <a:lnTo>
                  <a:pt x="6317" y="470586"/>
                </a:lnTo>
                <a:lnTo>
                  <a:pt x="1579" y="477470"/>
                </a:lnTo>
                <a:lnTo>
                  <a:pt x="0" y="4851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05330" y="3004856"/>
            <a:ext cx="238125" cy="601345"/>
          </a:xfrm>
          <a:custGeom>
            <a:avLst/>
            <a:gdLst/>
            <a:ahLst/>
            <a:cxnLst/>
            <a:rect l="l" t="t" r="r" b="b"/>
            <a:pathLst>
              <a:path w="238125" h="601345">
                <a:moveTo>
                  <a:pt x="0" y="485185"/>
                </a:moveTo>
                <a:lnTo>
                  <a:pt x="104119" y="594892"/>
                </a:lnTo>
                <a:lnTo>
                  <a:pt x="119055" y="601039"/>
                </a:lnTo>
                <a:lnTo>
                  <a:pt x="126819" y="599502"/>
                </a:lnTo>
                <a:lnTo>
                  <a:pt x="133468" y="594892"/>
                </a:lnTo>
                <a:lnTo>
                  <a:pt x="235505" y="495174"/>
                </a:lnTo>
                <a:lnTo>
                  <a:pt x="237602" y="489710"/>
                </a:lnTo>
                <a:lnTo>
                  <a:pt x="237602" y="480148"/>
                </a:lnTo>
                <a:lnTo>
                  <a:pt x="235505" y="474684"/>
                </a:lnTo>
                <a:lnTo>
                  <a:pt x="231313" y="470586"/>
                </a:lnTo>
                <a:lnTo>
                  <a:pt x="224270" y="465976"/>
                </a:lnTo>
                <a:lnTo>
                  <a:pt x="216376" y="464439"/>
                </a:lnTo>
                <a:lnTo>
                  <a:pt x="208613" y="465976"/>
                </a:lnTo>
                <a:lnTo>
                  <a:pt x="201964" y="470586"/>
                </a:lnTo>
                <a:lnTo>
                  <a:pt x="139757" y="531373"/>
                </a:lnTo>
                <a:lnTo>
                  <a:pt x="139757" y="20489"/>
                </a:lnTo>
                <a:lnTo>
                  <a:pt x="138152" y="12390"/>
                </a:lnTo>
                <a:lnTo>
                  <a:pt x="133730" y="5890"/>
                </a:lnTo>
                <a:lnTo>
                  <a:pt x="127080" y="1568"/>
                </a:lnTo>
                <a:lnTo>
                  <a:pt x="118793" y="0"/>
                </a:lnTo>
                <a:lnTo>
                  <a:pt x="110506" y="1568"/>
                </a:lnTo>
                <a:lnTo>
                  <a:pt x="103857" y="5890"/>
                </a:lnTo>
                <a:lnTo>
                  <a:pt x="99435" y="12390"/>
                </a:lnTo>
                <a:lnTo>
                  <a:pt x="97829" y="20490"/>
                </a:lnTo>
                <a:lnTo>
                  <a:pt x="97830" y="531373"/>
                </a:lnTo>
                <a:lnTo>
                  <a:pt x="35638" y="470586"/>
                </a:lnTo>
                <a:lnTo>
                  <a:pt x="28595" y="465976"/>
                </a:lnTo>
                <a:lnTo>
                  <a:pt x="20701" y="464439"/>
                </a:lnTo>
                <a:lnTo>
                  <a:pt x="12938" y="465976"/>
                </a:lnTo>
                <a:lnTo>
                  <a:pt x="6289" y="470586"/>
                </a:lnTo>
                <a:lnTo>
                  <a:pt x="1572" y="477470"/>
                </a:lnTo>
                <a:lnTo>
                  <a:pt x="0" y="4851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38942" y="2986568"/>
            <a:ext cx="238760" cy="601345"/>
          </a:xfrm>
          <a:custGeom>
            <a:avLst/>
            <a:gdLst/>
            <a:ahLst/>
            <a:cxnLst/>
            <a:rect l="l" t="t" r="r" b="b"/>
            <a:pathLst>
              <a:path w="238760" h="601345">
                <a:moveTo>
                  <a:pt x="0" y="485185"/>
                </a:moveTo>
                <a:lnTo>
                  <a:pt x="104593" y="594892"/>
                </a:lnTo>
                <a:lnTo>
                  <a:pt x="119598" y="601039"/>
                </a:lnTo>
                <a:lnTo>
                  <a:pt x="127396" y="599502"/>
                </a:lnTo>
                <a:lnTo>
                  <a:pt x="134076" y="594892"/>
                </a:lnTo>
                <a:lnTo>
                  <a:pt x="236578" y="495174"/>
                </a:lnTo>
                <a:lnTo>
                  <a:pt x="238684" y="489710"/>
                </a:lnTo>
                <a:lnTo>
                  <a:pt x="238684" y="480148"/>
                </a:lnTo>
                <a:lnTo>
                  <a:pt x="236578" y="474684"/>
                </a:lnTo>
                <a:lnTo>
                  <a:pt x="232366" y="470586"/>
                </a:lnTo>
                <a:lnTo>
                  <a:pt x="225292" y="465976"/>
                </a:lnTo>
                <a:lnTo>
                  <a:pt x="217362" y="464439"/>
                </a:lnTo>
                <a:lnTo>
                  <a:pt x="209563" y="465976"/>
                </a:lnTo>
                <a:lnTo>
                  <a:pt x="202883" y="470586"/>
                </a:lnTo>
                <a:lnTo>
                  <a:pt x="140394" y="531373"/>
                </a:lnTo>
                <a:lnTo>
                  <a:pt x="140393" y="20489"/>
                </a:lnTo>
                <a:lnTo>
                  <a:pt x="138781" y="12390"/>
                </a:lnTo>
                <a:lnTo>
                  <a:pt x="134339" y="5890"/>
                </a:lnTo>
                <a:lnTo>
                  <a:pt x="127659" y="1568"/>
                </a:lnTo>
                <a:lnTo>
                  <a:pt x="119334" y="0"/>
                </a:lnTo>
                <a:lnTo>
                  <a:pt x="111009" y="1568"/>
                </a:lnTo>
                <a:lnTo>
                  <a:pt x="104329" y="5890"/>
                </a:lnTo>
                <a:lnTo>
                  <a:pt x="99887" y="12390"/>
                </a:lnTo>
                <a:lnTo>
                  <a:pt x="98275" y="20490"/>
                </a:lnTo>
                <a:lnTo>
                  <a:pt x="98275" y="531373"/>
                </a:lnTo>
                <a:lnTo>
                  <a:pt x="35800" y="470586"/>
                </a:lnTo>
                <a:lnTo>
                  <a:pt x="28725" y="465976"/>
                </a:lnTo>
                <a:lnTo>
                  <a:pt x="20795" y="464439"/>
                </a:lnTo>
                <a:lnTo>
                  <a:pt x="12997" y="465976"/>
                </a:lnTo>
                <a:lnTo>
                  <a:pt x="6317" y="470586"/>
                </a:lnTo>
                <a:lnTo>
                  <a:pt x="1579" y="477470"/>
                </a:lnTo>
                <a:lnTo>
                  <a:pt x="0" y="4851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534256" y="749166"/>
            <a:ext cx="556895" cy="629285"/>
          </a:xfrm>
          <a:custGeom>
            <a:avLst/>
            <a:gdLst/>
            <a:ahLst/>
            <a:cxnLst/>
            <a:rect l="l" t="t" r="r" b="b"/>
            <a:pathLst>
              <a:path w="556895" h="629285">
                <a:moveTo>
                  <a:pt x="301302" y="607598"/>
                </a:moveTo>
                <a:lnTo>
                  <a:pt x="309438" y="613991"/>
                </a:lnTo>
                <a:lnTo>
                  <a:pt x="319933" y="616520"/>
                </a:lnTo>
                <a:lnTo>
                  <a:pt x="504098" y="628872"/>
                </a:lnTo>
                <a:lnTo>
                  <a:pt x="515411" y="627434"/>
                </a:lnTo>
                <a:lnTo>
                  <a:pt x="524986" y="622105"/>
                </a:lnTo>
                <a:lnTo>
                  <a:pt x="531795" y="613744"/>
                </a:lnTo>
                <a:lnTo>
                  <a:pt x="534810" y="603210"/>
                </a:lnTo>
                <a:lnTo>
                  <a:pt x="556288" y="411909"/>
                </a:lnTo>
                <a:lnTo>
                  <a:pt x="553808" y="404482"/>
                </a:lnTo>
                <a:lnTo>
                  <a:pt x="545628" y="394693"/>
                </a:lnTo>
                <a:lnTo>
                  <a:pt x="538761" y="390932"/>
                </a:lnTo>
                <a:lnTo>
                  <a:pt x="530868" y="390403"/>
                </a:lnTo>
                <a:lnTo>
                  <a:pt x="519555" y="391841"/>
                </a:lnTo>
                <a:lnTo>
                  <a:pt x="509980" y="397170"/>
                </a:lnTo>
                <a:lnTo>
                  <a:pt x="503171" y="405531"/>
                </a:lnTo>
                <a:lnTo>
                  <a:pt x="500156" y="416064"/>
                </a:lnTo>
                <a:lnTo>
                  <a:pt x="487058" y="532685"/>
                </a:lnTo>
                <a:lnTo>
                  <a:pt x="50055" y="9675"/>
                </a:lnTo>
                <a:lnTo>
                  <a:pt x="41446" y="2787"/>
                </a:lnTo>
                <a:lnTo>
                  <a:pt x="31260" y="0"/>
                </a:lnTo>
                <a:lnTo>
                  <a:pt x="20605" y="1389"/>
                </a:lnTo>
                <a:lnTo>
                  <a:pt x="10591" y="7029"/>
                </a:lnTo>
                <a:lnTo>
                  <a:pt x="3261" y="15881"/>
                </a:lnTo>
                <a:lnTo>
                  <a:pt x="0" y="26119"/>
                </a:lnTo>
                <a:lnTo>
                  <a:pt x="931" y="36639"/>
                </a:lnTo>
                <a:lnTo>
                  <a:pt x="6180" y="46335"/>
                </a:lnTo>
                <a:lnTo>
                  <a:pt x="443184" y="569344"/>
                </a:lnTo>
                <a:lnTo>
                  <a:pt x="326107" y="561492"/>
                </a:lnTo>
                <a:lnTo>
                  <a:pt x="314794" y="562930"/>
                </a:lnTo>
                <a:lnTo>
                  <a:pt x="305219" y="568259"/>
                </a:lnTo>
                <a:lnTo>
                  <a:pt x="298410" y="576620"/>
                </a:lnTo>
                <a:lnTo>
                  <a:pt x="295396" y="587154"/>
                </a:lnTo>
                <a:lnTo>
                  <a:pt x="296348" y="598325"/>
                </a:lnTo>
                <a:lnTo>
                  <a:pt x="301302" y="6075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519362" y="1892336"/>
            <a:ext cx="238125" cy="601345"/>
          </a:xfrm>
          <a:custGeom>
            <a:avLst/>
            <a:gdLst/>
            <a:ahLst/>
            <a:cxnLst/>
            <a:rect l="l" t="t" r="r" b="b"/>
            <a:pathLst>
              <a:path w="238125" h="601344">
                <a:moveTo>
                  <a:pt x="0" y="485185"/>
                </a:moveTo>
                <a:lnTo>
                  <a:pt x="104119" y="594892"/>
                </a:lnTo>
                <a:lnTo>
                  <a:pt x="119056" y="601039"/>
                </a:lnTo>
                <a:lnTo>
                  <a:pt x="126819" y="599502"/>
                </a:lnTo>
                <a:lnTo>
                  <a:pt x="133468" y="594892"/>
                </a:lnTo>
                <a:lnTo>
                  <a:pt x="235505" y="495174"/>
                </a:lnTo>
                <a:lnTo>
                  <a:pt x="237602" y="489710"/>
                </a:lnTo>
                <a:lnTo>
                  <a:pt x="237602" y="480148"/>
                </a:lnTo>
                <a:lnTo>
                  <a:pt x="235505" y="474684"/>
                </a:lnTo>
                <a:lnTo>
                  <a:pt x="231313" y="470586"/>
                </a:lnTo>
                <a:lnTo>
                  <a:pt x="224270" y="465976"/>
                </a:lnTo>
                <a:lnTo>
                  <a:pt x="216376" y="464439"/>
                </a:lnTo>
                <a:lnTo>
                  <a:pt x="208613" y="465976"/>
                </a:lnTo>
                <a:lnTo>
                  <a:pt x="201964" y="470586"/>
                </a:lnTo>
                <a:lnTo>
                  <a:pt x="139757" y="531373"/>
                </a:lnTo>
                <a:lnTo>
                  <a:pt x="139756" y="20489"/>
                </a:lnTo>
                <a:lnTo>
                  <a:pt x="138151" y="12390"/>
                </a:lnTo>
                <a:lnTo>
                  <a:pt x="133729" y="5890"/>
                </a:lnTo>
                <a:lnTo>
                  <a:pt x="127080" y="1568"/>
                </a:lnTo>
                <a:lnTo>
                  <a:pt x="118792" y="0"/>
                </a:lnTo>
                <a:lnTo>
                  <a:pt x="110505" y="1568"/>
                </a:lnTo>
                <a:lnTo>
                  <a:pt x="103856" y="5890"/>
                </a:lnTo>
                <a:lnTo>
                  <a:pt x="99434" y="12390"/>
                </a:lnTo>
                <a:lnTo>
                  <a:pt x="97829" y="20489"/>
                </a:lnTo>
                <a:lnTo>
                  <a:pt x="97830" y="531373"/>
                </a:lnTo>
                <a:lnTo>
                  <a:pt x="35638" y="470586"/>
                </a:lnTo>
                <a:lnTo>
                  <a:pt x="28595" y="465976"/>
                </a:lnTo>
                <a:lnTo>
                  <a:pt x="20701" y="464439"/>
                </a:lnTo>
                <a:lnTo>
                  <a:pt x="12938" y="465976"/>
                </a:lnTo>
                <a:lnTo>
                  <a:pt x="6289" y="470586"/>
                </a:lnTo>
                <a:lnTo>
                  <a:pt x="1572" y="477470"/>
                </a:lnTo>
                <a:lnTo>
                  <a:pt x="0" y="4851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7876031" y="3614928"/>
            <a:ext cx="2676525" cy="426720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344170">
              <a:lnSpc>
                <a:spcPct val="100000"/>
              </a:lnSpc>
              <a:spcBef>
                <a:spcPts val="365"/>
              </a:spcBef>
            </a:pP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K-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Means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Clustering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967417" y="2971328"/>
            <a:ext cx="238125" cy="601345"/>
          </a:xfrm>
          <a:custGeom>
            <a:avLst/>
            <a:gdLst/>
            <a:ahLst/>
            <a:cxnLst/>
            <a:rect l="l" t="t" r="r" b="b"/>
            <a:pathLst>
              <a:path w="238125" h="601345">
                <a:moveTo>
                  <a:pt x="0" y="485185"/>
                </a:moveTo>
                <a:lnTo>
                  <a:pt x="104119" y="594892"/>
                </a:lnTo>
                <a:lnTo>
                  <a:pt x="119056" y="601039"/>
                </a:lnTo>
                <a:lnTo>
                  <a:pt x="126819" y="599502"/>
                </a:lnTo>
                <a:lnTo>
                  <a:pt x="133468" y="594892"/>
                </a:lnTo>
                <a:lnTo>
                  <a:pt x="235505" y="495174"/>
                </a:lnTo>
                <a:lnTo>
                  <a:pt x="237602" y="489710"/>
                </a:lnTo>
                <a:lnTo>
                  <a:pt x="237602" y="480148"/>
                </a:lnTo>
                <a:lnTo>
                  <a:pt x="235505" y="474684"/>
                </a:lnTo>
                <a:lnTo>
                  <a:pt x="231313" y="470586"/>
                </a:lnTo>
                <a:lnTo>
                  <a:pt x="224270" y="465976"/>
                </a:lnTo>
                <a:lnTo>
                  <a:pt x="216376" y="464439"/>
                </a:lnTo>
                <a:lnTo>
                  <a:pt x="208613" y="465976"/>
                </a:lnTo>
                <a:lnTo>
                  <a:pt x="201964" y="470586"/>
                </a:lnTo>
                <a:lnTo>
                  <a:pt x="139757" y="531373"/>
                </a:lnTo>
                <a:lnTo>
                  <a:pt x="139756" y="20489"/>
                </a:lnTo>
                <a:lnTo>
                  <a:pt x="138151" y="12390"/>
                </a:lnTo>
                <a:lnTo>
                  <a:pt x="133729" y="5890"/>
                </a:lnTo>
                <a:lnTo>
                  <a:pt x="127080" y="1568"/>
                </a:lnTo>
                <a:lnTo>
                  <a:pt x="118792" y="0"/>
                </a:lnTo>
                <a:lnTo>
                  <a:pt x="110505" y="1568"/>
                </a:lnTo>
                <a:lnTo>
                  <a:pt x="103856" y="5890"/>
                </a:lnTo>
                <a:lnTo>
                  <a:pt x="99434" y="12390"/>
                </a:lnTo>
                <a:lnTo>
                  <a:pt x="97829" y="20490"/>
                </a:lnTo>
                <a:lnTo>
                  <a:pt x="97830" y="531373"/>
                </a:lnTo>
                <a:lnTo>
                  <a:pt x="35638" y="470586"/>
                </a:lnTo>
                <a:lnTo>
                  <a:pt x="28595" y="465976"/>
                </a:lnTo>
                <a:lnTo>
                  <a:pt x="20701" y="464439"/>
                </a:lnTo>
                <a:lnTo>
                  <a:pt x="12938" y="465976"/>
                </a:lnTo>
                <a:lnTo>
                  <a:pt x="6289" y="470586"/>
                </a:lnTo>
                <a:lnTo>
                  <a:pt x="1572" y="477470"/>
                </a:lnTo>
                <a:lnTo>
                  <a:pt x="0" y="4851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876031" y="4264152"/>
            <a:ext cx="2676525" cy="426720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185420">
              <a:lnSpc>
                <a:spcPct val="100000"/>
              </a:lnSpc>
              <a:spcBef>
                <a:spcPts val="36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Hierarchical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Clustering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987288" y="2003392"/>
            <a:ext cx="763270" cy="585470"/>
          </a:xfrm>
          <a:custGeom>
            <a:avLst/>
            <a:gdLst/>
            <a:ahLst/>
            <a:cxnLst/>
            <a:rect l="l" t="t" r="r" b="b"/>
            <a:pathLst>
              <a:path w="763270" h="585469">
                <a:moveTo>
                  <a:pt x="542418" y="563640"/>
                </a:moveTo>
                <a:lnTo>
                  <a:pt x="552928" y="569613"/>
                </a:lnTo>
                <a:lnTo>
                  <a:pt x="563968" y="572035"/>
                </a:lnTo>
                <a:lnTo>
                  <a:pt x="743597" y="584924"/>
                </a:lnTo>
                <a:lnTo>
                  <a:pt x="753664" y="583686"/>
                </a:lnTo>
                <a:lnTo>
                  <a:pt x="760374" y="578838"/>
                </a:lnTo>
                <a:lnTo>
                  <a:pt x="763134" y="571166"/>
                </a:lnTo>
                <a:lnTo>
                  <a:pt x="761347" y="561457"/>
                </a:lnTo>
                <a:lnTo>
                  <a:pt x="697437" y="384848"/>
                </a:lnTo>
                <a:lnTo>
                  <a:pt x="663925" y="364771"/>
                </a:lnTo>
                <a:lnTo>
                  <a:pt x="653858" y="366010"/>
                </a:lnTo>
                <a:lnTo>
                  <a:pt x="647148" y="370857"/>
                </a:lnTo>
                <a:lnTo>
                  <a:pt x="644389" y="378529"/>
                </a:lnTo>
                <a:lnTo>
                  <a:pt x="646175" y="388239"/>
                </a:lnTo>
                <a:lnTo>
                  <a:pt x="685131" y="495902"/>
                </a:lnTo>
                <a:lnTo>
                  <a:pt x="41527" y="9091"/>
                </a:lnTo>
                <a:lnTo>
                  <a:pt x="30352" y="2657"/>
                </a:lnTo>
                <a:lnTo>
                  <a:pt x="19490" y="0"/>
                </a:lnTo>
                <a:lnTo>
                  <a:pt x="10024" y="1198"/>
                </a:lnTo>
                <a:lnTo>
                  <a:pt x="3035" y="6329"/>
                </a:lnTo>
                <a:lnTo>
                  <a:pt x="0" y="14451"/>
                </a:lnTo>
                <a:lnTo>
                  <a:pt x="1423" y="23886"/>
                </a:lnTo>
                <a:lnTo>
                  <a:pt x="6936" y="33615"/>
                </a:lnTo>
                <a:lnTo>
                  <a:pt x="16169" y="42616"/>
                </a:lnTo>
                <a:lnTo>
                  <a:pt x="659773" y="529427"/>
                </a:lnTo>
                <a:lnTo>
                  <a:pt x="545580" y="521233"/>
                </a:lnTo>
                <a:lnTo>
                  <a:pt x="535513" y="522471"/>
                </a:lnTo>
                <a:lnTo>
                  <a:pt x="528803" y="527319"/>
                </a:lnTo>
                <a:lnTo>
                  <a:pt x="526044" y="534991"/>
                </a:lnTo>
                <a:lnTo>
                  <a:pt x="527830" y="544700"/>
                </a:lnTo>
                <a:lnTo>
                  <a:pt x="533649" y="555031"/>
                </a:lnTo>
                <a:lnTo>
                  <a:pt x="542418" y="5636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9911" y="1261059"/>
            <a:ext cx="9798685" cy="3820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HOW</a:t>
            </a:r>
            <a:r>
              <a:rPr sz="1800" b="1" spc="-4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TO</a:t>
            </a:r>
            <a:r>
              <a:rPr sz="1800" b="1" spc="-2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CHOOSE</a:t>
            </a:r>
            <a:r>
              <a:rPr sz="1800" b="1" spc="-4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THE</a:t>
            </a:r>
            <a:r>
              <a:rPr sz="1800" b="1" spc="-2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OPTIMAL</a:t>
            </a:r>
            <a:r>
              <a:rPr sz="1800" b="1" spc="-45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K </a:t>
            </a:r>
            <a:r>
              <a:rPr sz="1800" b="1" spc="-10" dirty="0">
                <a:solidFill>
                  <a:srgbClr val="FF5050"/>
                </a:solidFill>
                <a:latin typeface="Calibri"/>
                <a:cs typeface="Calibri"/>
              </a:rPr>
              <a:t>VALUE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Calibri"/>
              <a:cs typeface="Calibri"/>
            </a:endParaRPr>
          </a:p>
          <a:p>
            <a:pPr marL="713740" marR="5080" indent="-228600">
              <a:lnSpc>
                <a:spcPts val="2590"/>
              </a:lnSpc>
              <a:buFont typeface="Arial"/>
              <a:buChar char="•"/>
              <a:tabLst>
                <a:tab pos="714375" algn="l"/>
              </a:tabLst>
            </a:pPr>
            <a:r>
              <a:rPr sz="2400" dirty="0">
                <a:latin typeface="Calibri"/>
                <a:cs typeface="Calibri"/>
              </a:rPr>
              <a:t>deciding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how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many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neighbors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kNN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spc="-240" dirty="0">
                <a:latin typeface="Wingdings"/>
                <a:cs typeface="Wingdings"/>
              </a:rPr>
              <a:t>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Calibri"/>
                <a:cs typeface="Calibri"/>
              </a:rPr>
              <a:t>determines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how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well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model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will </a:t>
            </a:r>
            <a:r>
              <a:rPr sz="2400" spc="-10" dirty="0">
                <a:latin typeface="Calibri"/>
                <a:cs typeface="Calibri"/>
              </a:rPr>
              <a:t>generalize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work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other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datasets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3500">
              <a:latin typeface="Calibri"/>
              <a:cs typeface="Calibri"/>
            </a:endParaRPr>
          </a:p>
          <a:p>
            <a:pPr marL="713740" indent="-229235">
              <a:lnSpc>
                <a:spcPts val="2725"/>
              </a:lnSpc>
              <a:buFont typeface="Arial"/>
              <a:buChar char="•"/>
              <a:tabLst>
                <a:tab pos="714375" algn="l"/>
              </a:tabLst>
            </a:pPr>
            <a:r>
              <a:rPr sz="2400" b="1" dirty="0">
                <a:latin typeface="Calibri"/>
                <a:cs typeface="Calibri"/>
              </a:rPr>
              <a:t>k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small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240" dirty="0">
                <a:latin typeface="Wingdings"/>
                <a:cs typeface="Wingdings"/>
              </a:rPr>
              <a:t>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Calibri"/>
                <a:cs typeface="Calibri"/>
              </a:rPr>
              <a:t>noisy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outliers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have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huge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impact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classifier</a:t>
            </a:r>
            <a:r>
              <a:rPr sz="2400" spc="-25" dirty="0">
                <a:latin typeface="Calibri"/>
                <a:cs typeface="Calibri"/>
              </a:rPr>
              <a:t> ...</a:t>
            </a:r>
            <a:endParaRPr sz="2400">
              <a:latin typeface="Calibri"/>
              <a:cs typeface="Calibri"/>
            </a:endParaRPr>
          </a:p>
          <a:p>
            <a:pPr marL="713740">
              <a:lnSpc>
                <a:spcPts val="2725"/>
              </a:lnSpc>
            </a:pPr>
            <a:r>
              <a:rPr sz="2400" dirty="0">
                <a:latin typeface="Calibri"/>
                <a:cs typeface="Calibri"/>
              </a:rPr>
              <a:t>this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called</a:t>
            </a:r>
            <a:r>
              <a:rPr sz="2400" spc="-10" dirty="0">
                <a:latin typeface="Calibri"/>
                <a:cs typeface="Calibri"/>
              </a:rPr>
              <a:t> „underfitting”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500">
              <a:latin typeface="Calibri"/>
              <a:cs typeface="Calibri"/>
            </a:endParaRPr>
          </a:p>
          <a:p>
            <a:pPr marL="713740" indent="-229235">
              <a:lnSpc>
                <a:spcPts val="2725"/>
              </a:lnSpc>
              <a:buFont typeface="Arial"/>
              <a:buChar char="•"/>
              <a:tabLst>
                <a:tab pos="714375" algn="l"/>
              </a:tabLst>
            </a:pPr>
            <a:r>
              <a:rPr sz="2400" b="1" dirty="0">
                <a:latin typeface="Calibri"/>
                <a:cs typeface="Calibri"/>
              </a:rPr>
              <a:t>k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large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40" dirty="0">
                <a:latin typeface="Wingdings"/>
                <a:cs typeface="Wingdings"/>
              </a:rPr>
              <a:t>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classifier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tendency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predict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majority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class</a:t>
            </a:r>
            <a:endParaRPr sz="2400">
              <a:latin typeface="Calibri"/>
              <a:cs typeface="Calibri"/>
            </a:endParaRPr>
          </a:p>
          <a:p>
            <a:pPr marL="713740">
              <a:lnSpc>
                <a:spcPts val="2725"/>
              </a:lnSpc>
            </a:pPr>
            <a:r>
              <a:rPr sz="2400" dirty="0">
                <a:latin typeface="Calibri"/>
                <a:cs typeface="Calibri"/>
              </a:rPr>
              <a:t>regardless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neighbors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nearest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...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called</a:t>
            </a:r>
            <a:r>
              <a:rPr sz="2400" spc="-10" dirty="0">
                <a:latin typeface="Calibri"/>
                <a:cs typeface="Calibri"/>
              </a:rPr>
              <a:t> „overfitting”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472" y="237743"/>
            <a:ext cx="11381740" cy="637540"/>
          </a:xfrm>
          <a:prstGeom prst="rect">
            <a:avLst/>
          </a:prstGeom>
          <a:ln w="6096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810" algn="ctr">
              <a:lnSpc>
                <a:spcPts val="4415"/>
              </a:lnSpc>
            </a:pPr>
            <a:r>
              <a:rPr sz="4000" b="0" spc="-20" dirty="0">
                <a:latin typeface="Calibri Light"/>
                <a:cs typeface="Calibri Light"/>
              </a:rPr>
              <a:t>K-</a:t>
            </a:r>
            <a:r>
              <a:rPr sz="4000" b="0" spc="-40" dirty="0">
                <a:latin typeface="Calibri Light"/>
                <a:cs typeface="Calibri Light"/>
              </a:rPr>
              <a:t>Nearest</a:t>
            </a:r>
            <a:r>
              <a:rPr sz="4000" b="0" spc="-180" dirty="0">
                <a:latin typeface="Calibri Light"/>
                <a:cs typeface="Calibri Light"/>
              </a:rPr>
              <a:t> </a:t>
            </a:r>
            <a:r>
              <a:rPr sz="4000" b="0" spc="-25" dirty="0">
                <a:latin typeface="Calibri Light"/>
                <a:cs typeface="Calibri Light"/>
              </a:rPr>
              <a:t>Neighbor</a:t>
            </a:r>
            <a:r>
              <a:rPr sz="4000" b="0" spc="-180" dirty="0">
                <a:latin typeface="Calibri Light"/>
                <a:cs typeface="Calibri Light"/>
              </a:rPr>
              <a:t> </a:t>
            </a:r>
            <a:r>
              <a:rPr sz="4000" b="0" spc="-10" dirty="0">
                <a:latin typeface="Calibri Light"/>
                <a:cs typeface="Calibri Light"/>
              </a:rPr>
              <a:t>Classifier</a:t>
            </a:r>
            <a:endParaRPr sz="40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9740" y="1453387"/>
            <a:ext cx="11245850" cy="38690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 marR="320040" indent="-344805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357505" algn="l"/>
              </a:tabLst>
            </a:pPr>
            <a:r>
              <a:rPr sz="2800" spc="-10" dirty="0">
                <a:latin typeface="Calibri"/>
                <a:cs typeface="Calibri"/>
              </a:rPr>
              <a:t>Normalization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technique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often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applied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part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preparation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 </a:t>
            </a:r>
            <a:r>
              <a:rPr sz="2800" dirty="0">
                <a:latin typeface="Calibri"/>
                <a:cs typeface="Calibri"/>
              </a:rPr>
              <a:t>machine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learning.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Calibri"/>
              <a:buAutoNum type="arabicPeriod"/>
            </a:pPr>
            <a:endParaRPr sz="2750">
              <a:latin typeface="Calibri"/>
              <a:cs typeface="Calibri"/>
            </a:endParaRPr>
          </a:p>
          <a:p>
            <a:pPr marL="356870" marR="5080" indent="-344805">
              <a:lnSpc>
                <a:spcPct val="100000"/>
              </a:lnSpc>
              <a:buAutoNum type="arabicPeriod"/>
              <a:tabLst>
                <a:tab pos="357505" algn="l"/>
              </a:tabLst>
            </a:pPr>
            <a:r>
              <a:rPr sz="2800" dirty="0">
                <a:latin typeface="Calibri"/>
                <a:cs typeface="Calibri"/>
              </a:rPr>
              <a:t>The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goal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normalization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change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numeric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columns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25" dirty="0">
                <a:latin typeface="Calibri"/>
                <a:cs typeface="Calibri"/>
              </a:rPr>
              <a:t> the </a:t>
            </a:r>
            <a:r>
              <a:rPr sz="2800" dirty="0">
                <a:latin typeface="Calibri"/>
                <a:cs typeface="Calibri"/>
              </a:rPr>
              <a:t>dataset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common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scale,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without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distorting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differences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ranges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of </a:t>
            </a:r>
            <a:r>
              <a:rPr sz="2800" spc="-10" dirty="0">
                <a:latin typeface="Calibri"/>
                <a:cs typeface="Calibri"/>
              </a:rPr>
              <a:t>values.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Calibri"/>
              <a:buAutoNum type="arabicPeriod"/>
            </a:pPr>
            <a:endParaRPr sz="2750">
              <a:latin typeface="Calibri"/>
              <a:cs typeface="Calibri"/>
            </a:endParaRPr>
          </a:p>
          <a:p>
            <a:pPr marL="356870" marR="414655" indent="-344805">
              <a:lnSpc>
                <a:spcPct val="100000"/>
              </a:lnSpc>
              <a:spcBef>
                <a:spcPts val="5"/>
              </a:spcBef>
              <a:buFont typeface="Calibri"/>
              <a:buAutoNum type="arabicPeriod"/>
              <a:tabLst>
                <a:tab pos="439420" algn="l"/>
                <a:tab pos="440055" algn="l"/>
              </a:tabLst>
            </a:pPr>
            <a:r>
              <a:rPr dirty="0"/>
              <a:t>	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machine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learning,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every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dataset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does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require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normalization.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is </a:t>
            </a:r>
            <a:r>
              <a:rPr sz="2800" dirty="0">
                <a:latin typeface="Calibri"/>
                <a:cs typeface="Calibri"/>
              </a:rPr>
              <a:t>required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only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when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features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different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ranges.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9724" y="166115"/>
            <a:ext cx="10555605" cy="74993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810" algn="ctr">
              <a:lnSpc>
                <a:spcPts val="5050"/>
              </a:lnSpc>
            </a:pPr>
            <a:r>
              <a:rPr sz="4400" b="0" spc="-10" dirty="0">
                <a:latin typeface="Calibri Light"/>
                <a:cs typeface="Calibri Light"/>
              </a:rPr>
              <a:t>Normalization</a:t>
            </a:r>
            <a:endParaRPr sz="44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4151" y="2248280"/>
            <a:ext cx="3935095" cy="1734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81965" indent="-469900">
              <a:lnSpc>
                <a:spcPct val="100000"/>
              </a:lnSpc>
              <a:spcBef>
                <a:spcPts val="105"/>
              </a:spcBef>
              <a:buClr>
                <a:srgbClr val="FF5050"/>
              </a:buClr>
              <a:buAutoNum type="arabicParenR"/>
              <a:tabLst>
                <a:tab pos="482600" algn="l"/>
              </a:tabLst>
            </a:pPr>
            <a:r>
              <a:rPr sz="2800" b="1" dirty="0">
                <a:latin typeface="Calibri"/>
                <a:cs typeface="Calibri"/>
              </a:rPr>
              <a:t>min-max</a:t>
            </a:r>
            <a:r>
              <a:rPr sz="2800" b="1" spc="-8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normalization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FF5050"/>
              </a:buClr>
              <a:buFont typeface="Calibri"/>
              <a:buAutoNum type="arabicParenR"/>
            </a:pP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5050"/>
              </a:buClr>
              <a:buFont typeface="Calibri"/>
              <a:buAutoNum type="arabicParenR"/>
            </a:pPr>
            <a:endParaRPr sz="2700">
              <a:latin typeface="Calibri"/>
              <a:cs typeface="Calibri"/>
            </a:endParaRPr>
          </a:p>
          <a:p>
            <a:pPr marL="481965" indent="-469900">
              <a:lnSpc>
                <a:spcPct val="100000"/>
              </a:lnSpc>
              <a:buClr>
                <a:srgbClr val="FF5050"/>
              </a:buClr>
              <a:buAutoNum type="arabicParenR"/>
              <a:tabLst>
                <a:tab pos="482600" algn="l"/>
              </a:tabLst>
            </a:pPr>
            <a:r>
              <a:rPr sz="2800" b="1" dirty="0">
                <a:latin typeface="Calibri"/>
                <a:cs typeface="Calibri"/>
              </a:rPr>
              <a:t>z-</a:t>
            </a:r>
            <a:r>
              <a:rPr sz="2800" b="1" spc="-10" dirty="0">
                <a:latin typeface="Calibri"/>
                <a:cs typeface="Calibri"/>
              </a:rPr>
              <a:t>transformation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9724" y="233172"/>
            <a:ext cx="10555605" cy="69215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540" algn="ctr">
              <a:lnSpc>
                <a:spcPts val="4615"/>
              </a:lnSpc>
            </a:pPr>
            <a:r>
              <a:rPr sz="4000" b="0" spc="-10" dirty="0">
                <a:latin typeface="Calibri Light"/>
                <a:cs typeface="Calibri Light"/>
              </a:rPr>
              <a:t>Normalization</a:t>
            </a:r>
            <a:endParaRPr sz="40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00580" y="1410461"/>
            <a:ext cx="8712835" cy="2164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sng" spc="-10" dirty="0">
                <a:solidFill>
                  <a:srgbClr val="FF5050"/>
                </a:solidFill>
                <a:uFill>
                  <a:solidFill>
                    <a:srgbClr val="FF5050"/>
                  </a:solidFill>
                </a:uFill>
                <a:latin typeface="Calibri"/>
                <a:cs typeface="Calibri"/>
              </a:rPr>
              <a:t>MIN-</a:t>
            </a:r>
            <a:r>
              <a:rPr sz="1800" b="1" u="sng" dirty="0">
                <a:solidFill>
                  <a:srgbClr val="FF5050"/>
                </a:solidFill>
                <a:uFill>
                  <a:solidFill>
                    <a:srgbClr val="FF5050"/>
                  </a:solidFill>
                </a:uFill>
                <a:latin typeface="Calibri"/>
                <a:cs typeface="Calibri"/>
              </a:rPr>
              <a:t>MAX</a:t>
            </a:r>
            <a:r>
              <a:rPr sz="1800" b="1" u="sng" spc="15" dirty="0">
                <a:solidFill>
                  <a:srgbClr val="FF5050"/>
                </a:solidFill>
                <a:uFill>
                  <a:solidFill>
                    <a:srgbClr val="FF505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sng" spc="-10" dirty="0">
                <a:solidFill>
                  <a:srgbClr val="FF5050"/>
                </a:solidFill>
                <a:uFill>
                  <a:solidFill>
                    <a:srgbClr val="FF5050"/>
                  </a:solidFill>
                </a:uFill>
                <a:latin typeface="Calibri"/>
                <a:cs typeface="Calibri"/>
              </a:rPr>
              <a:t>NORMALIZATION</a:t>
            </a:r>
            <a:endParaRPr sz="1800">
              <a:latin typeface="Calibri"/>
              <a:cs typeface="Calibri"/>
            </a:endParaRPr>
          </a:p>
          <a:p>
            <a:pPr marL="1247775" marR="973455" indent="-457834">
              <a:lnSpc>
                <a:spcPts val="2140"/>
              </a:lnSpc>
              <a:spcBef>
                <a:spcPts val="1600"/>
              </a:spcBef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this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process</a:t>
            </a:r>
            <a:r>
              <a:rPr sz="1800" spc="-10" dirty="0">
                <a:latin typeface="Calibri"/>
                <a:cs typeface="Calibri"/>
              </a:rPr>
              <a:t> transforms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feature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such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values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fall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range </a:t>
            </a:r>
            <a:r>
              <a:rPr sz="1800" dirty="0">
                <a:latin typeface="Calibri"/>
                <a:cs typeface="Calibri"/>
              </a:rPr>
              <a:t>between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0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b="1" spc="-5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900">
              <a:latin typeface="Calibri"/>
              <a:cs typeface="Calibri"/>
            </a:endParaRPr>
          </a:p>
          <a:p>
            <a:pPr marL="790575">
              <a:lnSpc>
                <a:spcPct val="100000"/>
              </a:lnSpc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normalized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feature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values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can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interpreted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indicating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how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40" dirty="0">
                <a:latin typeface="Calibri"/>
                <a:cs typeface="Calibri"/>
              </a:rPr>
              <a:t>far,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from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b="1" spc="-25" dirty="0">
                <a:latin typeface="Calibri"/>
                <a:cs typeface="Calibri"/>
              </a:rPr>
              <a:t>0%</a:t>
            </a:r>
            <a:endParaRPr sz="1800">
              <a:latin typeface="Calibri"/>
              <a:cs typeface="Calibri"/>
            </a:endParaRPr>
          </a:p>
          <a:p>
            <a:pPr marL="1247775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to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100%</a:t>
            </a:r>
            <a:r>
              <a:rPr sz="1800" dirty="0">
                <a:latin typeface="Calibri"/>
                <a:cs typeface="Calibri"/>
              </a:rPr>
              <a:t>,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original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value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fall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along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range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between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original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minima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and</a:t>
            </a:r>
            <a:endParaRPr sz="1800">
              <a:latin typeface="Calibri"/>
              <a:cs typeface="Calibri"/>
            </a:endParaRPr>
          </a:p>
          <a:p>
            <a:pPr marL="1704975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Calibri"/>
                <a:cs typeface="Calibri"/>
              </a:rPr>
              <a:t>maxima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43221" y="4235272"/>
            <a:ext cx="118745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72185" algn="l"/>
              </a:tabLst>
            </a:pPr>
            <a:r>
              <a:rPr sz="3200" b="1" spc="-50" dirty="0">
                <a:solidFill>
                  <a:srgbClr val="FF5050"/>
                </a:solidFill>
                <a:latin typeface="Calibri"/>
                <a:cs typeface="Calibri"/>
              </a:rPr>
              <a:t>X</a:t>
            </a:r>
            <a:r>
              <a:rPr sz="3200" b="1" dirty="0">
                <a:solidFill>
                  <a:srgbClr val="FF5050"/>
                </a:solidFill>
                <a:latin typeface="Calibri"/>
                <a:cs typeface="Calibri"/>
              </a:rPr>
              <a:t>	</a:t>
            </a:r>
            <a:r>
              <a:rPr sz="3200" b="1" spc="-50" dirty="0">
                <a:solidFill>
                  <a:srgbClr val="FF5050"/>
                </a:solidFill>
                <a:latin typeface="Calibri"/>
                <a:cs typeface="Calibri"/>
              </a:rPr>
              <a:t>=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10554" y="4523740"/>
            <a:ext cx="2258695" cy="27940"/>
          </a:xfrm>
          <a:custGeom>
            <a:avLst/>
            <a:gdLst/>
            <a:ahLst/>
            <a:cxnLst/>
            <a:rect l="l" t="t" r="r" b="b"/>
            <a:pathLst>
              <a:path w="2258695" h="27939">
                <a:moveTo>
                  <a:pt x="2258568" y="0"/>
                </a:moveTo>
                <a:lnTo>
                  <a:pt x="0" y="0"/>
                </a:lnTo>
                <a:lnTo>
                  <a:pt x="0" y="27432"/>
                </a:lnTo>
                <a:lnTo>
                  <a:pt x="2258568" y="27432"/>
                </a:lnTo>
                <a:lnTo>
                  <a:pt x="2258568" y="0"/>
                </a:lnTo>
                <a:close/>
              </a:path>
            </a:pathLst>
          </a:custGeom>
          <a:solidFill>
            <a:srgbClr val="FF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083553" y="4107560"/>
            <a:ext cx="1514475" cy="3803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00" dirty="0">
                <a:solidFill>
                  <a:srgbClr val="FF5050"/>
                </a:solidFill>
                <a:latin typeface="Cambria Math"/>
                <a:cs typeface="Cambria Math"/>
              </a:rPr>
              <a:t>𝑿</a:t>
            </a:r>
            <a:r>
              <a:rPr sz="2300" spc="30" dirty="0">
                <a:solidFill>
                  <a:srgbClr val="FF5050"/>
                </a:solidFill>
                <a:latin typeface="Cambria Math"/>
                <a:cs typeface="Cambria Math"/>
              </a:rPr>
              <a:t> </a:t>
            </a:r>
            <a:r>
              <a:rPr sz="2300" spc="-10" dirty="0">
                <a:solidFill>
                  <a:srgbClr val="FF5050"/>
                </a:solidFill>
                <a:latin typeface="Cambria Math"/>
                <a:cs typeface="Cambria Math"/>
              </a:rPr>
              <a:t>−𝐦𝐢𝐧(𝑿)</a:t>
            </a:r>
            <a:endParaRPr sz="23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24853" y="4635246"/>
            <a:ext cx="396875" cy="274320"/>
          </a:xfrm>
          <a:custGeom>
            <a:avLst/>
            <a:gdLst/>
            <a:ahLst/>
            <a:cxnLst/>
            <a:rect l="l" t="t" r="r" b="b"/>
            <a:pathLst>
              <a:path w="396875" h="274320">
                <a:moveTo>
                  <a:pt x="309499" y="0"/>
                </a:moveTo>
                <a:lnTo>
                  <a:pt x="305562" y="11048"/>
                </a:lnTo>
                <a:lnTo>
                  <a:pt x="321419" y="17978"/>
                </a:lnTo>
                <a:lnTo>
                  <a:pt x="335073" y="27527"/>
                </a:lnTo>
                <a:lnTo>
                  <a:pt x="362801" y="71626"/>
                </a:lnTo>
                <a:lnTo>
                  <a:pt x="370853" y="112150"/>
                </a:lnTo>
                <a:lnTo>
                  <a:pt x="371855" y="135508"/>
                </a:lnTo>
                <a:lnTo>
                  <a:pt x="370851" y="159652"/>
                </a:lnTo>
                <a:lnTo>
                  <a:pt x="362747" y="201320"/>
                </a:lnTo>
                <a:lnTo>
                  <a:pt x="335121" y="246173"/>
                </a:lnTo>
                <a:lnTo>
                  <a:pt x="306070" y="262762"/>
                </a:lnTo>
                <a:lnTo>
                  <a:pt x="309499" y="273811"/>
                </a:lnTo>
                <a:lnTo>
                  <a:pt x="346836" y="256301"/>
                </a:lnTo>
                <a:lnTo>
                  <a:pt x="374269" y="225932"/>
                </a:lnTo>
                <a:lnTo>
                  <a:pt x="391239" y="185340"/>
                </a:lnTo>
                <a:lnTo>
                  <a:pt x="396875" y="137032"/>
                </a:lnTo>
                <a:lnTo>
                  <a:pt x="395450" y="111888"/>
                </a:lnTo>
                <a:lnTo>
                  <a:pt x="384123" y="67363"/>
                </a:lnTo>
                <a:lnTo>
                  <a:pt x="361719" y="31146"/>
                </a:lnTo>
                <a:lnTo>
                  <a:pt x="329334" y="7143"/>
                </a:lnTo>
                <a:lnTo>
                  <a:pt x="309499" y="0"/>
                </a:lnTo>
                <a:close/>
              </a:path>
              <a:path w="396875" h="274320">
                <a:moveTo>
                  <a:pt x="87375" y="0"/>
                </a:moveTo>
                <a:lnTo>
                  <a:pt x="50038" y="17525"/>
                </a:lnTo>
                <a:lnTo>
                  <a:pt x="22606" y="48005"/>
                </a:lnTo>
                <a:lnTo>
                  <a:pt x="5635" y="88661"/>
                </a:lnTo>
                <a:lnTo>
                  <a:pt x="0" y="137032"/>
                </a:lnTo>
                <a:lnTo>
                  <a:pt x="1404" y="162157"/>
                </a:lnTo>
                <a:lnTo>
                  <a:pt x="12644" y="206595"/>
                </a:lnTo>
                <a:lnTo>
                  <a:pt x="34958" y="242718"/>
                </a:lnTo>
                <a:lnTo>
                  <a:pt x="67395" y="266670"/>
                </a:lnTo>
                <a:lnTo>
                  <a:pt x="87375" y="273811"/>
                </a:lnTo>
                <a:lnTo>
                  <a:pt x="90805" y="262762"/>
                </a:lnTo>
                <a:lnTo>
                  <a:pt x="75205" y="255807"/>
                </a:lnTo>
                <a:lnTo>
                  <a:pt x="61737" y="246173"/>
                </a:lnTo>
                <a:lnTo>
                  <a:pt x="34053" y="201320"/>
                </a:lnTo>
                <a:lnTo>
                  <a:pt x="25913" y="159652"/>
                </a:lnTo>
                <a:lnTo>
                  <a:pt x="24892" y="135508"/>
                </a:lnTo>
                <a:lnTo>
                  <a:pt x="25913" y="112150"/>
                </a:lnTo>
                <a:lnTo>
                  <a:pt x="34053" y="71626"/>
                </a:lnTo>
                <a:lnTo>
                  <a:pt x="61833" y="27527"/>
                </a:lnTo>
                <a:lnTo>
                  <a:pt x="91186" y="11048"/>
                </a:lnTo>
                <a:lnTo>
                  <a:pt x="87375" y="0"/>
                </a:lnTo>
                <a:close/>
              </a:path>
            </a:pathLst>
          </a:custGeom>
          <a:solidFill>
            <a:srgbClr val="FF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699252" y="4549901"/>
            <a:ext cx="2282825" cy="3803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00" dirty="0">
                <a:solidFill>
                  <a:srgbClr val="FF5050"/>
                </a:solidFill>
                <a:latin typeface="Cambria Math"/>
                <a:cs typeface="Cambria Math"/>
              </a:rPr>
              <a:t>𝐦𝐚𝐱</a:t>
            </a:r>
            <a:r>
              <a:rPr sz="2300" spc="505" dirty="0">
                <a:solidFill>
                  <a:srgbClr val="FF5050"/>
                </a:solidFill>
                <a:latin typeface="Cambria Math"/>
                <a:cs typeface="Cambria Math"/>
              </a:rPr>
              <a:t> </a:t>
            </a:r>
            <a:r>
              <a:rPr sz="2300" dirty="0">
                <a:solidFill>
                  <a:srgbClr val="FF5050"/>
                </a:solidFill>
                <a:latin typeface="Cambria Math"/>
                <a:cs typeface="Cambria Math"/>
              </a:rPr>
              <a:t>𝑿</a:t>
            </a:r>
            <a:r>
              <a:rPr sz="2300" spc="500" dirty="0">
                <a:solidFill>
                  <a:srgbClr val="FF5050"/>
                </a:solidFill>
                <a:latin typeface="Cambria Math"/>
                <a:cs typeface="Cambria Math"/>
              </a:rPr>
              <a:t> </a:t>
            </a:r>
            <a:r>
              <a:rPr sz="2300" spc="-10" dirty="0">
                <a:solidFill>
                  <a:srgbClr val="FF5050"/>
                </a:solidFill>
                <a:latin typeface="Cambria Math"/>
                <a:cs typeface="Cambria Math"/>
              </a:rPr>
              <a:t>−𝐦𝐢𝐧(𝑿)</a:t>
            </a:r>
            <a:endParaRPr sz="23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05934" y="4532121"/>
            <a:ext cx="5695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FF5050"/>
                </a:solidFill>
                <a:latin typeface="Calibri"/>
                <a:cs typeface="Calibri"/>
              </a:rPr>
              <a:t>new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39724" y="233172"/>
            <a:ext cx="10555605" cy="69215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540" algn="ctr">
              <a:lnSpc>
                <a:spcPts val="4615"/>
              </a:lnSpc>
            </a:pPr>
            <a:r>
              <a:rPr sz="4000" b="0" spc="-10" dirty="0">
                <a:latin typeface="Calibri Light"/>
                <a:cs typeface="Calibri Light"/>
              </a:rPr>
              <a:t>Normalization</a:t>
            </a:r>
            <a:endParaRPr sz="40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00580" y="1410461"/>
            <a:ext cx="6500495" cy="1048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sng" dirty="0">
                <a:solidFill>
                  <a:srgbClr val="FF5050"/>
                </a:solidFill>
                <a:uFill>
                  <a:solidFill>
                    <a:srgbClr val="FF5050"/>
                  </a:solidFill>
                </a:uFill>
                <a:latin typeface="Calibri"/>
                <a:cs typeface="Calibri"/>
              </a:rPr>
              <a:t>Z-SCORE</a:t>
            </a:r>
            <a:r>
              <a:rPr sz="1800" b="1" u="sng" spc="-10" dirty="0">
                <a:solidFill>
                  <a:srgbClr val="FF5050"/>
                </a:solidFill>
                <a:uFill>
                  <a:solidFill>
                    <a:srgbClr val="FF505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sng" spc="-20" dirty="0">
                <a:solidFill>
                  <a:srgbClr val="FF5050"/>
                </a:solidFill>
                <a:uFill>
                  <a:solidFill>
                    <a:srgbClr val="FF5050"/>
                  </a:solidFill>
                </a:uFill>
                <a:latin typeface="Calibri"/>
                <a:cs typeface="Calibri"/>
              </a:rPr>
              <a:t>NORMALIZATION</a:t>
            </a:r>
            <a:r>
              <a:rPr sz="1800" b="1" u="sng" spc="-10" dirty="0">
                <a:solidFill>
                  <a:srgbClr val="FF5050"/>
                </a:solidFill>
                <a:uFill>
                  <a:solidFill>
                    <a:srgbClr val="FF5050"/>
                  </a:solidFill>
                </a:uFill>
                <a:latin typeface="Calibri"/>
                <a:cs typeface="Calibri"/>
              </a:rPr>
              <a:t> (STANDARDIZATION)</a:t>
            </a:r>
            <a:endParaRPr sz="1800">
              <a:latin typeface="Calibri"/>
              <a:cs typeface="Calibri"/>
            </a:endParaRPr>
          </a:p>
          <a:p>
            <a:pPr marL="737235" algn="ctr">
              <a:lnSpc>
                <a:spcPct val="100000"/>
              </a:lnSpc>
              <a:spcBef>
                <a:spcPts val="1570"/>
              </a:spcBef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it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way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normalizing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dataset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well: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algorithm</a:t>
            </a:r>
            <a:endParaRPr sz="1800">
              <a:latin typeface="Calibri"/>
              <a:cs typeface="Calibri"/>
            </a:endParaRPr>
          </a:p>
          <a:p>
            <a:pPr marR="92710" algn="ctr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uses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mean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standard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deviation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so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2105" y="3049981"/>
            <a:ext cx="118745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72185" algn="l"/>
              </a:tabLst>
            </a:pPr>
            <a:r>
              <a:rPr sz="3200" b="1" spc="-50" dirty="0">
                <a:solidFill>
                  <a:srgbClr val="FF5050"/>
                </a:solidFill>
                <a:latin typeface="Calibri"/>
                <a:cs typeface="Calibri"/>
              </a:rPr>
              <a:t>X</a:t>
            </a:r>
            <a:r>
              <a:rPr sz="3200" b="1" dirty="0">
                <a:solidFill>
                  <a:srgbClr val="FF5050"/>
                </a:solidFill>
                <a:latin typeface="Calibri"/>
                <a:cs typeface="Calibri"/>
              </a:rPr>
              <a:t>	</a:t>
            </a:r>
            <a:r>
              <a:rPr sz="3200" b="1" spc="-50" dirty="0">
                <a:solidFill>
                  <a:srgbClr val="FF5050"/>
                </a:solidFill>
                <a:latin typeface="Calibri"/>
                <a:cs typeface="Calibri"/>
              </a:rPr>
              <a:t>=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09820" y="3338829"/>
            <a:ext cx="3298190" cy="27940"/>
          </a:xfrm>
          <a:custGeom>
            <a:avLst/>
            <a:gdLst/>
            <a:ahLst/>
            <a:cxnLst/>
            <a:rect l="l" t="t" r="r" b="b"/>
            <a:pathLst>
              <a:path w="3298190" h="27939">
                <a:moveTo>
                  <a:pt x="3297935" y="0"/>
                </a:moveTo>
                <a:lnTo>
                  <a:pt x="0" y="0"/>
                </a:lnTo>
                <a:lnTo>
                  <a:pt x="0" y="27432"/>
                </a:lnTo>
                <a:lnTo>
                  <a:pt x="3297935" y="27432"/>
                </a:lnTo>
                <a:lnTo>
                  <a:pt x="3297935" y="0"/>
                </a:lnTo>
                <a:close/>
              </a:path>
            </a:pathLst>
          </a:custGeom>
          <a:solidFill>
            <a:srgbClr val="FF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687948" y="2922270"/>
            <a:ext cx="1743075" cy="3803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00" dirty="0">
                <a:solidFill>
                  <a:srgbClr val="FF5050"/>
                </a:solidFill>
                <a:latin typeface="Cambria Math"/>
                <a:cs typeface="Cambria Math"/>
              </a:rPr>
              <a:t>𝑿</a:t>
            </a:r>
            <a:r>
              <a:rPr sz="2300" spc="30" dirty="0">
                <a:solidFill>
                  <a:srgbClr val="FF5050"/>
                </a:solidFill>
                <a:latin typeface="Cambria Math"/>
                <a:cs typeface="Cambria Math"/>
              </a:rPr>
              <a:t> </a:t>
            </a:r>
            <a:r>
              <a:rPr sz="2300" spc="-10" dirty="0">
                <a:solidFill>
                  <a:srgbClr val="FF5050"/>
                </a:solidFill>
                <a:latin typeface="Cambria Math"/>
                <a:cs typeface="Cambria Math"/>
              </a:rPr>
              <a:t>−𝐦𝐞𝐚𝐧(𝑿)</a:t>
            </a:r>
            <a:endParaRPr sz="230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04817" y="3354781"/>
            <a:ext cx="42189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05510" algn="l"/>
              </a:tabLst>
            </a:pPr>
            <a:r>
              <a:rPr sz="3600" b="1" spc="-37" baseline="1157" dirty="0">
                <a:solidFill>
                  <a:srgbClr val="FF5050"/>
                </a:solidFill>
                <a:latin typeface="Calibri"/>
                <a:cs typeface="Calibri"/>
              </a:rPr>
              <a:t>new</a:t>
            </a:r>
            <a:r>
              <a:rPr sz="3600" b="1" baseline="1157" dirty="0">
                <a:solidFill>
                  <a:srgbClr val="FF5050"/>
                </a:solidFill>
                <a:latin typeface="Calibri"/>
                <a:cs typeface="Calibri"/>
              </a:rPr>
              <a:t>	</a:t>
            </a:r>
            <a:r>
              <a:rPr sz="2300" spc="-10" dirty="0">
                <a:solidFill>
                  <a:srgbClr val="FF5050"/>
                </a:solidFill>
                <a:latin typeface="Cambria Math"/>
                <a:cs typeface="Cambria Math"/>
              </a:rPr>
              <a:t>𝑺𝒕𝒂𝒏𝒅𝒂𝒓𝒅𝑫𝒆𝒗𝒊𝒂𝒕𝒊𝒐𝒏(𝑿)</a:t>
            </a:r>
            <a:endParaRPr sz="23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39772" y="4226509"/>
            <a:ext cx="840359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For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Principle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Component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Analysis</a:t>
            </a:r>
            <a:r>
              <a:rPr sz="1800" b="1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prefer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using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z-score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normalization</a:t>
            </a:r>
            <a:endParaRPr sz="1800">
              <a:latin typeface="Calibri"/>
              <a:cs typeface="Calibri"/>
            </a:endParaRPr>
          </a:p>
          <a:p>
            <a:pPr marL="1842135" marR="5080" indent="-91503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~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but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image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processing: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pixel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intensities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have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normalized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fit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within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0" dirty="0">
                <a:latin typeface="Calibri"/>
                <a:cs typeface="Calibri"/>
              </a:rPr>
              <a:t>a </a:t>
            </a:r>
            <a:r>
              <a:rPr sz="1800" dirty="0">
                <a:latin typeface="Calibri"/>
                <a:cs typeface="Calibri"/>
              </a:rPr>
              <a:t>certain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range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+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neural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networks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requires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0-</a:t>
            </a:r>
            <a:r>
              <a:rPr sz="1800" b="1" dirty="0">
                <a:latin typeface="Calibri"/>
                <a:cs typeface="Calibri"/>
              </a:rPr>
              <a:t>1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scale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39724" y="233172"/>
            <a:ext cx="10555605" cy="69215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540" algn="ctr">
              <a:lnSpc>
                <a:spcPts val="4615"/>
              </a:lnSpc>
            </a:pPr>
            <a:r>
              <a:rPr sz="4000" b="0" spc="-10" dirty="0">
                <a:latin typeface="Calibri Light"/>
                <a:cs typeface="Calibri Light"/>
              </a:rPr>
              <a:t>Normalization</a:t>
            </a:r>
            <a:endParaRPr sz="40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13105"/>
            <a:ext cx="474535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u="sng" spc="-2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Naive</a:t>
            </a:r>
            <a:r>
              <a:rPr sz="4400" b="0" u="sng" spc="-19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5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Bayes</a:t>
            </a:r>
            <a:r>
              <a:rPr sz="4400" b="0" u="sng" spc="-19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Classifier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04899" y="1498866"/>
            <a:ext cx="8284209" cy="400113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9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very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efficient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supervised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learning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algorithm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95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it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scales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well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even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high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dimensions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!!!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it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able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compete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SVM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random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forest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classifiers</a:t>
            </a:r>
            <a:endParaRPr sz="2400">
              <a:latin typeface="Calibri"/>
              <a:cs typeface="Calibri"/>
            </a:endParaRPr>
          </a:p>
          <a:p>
            <a:pPr marL="241300" marR="5080" indent="-228600">
              <a:lnSpc>
                <a:spcPts val="2590"/>
              </a:lnSpc>
              <a:spcBef>
                <a:spcPts val="105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it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able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make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good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predictions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even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when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training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is </a:t>
            </a:r>
            <a:r>
              <a:rPr sz="2400" dirty="0">
                <a:latin typeface="Calibri"/>
                <a:cs typeface="Calibri"/>
              </a:rPr>
              <a:t>relatively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small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450">
              <a:latin typeface="Calibri"/>
              <a:cs typeface="Calibri"/>
            </a:endParaRPr>
          </a:p>
          <a:p>
            <a:pPr marL="216535">
              <a:lnSpc>
                <a:spcPct val="100000"/>
              </a:lnSpc>
            </a:pPr>
            <a:r>
              <a:rPr sz="24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Why</a:t>
            </a:r>
            <a:r>
              <a:rPr sz="2400" b="1" u="sng" spc="-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is</a:t>
            </a:r>
            <a:r>
              <a:rPr sz="2400" b="1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it</a:t>
            </a:r>
            <a:r>
              <a:rPr sz="2400" b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naive</a:t>
            </a:r>
            <a:r>
              <a:rPr sz="2400" b="1" spc="-10" dirty="0">
                <a:latin typeface="Calibri"/>
                <a:cs typeface="Calibri"/>
              </a:rPr>
              <a:t>?</a:t>
            </a:r>
            <a:endParaRPr sz="2400">
              <a:latin typeface="Calibri"/>
              <a:cs typeface="Calibri"/>
            </a:endParaRPr>
          </a:p>
          <a:p>
            <a:pPr marL="1405255" marR="2676525" indent="-643890">
              <a:lnSpc>
                <a:spcPct val="124200"/>
              </a:lnSpc>
              <a:spcBef>
                <a:spcPts val="25"/>
              </a:spcBef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naive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assumption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every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pair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features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independent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13105"/>
            <a:ext cx="474535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u="sng" spc="-2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Naive</a:t>
            </a:r>
            <a:r>
              <a:rPr sz="4400" b="0" u="sng" spc="-19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5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Bayes</a:t>
            </a:r>
            <a:r>
              <a:rPr sz="4400" b="0" u="sng" spc="-19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Classifier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7469" y="1471116"/>
            <a:ext cx="10675620" cy="2223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Naive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means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there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strong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independence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assumptions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between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given</a:t>
            </a:r>
            <a:r>
              <a:rPr sz="2400" spc="-10" dirty="0">
                <a:latin typeface="Calibri"/>
                <a:cs typeface="Calibri"/>
              </a:rPr>
              <a:t> features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For</a:t>
            </a:r>
            <a:r>
              <a:rPr sz="2000" u="sng" spc="-4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example</a:t>
            </a:r>
            <a:r>
              <a:rPr sz="2000" dirty="0">
                <a:latin typeface="Calibri"/>
                <a:cs typeface="Calibri"/>
              </a:rPr>
              <a:t>: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fruit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considered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apple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if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red,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rounded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and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about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8cm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diameter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libri"/>
              <a:cs typeface="Calibri"/>
            </a:endParaRPr>
          </a:p>
          <a:p>
            <a:pPr marL="144272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~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Naive</a:t>
            </a:r>
            <a:r>
              <a:rPr sz="2000" b="1" spc="-4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Bayes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Classifier </a:t>
            </a:r>
            <a:r>
              <a:rPr sz="2000" spc="-10" dirty="0">
                <a:latin typeface="Calibri"/>
                <a:cs typeface="Calibri"/>
              </a:rPr>
              <a:t>considers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each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these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features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contribute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independently</a:t>
            </a:r>
            <a:endParaRPr sz="2000">
              <a:latin typeface="Calibri"/>
              <a:cs typeface="Calibri"/>
            </a:endParaRPr>
          </a:p>
          <a:p>
            <a:pPr marL="2012314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Calibri"/>
                <a:cs typeface="Calibri"/>
              </a:rPr>
              <a:t>to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probability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this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fruit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apple</a:t>
            </a:r>
            <a:endParaRPr sz="2000">
              <a:latin typeface="Calibri"/>
              <a:cs typeface="Calibri"/>
            </a:endParaRPr>
          </a:p>
          <a:p>
            <a:pPr marL="2299335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(do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not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care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about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correlation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between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color,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roundness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diameter)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13105"/>
            <a:ext cx="474535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u="sng" spc="-2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Naive</a:t>
            </a:r>
            <a:r>
              <a:rPr sz="4400" b="0" u="sng" spc="-19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5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Bayes</a:t>
            </a:r>
            <a:r>
              <a:rPr sz="4400" b="0" u="sng" spc="-19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Classifier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94329" y="2252218"/>
            <a:ext cx="175069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000" b="1" spc="-20" dirty="0">
                <a:solidFill>
                  <a:srgbClr val="FF5050"/>
                </a:solidFill>
                <a:latin typeface="Calibri"/>
                <a:cs typeface="Calibri"/>
              </a:rPr>
              <a:t>P(C</a:t>
            </a:r>
            <a:r>
              <a:rPr sz="2000" b="1" spc="-24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100" b="1" baseline="-15873" dirty="0">
                <a:solidFill>
                  <a:srgbClr val="FF5050"/>
                </a:solidFill>
                <a:latin typeface="Calibri"/>
                <a:cs typeface="Calibri"/>
              </a:rPr>
              <a:t>k</a:t>
            </a:r>
            <a:r>
              <a:rPr sz="2000" b="1" dirty="0">
                <a:solidFill>
                  <a:srgbClr val="FF5050"/>
                </a:solidFill>
                <a:latin typeface="Calibri"/>
                <a:cs typeface="Calibri"/>
              </a:rPr>
              <a:t>|</a:t>
            </a:r>
            <a:r>
              <a:rPr sz="2000" b="1" spc="3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5050"/>
                </a:solidFill>
                <a:latin typeface="Calibri"/>
                <a:cs typeface="Calibri"/>
              </a:rPr>
              <a:t>x</a:t>
            </a:r>
            <a:r>
              <a:rPr sz="2100" b="1" baseline="-15873" dirty="0">
                <a:solidFill>
                  <a:srgbClr val="FF5050"/>
                </a:solidFill>
                <a:latin typeface="Calibri"/>
                <a:cs typeface="Calibri"/>
              </a:rPr>
              <a:t>1</a:t>
            </a:r>
            <a:r>
              <a:rPr sz="2100" b="1" spc="-247" baseline="-15873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5050"/>
                </a:solidFill>
                <a:latin typeface="Calibri"/>
                <a:cs typeface="Calibri"/>
              </a:rPr>
              <a:t>x</a:t>
            </a:r>
            <a:r>
              <a:rPr sz="2100" b="1" baseline="-19841" dirty="0">
                <a:solidFill>
                  <a:srgbClr val="FF5050"/>
                </a:solidFill>
                <a:latin typeface="Calibri"/>
                <a:cs typeface="Calibri"/>
              </a:rPr>
              <a:t>2</a:t>
            </a:r>
            <a:r>
              <a:rPr sz="2100" b="1" spc="-247" baseline="-19841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5050"/>
                </a:solidFill>
                <a:latin typeface="Calibri"/>
                <a:cs typeface="Calibri"/>
              </a:rPr>
              <a:t>...</a:t>
            </a:r>
            <a:r>
              <a:rPr sz="2000" b="1" spc="3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000" b="1" spc="-25" dirty="0">
                <a:solidFill>
                  <a:srgbClr val="FF5050"/>
                </a:solidFill>
                <a:latin typeface="Calibri"/>
                <a:cs typeface="Calibri"/>
              </a:rPr>
              <a:t>x</a:t>
            </a:r>
            <a:r>
              <a:rPr sz="2100" b="1" spc="-37" baseline="-17857" dirty="0">
                <a:solidFill>
                  <a:srgbClr val="FF5050"/>
                </a:solidFill>
                <a:latin typeface="Calibri"/>
                <a:cs typeface="Calibri"/>
              </a:rPr>
              <a:t>n</a:t>
            </a:r>
            <a:r>
              <a:rPr sz="2000" b="1" spc="-25" dirty="0">
                <a:solidFill>
                  <a:srgbClr val="FF5050"/>
                </a:solidFill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9802" y="2280030"/>
            <a:ext cx="3388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this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relies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heavily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66201" y="2303779"/>
            <a:ext cx="2807970" cy="37528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1905">
              <a:lnSpc>
                <a:spcPts val="2795"/>
              </a:lnSpc>
            </a:pPr>
            <a:r>
              <a:rPr sz="2400" dirty="0">
                <a:latin typeface="Calibri"/>
                <a:cs typeface="Calibri"/>
              </a:rPr>
              <a:t>conditional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probability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771" y="1319005"/>
            <a:ext cx="5238750" cy="84328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541780">
              <a:lnSpc>
                <a:spcPct val="100000"/>
              </a:lnSpc>
              <a:spcBef>
                <a:spcPts val="455"/>
              </a:spcBef>
            </a:pP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ABSTRACT</a:t>
            </a:r>
            <a:r>
              <a:rPr sz="1800" b="1" spc="-4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FF5050"/>
                </a:solidFill>
                <a:latin typeface="Calibri"/>
                <a:cs typeface="Calibri"/>
              </a:rPr>
              <a:t>MATHEMATICAL</a:t>
            </a:r>
            <a:r>
              <a:rPr sz="1800" b="1" spc="-6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5050"/>
                </a:solidFill>
                <a:latin typeface="Calibri"/>
                <a:cs typeface="Calibri"/>
              </a:rPr>
              <a:t>APPROACH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z="2800" b="1" dirty="0">
                <a:latin typeface="Calibri"/>
                <a:cs typeface="Calibri"/>
              </a:rPr>
              <a:t>x</a:t>
            </a:r>
            <a:r>
              <a:rPr sz="2800" b="1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features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739" y="2814320"/>
            <a:ext cx="20078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C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possible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739" y="3179775"/>
            <a:ext cx="25844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outcome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k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classes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94329" y="3557396"/>
            <a:ext cx="193484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000" b="1" spc="-20" dirty="0">
                <a:solidFill>
                  <a:srgbClr val="FF5050"/>
                </a:solidFill>
                <a:latin typeface="Calibri"/>
                <a:cs typeface="Calibri"/>
              </a:rPr>
              <a:t>P(C</a:t>
            </a:r>
            <a:r>
              <a:rPr sz="2000" b="1" spc="-24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100" b="1" baseline="-15873" dirty="0">
                <a:solidFill>
                  <a:srgbClr val="FF5050"/>
                </a:solidFill>
                <a:latin typeface="Calibri"/>
                <a:cs typeface="Calibri"/>
              </a:rPr>
              <a:t>k</a:t>
            </a:r>
            <a:r>
              <a:rPr sz="2000" b="1" dirty="0">
                <a:solidFill>
                  <a:srgbClr val="FF5050"/>
                </a:solidFill>
                <a:latin typeface="Calibri"/>
                <a:cs typeface="Calibri"/>
              </a:rPr>
              <a:t>|</a:t>
            </a:r>
            <a:r>
              <a:rPr sz="2000" b="1" spc="3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5050"/>
                </a:solidFill>
                <a:latin typeface="Calibri"/>
                <a:cs typeface="Calibri"/>
              </a:rPr>
              <a:t>x</a:t>
            </a:r>
            <a:r>
              <a:rPr sz="2000" b="1" spc="-14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100" b="1" spc="-30" baseline="-15873" dirty="0">
                <a:solidFill>
                  <a:srgbClr val="FF5050"/>
                </a:solidFill>
                <a:latin typeface="Calibri"/>
                <a:cs typeface="Calibri"/>
              </a:rPr>
              <a:t>1</a:t>
            </a:r>
            <a:r>
              <a:rPr sz="2000" b="1" spc="-20" dirty="0">
                <a:solidFill>
                  <a:srgbClr val="FF5050"/>
                </a:solidFill>
                <a:latin typeface="Calibri"/>
                <a:cs typeface="Calibri"/>
              </a:rPr>
              <a:t>x</a:t>
            </a:r>
            <a:r>
              <a:rPr sz="2100" b="1" spc="-30" baseline="-19841" dirty="0">
                <a:solidFill>
                  <a:srgbClr val="FF5050"/>
                </a:solidFill>
                <a:latin typeface="Calibri"/>
                <a:cs typeface="Calibri"/>
              </a:rPr>
              <a:t>2</a:t>
            </a:r>
            <a:r>
              <a:rPr sz="2100" b="1" spc="-247" baseline="-19841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5050"/>
                </a:solidFill>
                <a:latin typeface="Calibri"/>
                <a:cs typeface="Calibri"/>
              </a:rPr>
              <a:t>...</a:t>
            </a:r>
            <a:r>
              <a:rPr sz="2000" b="1" spc="3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5050"/>
                </a:solidFill>
                <a:latin typeface="Calibri"/>
                <a:cs typeface="Calibri"/>
              </a:rPr>
              <a:t>x</a:t>
            </a:r>
            <a:r>
              <a:rPr sz="2100" b="1" baseline="-17857" dirty="0">
                <a:solidFill>
                  <a:srgbClr val="FF5050"/>
                </a:solidFill>
                <a:latin typeface="Calibri"/>
                <a:cs typeface="Calibri"/>
              </a:rPr>
              <a:t>n</a:t>
            </a:r>
            <a:r>
              <a:rPr sz="2000" b="1" dirty="0">
                <a:solidFill>
                  <a:srgbClr val="FF5050"/>
                </a:solidFill>
                <a:latin typeface="Calibri"/>
                <a:cs typeface="Calibri"/>
              </a:rPr>
              <a:t>)</a:t>
            </a:r>
            <a:r>
              <a:rPr sz="2000" b="1" spc="4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000" b="1" spc="-50" dirty="0">
                <a:solidFill>
                  <a:srgbClr val="FF5050"/>
                </a:solidFill>
                <a:latin typeface="Calibri"/>
                <a:cs typeface="Calibri"/>
              </a:rPr>
              <a:t>=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910454" y="3741039"/>
            <a:ext cx="1478280" cy="15240"/>
          </a:xfrm>
          <a:custGeom>
            <a:avLst/>
            <a:gdLst/>
            <a:ahLst/>
            <a:cxnLst/>
            <a:rect l="l" t="t" r="r" b="b"/>
            <a:pathLst>
              <a:path w="1478279" h="15239">
                <a:moveTo>
                  <a:pt x="1478280" y="0"/>
                </a:moveTo>
                <a:lnTo>
                  <a:pt x="0" y="0"/>
                </a:lnTo>
                <a:lnTo>
                  <a:pt x="0" y="15240"/>
                </a:lnTo>
                <a:lnTo>
                  <a:pt x="1478280" y="15240"/>
                </a:lnTo>
                <a:lnTo>
                  <a:pt x="1478280" y="0"/>
                </a:lnTo>
                <a:close/>
              </a:path>
            </a:pathLst>
          </a:custGeom>
          <a:solidFill>
            <a:srgbClr val="FF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70855" y="3466972"/>
            <a:ext cx="387350" cy="212090"/>
          </a:xfrm>
          <a:custGeom>
            <a:avLst/>
            <a:gdLst/>
            <a:ahLst/>
            <a:cxnLst/>
            <a:rect l="l" t="t" r="r" b="b"/>
            <a:pathLst>
              <a:path w="387350" h="212089">
                <a:moveTo>
                  <a:pt x="319405" y="0"/>
                </a:moveTo>
                <a:lnTo>
                  <a:pt x="316357" y="8636"/>
                </a:lnTo>
                <a:lnTo>
                  <a:pt x="328624" y="13946"/>
                </a:lnTo>
                <a:lnTo>
                  <a:pt x="339153" y="21304"/>
                </a:lnTo>
                <a:lnTo>
                  <a:pt x="360519" y="55429"/>
                </a:lnTo>
                <a:lnTo>
                  <a:pt x="367538" y="104775"/>
                </a:lnTo>
                <a:lnTo>
                  <a:pt x="366752" y="123444"/>
                </a:lnTo>
                <a:lnTo>
                  <a:pt x="354965" y="169163"/>
                </a:lnTo>
                <a:lnTo>
                  <a:pt x="328711" y="197738"/>
                </a:lnTo>
                <a:lnTo>
                  <a:pt x="316611" y="203072"/>
                </a:lnTo>
                <a:lnTo>
                  <a:pt x="319405" y="211708"/>
                </a:lnTo>
                <a:lnTo>
                  <a:pt x="359802" y="187706"/>
                </a:lnTo>
                <a:lnTo>
                  <a:pt x="382524" y="143335"/>
                </a:lnTo>
                <a:lnTo>
                  <a:pt x="386842" y="105917"/>
                </a:lnTo>
                <a:lnTo>
                  <a:pt x="385748" y="86483"/>
                </a:lnTo>
                <a:lnTo>
                  <a:pt x="369443" y="37084"/>
                </a:lnTo>
                <a:lnTo>
                  <a:pt x="334742" y="5526"/>
                </a:lnTo>
                <a:lnTo>
                  <a:pt x="319405" y="0"/>
                </a:lnTo>
                <a:close/>
              </a:path>
              <a:path w="387350" h="212089">
                <a:moveTo>
                  <a:pt x="67437" y="0"/>
                </a:moveTo>
                <a:lnTo>
                  <a:pt x="27092" y="24056"/>
                </a:lnTo>
                <a:lnTo>
                  <a:pt x="4318" y="68548"/>
                </a:lnTo>
                <a:lnTo>
                  <a:pt x="0" y="105917"/>
                </a:lnTo>
                <a:lnTo>
                  <a:pt x="1075" y="125370"/>
                </a:lnTo>
                <a:lnTo>
                  <a:pt x="17399" y="174751"/>
                </a:lnTo>
                <a:lnTo>
                  <a:pt x="52081" y="206184"/>
                </a:lnTo>
                <a:lnTo>
                  <a:pt x="67437" y="211708"/>
                </a:lnTo>
                <a:lnTo>
                  <a:pt x="70104" y="203072"/>
                </a:lnTo>
                <a:lnTo>
                  <a:pt x="58058" y="197738"/>
                </a:lnTo>
                <a:lnTo>
                  <a:pt x="47656" y="190309"/>
                </a:lnTo>
                <a:lnTo>
                  <a:pt x="26376" y="155638"/>
                </a:lnTo>
                <a:lnTo>
                  <a:pt x="19304" y="104775"/>
                </a:lnTo>
                <a:lnTo>
                  <a:pt x="20089" y="86723"/>
                </a:lnTo>
                <a:lnTo>
                  <a:pt x="31877" y="42163"/>
                </a:lnTo>
                <a:lnTo>
                  <a:pt x="58273" y="13946"/>
                </a:lnTo>
                <a:lnTo>
                  <a:pt x="70485" y="8636"/>
                </a:lnTo>
                <a:lnTo>
                  <a:pt x="67437" y="0"/>
                </a:lnTo>
                <a:close/>
              </a:path>
            </a:pathLst>
          </a:custGeom>
          <a:solidFill>
            <a:srgbClr val="FF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89600" y="3466972"/>
            <a:ext cx="290195" cy="212090"/>
          </a:xfrm>
          <a:custGeom>
            <a:avLst/>
            <a:gdLst/>
            <a:ahLst/>
            <a:cxnLst/>
            <a:rect l="l" t="t" r="r" b="b"/>
            <a:pathLst>
              <a:path w="290195" h="212089">
                <a:moveTo>
                  <a:pt x="289813" y="1524"/>
                </a:moveTo>
                <a:lnTo>
                  <a:pt x="272669" y="1524"/>
                </a:lnTo>
                <a:lnTo>
                  <a:pt x="272669" y="209295"/>
                </a:lnTo>
                <a:lnTo>
                  <a:pt x="289813" y="209295"/>
                </a:lnTo>
                <a:lnTo>
                  <a:pt x="289813" y="1524"/>
                </a:lnTo>
                <a:close/>
              </a:path>
              <a:path w="290195" h="212089">
                <a:moveTo>
                  <a:pt x="67437" y="0"/>
                </a:moveTo>
                <a:lnTo>
                  <a:pt x="27092" y="24056"/>
                </a:lnTo>
                <a:lnTo>
                  <a:pt x="4317" y="68548"/>
                </a:lnTo>
                <a:lnTo>
                  <a:pt x="0" y="105917"/>
                </a:lnTo>
                <a:lnTo>
                  <a:pt x="1075" y="125370"/>
                </a:lnTo>
                <a:lnTo>
                  <a:pt x="17399" y="174751"/>
                </a:lnTo>
                <a:lnTo>
                  <a:pt x="52081" y="206184"/>
                </a:lnTo>
                <a:lnTo>
                  <a:pt x="67437" y="211708"/>
                </a:lnTo>
                <a:lnTo>
                  <a:pt x="70103" y="203072"/>
                </a:lnTo>
                <a:lnTo>
                  <a:pt x="58058" y="197738"/>
                </a:lnTo>
                <a:lnTo>
                  <a:pt x="47656" y="190309"/>
                </a:lnTo>
                <a:lnTo>
                  <a:pt x="26376" y="155638"/>
                </a:lnTo>
                <a:lnTo>
                  <a:pt x="19303" y="104775"/>
                </a:lnTo>
                <a:lnTo>
                  <a:pt x="20089" y="86723"/>
                </a:lnTo>
                <a:lnTo>
                  <a:pt x="31876" y="42163"/>
                </a:lnTo>
                <a:lnTo>
                  <a:pt x="58273" y="13946"/>
                </a:lnTo>
                <a:lnTo>
                  <a:pt x="70485" y="8636"/>
                </a:lnTo>
                <a:lnTo>
                  <a:pt x="67437" y="0"/>
                </a:lnTo>
                <a:close/>
              </a:path>
            </a:pathLst>
          </a:custGeom>
          <a:solidFill>
            <a:srgbClr val="FF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411215" y="3726637"/>
            <a:ext cx="4775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5050"/>
                </a:solidFill>
                <a:latin typeface="Cambria Math"/>
                <a:cs typeface="Cambria Math"/>
              </a:rPr>
              <a:t>𝐩(𝐱)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73752" y="3400805"/>
            <a:ext cx="534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5050"/>
                </a:solidFill>
                <a:latin typeface="Cambria Math"/>
                <a:cs typeface="Cambria Math"/>
              </a:rPr>
              <a:t>𝐩</a:t>
            </a:r>
            <a:r>
              <a:rPr sz="1800" spc="335" dirty="0">
                <a:solidFill>
                  <a:srgbClr val="FF505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FF5050"/>
                </a:solidFill>
                <a:latin typeface="Cambria Math"/>
                <a:cs typeface="Cambria Math"/>
              </a:rPr>
              <a:t>𝐂</a:t>
            </a:r>
            <a:r>
              <a:rPr sz="2100" b="1" spc="-37" baseline="-13888" dirty="0">
                <a:solidFill>
                  <a:srgbClr val="FF5050"/>
                </a:solidFill>
                <a:latin typeface="Calibri"/>
                <a:cs typeface="Calibri"/>
              </a:rPr>
              <a:t>k</a:t>
            </a:r>
            <a:endParaRPr sz="2100" baseline="-13888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23102" y="3400805"/>
            <a:ext cx="408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5050"/>
                </a:solidFill>
                <a:latin typeface="Cambria Math"/>
                <a:cs typeface="Cambria Math"/>
              </a:rPr>
              <a:t>𝐂</a:t>
            </a:r>
            <a:r>
              <a:rPr sz="2100" b="1" spc="-37" baseline="-11904" dirty="0">
                <a:solidFill>
                  <a:srgbClr val="FF5050"/>
                </a:solidFill>
                <a:latin typeface="Calibri"/>
                <a:cs typeface="Calibri"/>
              </a:rPr>
              <a:t>k</a:t>
            </a:r>
            <a:r>
              <a:rPr sz="1800" spc="-25" dirty="0">
                <a:solidFill>
                  <a:srgbClr val="FF5050"/>
                </a:solidFill>
                <a:latin typeface="Cambria Math"/>
                <a:cs typeface="Cambria Math"/>
              </a:rPr>
              <a:t>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92496" y="3400805"/>
            <a:ext cx="398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5050"/>
                </a:solidFill>
                <a:latin typeface="Cambria Math"/>
                <a:cs typeface="Cambria Math"/>
              </a:rPr>
              <a:t>𝐩</a:t>
            </a:r>
            <a:r>
              <a:rPr sz="1800" spc="345" dirty="0">
                <a:solidFill>
                  <a:srgbClr val="FF5050"/>
                </a:solidFill>
                <a:latin typeface="Cambria Math"/>
                <a:cs typeface="Cambria Math"/>
              </a:rPr>
              <a:t> </a:t>
            </a:r>
            <a:r>
              <a:rPr sz="1800" spc="-720" dirty="0">
                <a:solidFill>
                  <a:srgbClr val="FF5050"/>
                </a:solidFill>
                <a:latin typeface="Cambria Math"/>
                <a:cs typeface="Cambria Math"/>
              </a:rPr>
              <a:t>𝐱</a:t>
            </a:r>
            <a:r>
              <a:rPr sz="2100" b="1" spc="-52" baseline="-19841" dirty="0">
                <a:solidFill>
                  <a:srgbClr val="FF5050"/>
                </a:solidFill>
                <a:latin typeface="Calibri"/>
                <a:cs typeface="Calibri"/>
              </a:rPr>
              <a:t>-</a:t>
            </a:r>
            <a:endParaRPr sz="2100" baseline="-19841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680328" y="3855161"/>
            <a:ext cx="80010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solidFill>
                  <a:srgbClr val="FF5050"/>
                </a:solidFill>
                <a:latin typeface="Calibri"/>
                <a:cs typeface="Calibri"/>
              </a:rPr>
              <a:t>-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67576" y="3458413"/>
            <a:ext cx="5161915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Calibri"/>
                <a:cs typeface="Calibri"/>
              </a:rPr>
              <a:t>this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Bayes</a:t>
            </a:r>
            <a:r>
              <a:rPr sz="2000" b="1" spc="-4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theorem</a:t>
            </a:r>
            <a:r>
              <a:rPr sz="2000" dirty="0">
                <a:latin typeface="Calibri"/>
                <a:cs typeface="Calibri"/>
              </a:rPr>
              <a:t>,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can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decompose </a:t>
            </a:r>
            <a:r>
              <a:rPr sz="2000" spc="-25" dirty="0"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conditional</a:t>
            </a:r>
            <a:r>
              <a:rPr sz="2000" spc="-10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probability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32775" y="4677232"/>
            <a:ext cx="296100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dirty="0">
                <a:latin typeface="Calibri"/>
                <a:cs typeface="Calibri"/>
              </a:rPr>
              <a:t>INDEPENDENT</a:t>
            </a:r>
            <a:r>
              <a:rPr sz="2000" b="1" spc="-70" dirty="0">
                <a:latin typeface="Calibri"/>
                <a:cs typeface="Calibri"/>
              </a:rPr>
              <a:t> </a:t>
            </a:r>
            <a:r>
              <a:rPr sz="2000" b="1" spc="-30" dirty="0">
                <a:latin typeface="Calibri"/>
                <a:cs typeface="Calibri"/>
              </a:rPr>
              <a:t>FEATURES</a:t>
            </a:r>
            <a:r>
              <a:rPr sz="2000" b="1" spc="-65" dirty="0">
                <a:latin typeface="Calibri"/>
                <a:cs typeface="Calibri"/>
              </a:rPr>
              <a:t> </a:t>
            </a:r>
            <a:r>
              <a:rPr sz="2000" b="1" spc="-25" dirty="0">
                <a:latin typeface="Calibri"/>
                <a:cs typeface="Calibri"/>
              </a:rPr>
              <a:t>!!!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394190" y="1744979"/>
            <a:ext cx="460375" cy="561340"/>
          </a:xfrm>
          <a:custGeom>
            <a:avLst/>
            <a:gdLst/>
            <a:ahLst/>
            <a:cxnLst/>
            <a:rect l="l" t="t" r="r" b="b"/>
            <a:pathLst>
              <a:path w="460375" h="561339">
                <a:moveTo>
                  <a:pt x="328445" y="117112"/>
                </a:moveTo>
                <a:lnTo>
                  <a:pt x="0" y="524510"/>
                </a:lnTo>
                <a:lnTo>
                  <a:pt x="45211" y="560832"/>
                </a:lnTo>
                <a:lnTo>
                  <a:pt x="373534" y="153437"/>
                </a:lnTo>
                <a:lnTo>
                  <a:pt x="328445" y="117112"/>
                </a:lnTo>
                <a:close/>
              </a:path>
              <a:path w="460375" h="561339">
                <a:moveTo>
                  <a:pt x="439284" y="94615"/>
                </a:moveTo>
                <a:lnTo>
                  <a:pt x="346582" y="94615"/>
                </a:lnTo>
                <a:lnTo>
                  <a:pt x="391667" y="130937"/>
                </a:lnTo>
                <a:lnTo>
                  <a:pt x="373534" y="153437"/>
                </a:lnTo>
                <a:lnTo>
                  <a:pt x="418591" y="189737"/>
                </a:lnTo>
                <a:lnTo>
                  <a:pt x="439284" y="94615"/>
                </a:lnTo>
                <a:close/>
              </a:path>
              <a:path w="460375" h="561339">
                <a:moveTo>
                  <a:pt x="346582" y="94615"/>
                </a:moveTo>
                <a:lnTo>
                  <a:pt x="328445" y="117112"/>
                </a:lnTo>
                <a:lnTo>
                  <a:pt x="373534" y="153437"/>
                </a:lnTo>
                <a:lnTo>
                  <a:pt x="391667" y="130937"/>
                </a:lnTo>
                <a:lnTo>
                  <a:pt x="346582" y="94615"/>
                </a:lnTo>
                <a:close/>
              </a:path>
              <a:path w="460375" h="561339">
                <a:moveTo>
                  <a:pt x="459866" y="0"/>
                </a:moveTo>
                <a:lnTo>
                  <a:pt x="283336" y="80772"/>
                </a:lnTo>
                <a:lnTo>
                  <a:pt x="328445" y="117112"/>
                </a:lnTo>
                <a:lnTo>
                  <a:pt x="346582" y="94615"/>
                </a:lnTo>
                <a:lnTo>
                  <a:pt x="439284" y="94615"/>
                </a:lnTo>
                <a:lnTo>
                  <a:pt x="45986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81671" y="807485"/>
            <a:ext cx="4153278" cy="801858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2772536" y="2015363"/>
            <a:ext cx="1367790" cy="354330"/>
          </a:xfrm>
          <a:custGeom>
            <a:avLst/>
            <a:gdLst/>
            <a:ahLst/>
            <a:cxnLst/>
            <a:rect l="l" t="t" r="r" b="b"/>
            <a:pathLst>
              <a:path w="1367789" h="354330">
                <a:moveTo>
                  <a:pt x="1214501" y="183769"/>
                </a:moveTo>
                <a:lnTo>
                  <a:pt x="1203030" y="240528"/>
                </a:lnTo>
                <a:lnTo>
                  <a:pt x="1231391" y="246252"/>
                </a:lnTo>
                <a:lnTo>
                  <a:pt x="1219962" y="303022"/>
                </a:lnTo>
                <a:lnTo>
                  <a:pt x="1190401" y="303022"/>
                </a:lnTo>
                <a:lnTo>
                  <a:pt x="1180084" y="354075"/>
                </a:lnTo>
                <a:lnTo>
                  <a:pt x="1367663" y="303275"/>
                </a:lnTo>
                <a:lnTo>
                  <a:pt x="1367337" y="303022"/>
                </a:lnTo>
                <a:lnTo>
                  <a:pt x="1219962" y="303022"/>
                </a:lnTo>
                <a:lnTo>
                  <a:pt x="1191560" y="297286"/>
                </a:lnTo>
                <a:lnTo>
                  <a:pt x="1359986" y="297286"/>
                </a:lnTo>
                <a:lnTo>
                  <a:pt x="1214501" y="183769"/>
                </a:lnTo>
                <a:close/>
              </a:path>
              <a:path w="1367789" h="354330">
                <a:moveTo>
                  <a:pt x="1203030" y="240528"/>
                </a:moveTo>
                <a:lnTo>
                  <a:pt x="1191560" y="297286"/>
                </a:lnTo>
                <a:lnTo>
                  <a:pt x="1219962" y="303022"/>
                </a:lnTo>
                <a:lnTo>
                  <a:pt x="1231391" y="246252"/>
                </a:lnTo>
                <a:lnTo>
                  <a:pt x="1203030" y="240528"/>
                </a:lnTo>
                <a:close/>
              </a:path>
              <a:path w="1367789" h="354330">
                <a:moveTo>
                  <a:pt x="11430" y="0"/>
                </a:moveTo>
                <a:lnTo>
                  <a:pt x="0" y="56641"/>
                </a:lnTo>
                <a:lnTo>
                  <a:pt x="1191560" y="297286"/>
                </a:lnTo>
                <a:lnTo>
                  <a:pt x="1203030" y="240528"/>
                </a:lnTo>
                <a:lnTo>
                  <a:pt x="1143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488819" y="2604516"/>
            <a:ext cx="786765" cy="643255"/>
          </a:xfrm>
          <a:custGeom>
            <a:avLst/>
            <a:gdLst/>
            <a:ahLst/>
            <a:cxnLst/>
            <a:rect l="l" t="t" r="r" b="b"/>
            <a:pathLst>
              <a:path w="786764" h="643255">
                <a:moveTo>
                  <a:pt x="633208" y="86606"/>
                </a:moveTo>
                <a:lnTo>
                  <a:pt x="0" y="597662"/>
                </a:lnTo>
                <a:lnTo>
                  <a:pt x="36322" y="642747"/>
                </a:lnTo>
                <a:lnTo>
                  <a:pt x="669590" y="131619"/>
                </a:lnTo>
                <a:lnTo>
                  <a:pt x="633208" y="86606"/>
                </a:lnTo>
                <a:close/>
              </a:path>
              <a:path w="786764" h="643255">
                <a:moveTo>
                  <a:pt x="755388" y="68453"/>
                </a:moveTo>
                <a:lnTo>
                  <a:pt x="655701" y="68453"/>
                </a:lnTo>
                <a:lnTo>
                  <a:pt x="692150" y="113411"/>
                </a:lnTo>
                <a:lnTo>
                  <a:pt x="669590" y="131619"/>
                </a:lnTo>
                <a:lnTo>
                  <a:pt x="705993" y="176657"/>
                </a:lnTo>
                <a:lnTo>
                  <a:pt x="755388" y="68453"/>
                </a:lnTo>
                <a:close/>
              </a:path>
              <a:path w="786764" h="643255">
                <a:moveTo>
                  <a:pt x="655701" y="68453"/>
                </a:moveTo>
                <a:lnTo>
                  <a:pt x="633208" y="86606"/>
                </a:lnTo>
                <a:lnTo>
                  <a:pt x="669590" y="131619"/>
                </a:lnTo>
                <a:lnTo>
                  <a:pt x="692150" y="113411"/>
                </a:lnTo>
                <a:lnTo>
                  <a:pt x="655701" y="68453"/>
                </a:lnTo>
                <a:close/>
              </a:path>
              <a:path w="786764" h="643255">
                <a:moveTo>
                  <a:pt x="786638" y="0"/>
                </a:moveTo>
                <a:lnTo>
                  <a:pt x="596773" y="41529"/>
                </a:lnTo>
                <a:lnTo>
                  <a:pt x="633208" y="86606"/>
                </a:lnTo>
                <a:lnTo>
                  <a:pt x="655701" y="68453"/>
                </a:lnTo>
                <a:lnTo>
                  <a:pt x="755388" y="68453"/>
                </a:lnTo>
                <a:lnTo>
                  <a:pt x="78663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894329" y="4646498"/>
            <a:ext cx="4881245" cy="66107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000" b="1" dirty="0">
                <a:solidFill>
                  <a:srgbClr val="FF5050"/>
                </a:solidFill>
                <a:latin typeface="Calibri"/>
                <a:cs typeface="Calibri"/>
              </a:rPr>
              <a:t>P(</a:t>
            </a:r>
            <a:r>
              <a:rPr sz="2000" b="1" spc="-35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5050"/>
                </a:solidFill>
                <a:latin typeface="Calibri"/>
                <a:cs typeface="Calibri"/>
              </a:rPr>
              <a:t>x</a:t>
            </a:r>
            <a:r>
              <a:rPr sz="2100" b="1" spc="-15" baseline="-21825" dirty="0">
                <a:solidFill>
                  <a:srgbClr val="FF5050"/>
                </a:solidFill>
                <a:latin typeface="Calibri"/>
                <a:cs typeface="Calibri"/>
              </a:rPr>
              <a:t>1</a:t>
            </a:r>
            <a:r>
              <a:rPr sz="2100" b="1" spc="-187" baseline="-21825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5050"/>
                </a:solidFill>
                <a:latin typeface="Calibri"/>
                <a:cs typeface="Calibri"/>
              </a:rPr>
              <a:t>x</a:t>
            </a:r>
            <a:r>
              <a:rPr sz="2100" b="1" baseline="-21825" dirty="0">
                <a:solidFill>
                  <a:srgbClr val="FF5050"/>
                </a:solidFill>
                <a:latin typeface="Calibri"/>
                <a:cs typeface="Calibri"/>
              </a:rPr>
              <a:t>2</a:t>
            </a:r>
            <a:r>
              <a:rPr sz="2000" b="1" dirty="0">
                <a:solidFill>
                  <a:srgbClr val="FF5050"/>
                </a:solidFill>
                <a:latin typeface="Calibri"/>
                <a:cs typeface="Calibri"/>
              </a:rPr>
              <a:t>... </a:t>
            </a:r>
            <a:r>
              <a:rPr sz="2000" b="1" spc="-105" dirty="0">
                <a:solidFill>
                  <a:srgbClr val="FF5050"/>
                </a:solidFill>
                <a:latin typeface="Calibri"/>
                <a:cs typeface="Calibri"/>
              </a:rPr>
              <a:t>x</a:t>
            </a:r>
            <a:r>
              <a:rPr sz="2100" b="1" spc="-157" baseline="-23809" dirty="0">
                <a:solidFill>
                  <a:srgbClr val="FF5050"/>
                </a:solidFill>
                <a:latin typeface="Calibri"/>
                <a:cs typeface="Calibri"/>
              </a:rPr>
              <a:t>n</a:t>
            </a:r>
            <a:r>
              <a:rPr sz="2000" b="1" spc="-105" dirty="0">
                <a:solidFill>
                  <a:srgbClr val="FF5050"/>
                </a:solidFill>
                <a:latin typeface="Calibri"/>
                <a:cs typeface="Calibri"/>
              </a:rPr>
              <a:t>|</a:t>
            </a:r>
            <a:r>
              <a:rPr sz="2000" b="1" spc="-5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000" b="1" spc="60" dirty="0">
                <a:solidFill>
                  <a:srgbClr val="FF5050"/>
                </a:solidFill>
                <a:latin typeface="Calibri"/>
                <a:cs typeface="Calibri"/>
              </a:rPr>
              <a:t>C</a:t>
            </a:r>
            <a:r>
              <a:rPr sz="2100" b="1" spc="89" baseline="-29761" dirty="0">
                <a:solidFill>
                  <a:srgbClr val="FF5050"/>
                </a:solidFill>
                <a:latin typeface="Calibri"/>
                <a:cs typeface="Calibri"/>
              </a:rPr>
              <a:t>k</a:t>
            </a:r>
            <a:r>
              <a:rPr sz="2000" b="1" spc="60" dirty="0">
                <a:solidFill>
                  <a:srgbClr val="FF5050"/>
                </a:solidFill>
                <a:latin typeface="Calibri"/>
                <a:cs typeface="Calibri"/>
              </a:rPr>
              <a:t>)</a:t>
            </a:r>
            <a:r>
              <a:rPr sz="2000" b="1" spc="-15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5050"/>
                </a:solidFill>
                <a:latin typeface="Calibri"/>
                <a:cs typeface="Calibri"/>
              </a:rPr>
              <a:t>=</a:t>
            </a:r>
            <a:r>
              <a:rPr sz="2000" b="1" spc="-5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000" b="1" spc="-25" dirty="0">
                <a:solidFill>
                  <a:srgbClr val="FF5050"/>
                </a:solidFill>
                <a:latin typeface="Calibri"/>
                <a:cs typeface="Calibri"/>
              </a:rPr>
              <a:t>P(x</a:t>
            </a:r>
            <a:r>
              <a:rPr sz="1800" b="1" spc="-37" baseline="-23148" dirty="0">
                <a:solidFill>
                  <a:srgbClr val="FF5050"/>
                </a:solidFill>
                <a:latin typeface="Calibri"/>
                <a:cs typeface="Calibri"/>
              </a:rPr>
              <a:t>1</a:t>
            </a:r>
            <a:r>
              <a:rPr sz="2000" b="1" spc="-25" dirty="0">
                <a:solidFill>
                  <a:srgbClr val="FF5050"/>
                </a:solidFill>
                <a:latin typeface="Calibri"/>
                <a:cs typeface="Calibri"/>
              </a:rPr>
              <a:t>|</a:t>
            </a:r>
            <a:r>
              <a:rPr sz="2000" b="1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000" b="1" spc="-35" dirty="0">
                <a:solidFill>
                  <a:srgbClr val="FF5050"/>
                </a:solidFill>
                <a:latin typeface="Calibri"/>
                <a:cs typeface="Calibri"/>
              </a:rPr>
              <a:t>C</a:t>
            </a:r>
            <a:r>
              <a:rPr sz="1800" b="1" spc="-52" baseline="-23148" dirty="0">
                <a:solidFill>
                  <a:srgbClr val="FF5050"/>
                </a:solidFill>
                <a:latin typeface="Calibri"/>
                <a:cs typeface="Calibri"/>
              </a:rPr>
              <a:t>k</a:t>
            </a:r>
            <a:r>
              <a:rPr sz="2000" b="1" spc="-35" dirty="0">
                <a:solidFill>
                  <a:srgbClr val="FF5050"/>
                </a:solidFill>
                <a:latin typeface="Calibri"/>
                <a:cs typeface="Calibri"/>
              </a:rPr>
              <a:t>)</a:t>
            </a:r>
            <a:r>
              <a:rPr sz="2000" b="1" spc="-4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000" b="1" spc="-25" dirty="0">
                <a:solidFill>
                  <a:srgbClr val="FF5050"/>
                </a:solidFill>
                <a:latin typeface="Calibri"/>
                <a:cs typeface="Calibri"/>
              </a:rPr>
              <a:t>P(x</a:t>
            </a:r>
            <a:r>
              <a:rPr sz="1800" b="1" spc="-37" baseline="-20833" dirty="0">
                <a:solidFill>
                  <a:srgbClr val="FF5050"/>
                </a:solidFill>
                <a:latin typeface="Calibri"/>
                <a:cs typeface="Calibri"/>
              </a:rPr>
              <a:t>2</a:t>
            </a:r>
            <a:r>
              <a:rPr sz="2000" b="1" spc="-25" dirty="0">
                <a:solidFill>
                  <a:srgbClr val="FF5050"/>
                </a:solidFill>
                <a:latin typeface="Calibri"/>
                <a:cs typeface="Calibri"/>
              </a:rPr>
              <a:t>|</a:t>
            </a:r>
            <a:r>
              <a:rPr sz="2000" b="1" spc="-35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000" b="1" spc="-20" dirty="0">
                <a:solidFill>
                  <a:srgbClr val="FF5050"/>
                </a:solidFill>
                <a:latin typeface="Calibri"/>
                <a:cs typeface="Calibri"/>
              </a:rPr>
              <a:t>C</a:t>
            </a:r>
            <a:r>
              <a:rPr sz="1800" b="1" spc="-30" baseline="-18518" dirty="0">
                <a:solidFill>
                  <a:srgbClr val="FF5050"/>
                </a:solidFill>
                <a:latin typeface="Calibri"/>
                <a:cs typeface="Calibri"/>
              </a:rPr>
              <a:t>k</a:t>
            </a:r>
            <a:r>
              <a:rPr sz="2000" b="1" spc="-20" dirty="0">
                <a:solidFill>
                  <a:srgbClr val="FF5050"/>
                </a:solidFill>
                <a:latin typeface="Calibri"/>
                <a:cs typeface="Calibri"/>
              </a:rPr>
              <a:t>)</a:t>
            </a:r>
            <a:r>
              <a:rPr sz="2000" b="1" spc="-15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5050"/>
                </a:solidFill>
                <a:latin typeface="Calibri"/>
                <a:cs typeface="Calibri"/>
              </a:rPr>
              <a:t>...</a:t>
            </a:r>
            <a:r>
              <a:rPr sz="2000" b="1" spc="-5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000" b="1" spc="-35" dirty="0">
                <a:solidFill>
                  <a:srgbClr val="FF5050"/>
                </a:solidFill>
                <a:latin typeface="Calibri"/>
                <a:cs typeface="Calibri"/>
              </a:rPr>
              <a:t>P(x</a:t>
            </a:r>
            <a:r>
              <a:rPr sz="1800" b="1" spc="-52" baseline="-16203" dirty="0">
                <a:solidFill>
                  <a:srgbClr val="FF5050"/>
                </a:solidFill>
                <a:latin typeface="Calibri"/>
                <a:cs typeface="Calibri"/>
              </a:rPr>
              <a:t>n</a:t>
            </a:r>
            <a:r>
              <a:rPr sz="2000" b="1" spc="-35" dirty="0">
                <a:solidFill>
                  <a:srgbClr val="FF5050"/>
                </a:solidFill>
                <a:latin typeface="Calibri"/>
                <a:cs typeface="Calibri"/>
              </a:rPr>
              <a:t>| </a:t>
            </a:r>
            <a:r>
              <a:rPr sz="2000" b="1" spc="-25" dirty="0">
                <a:solidFill>
                  <a:srgbClr val="FF5050"/>
                </a:solidFill>
                <a:latin typeface="Calibri"/>
                <a:cs typeface="Calibri"/>
              </a:rPr>
              <a:t>C</a:t>
            </a:r>
            <a:r>
              <a:rPr sz="1800" b="1" spc="-37" baseline="-16203" dirty="0">
                <a:solidFill>
                  <a:srgbClr val="FF5050"/>
                </a:solidFill>
                <a:latin typeface="Calibri"/>
                <a:cs typeface="Calibri"/>
              </a:rPr>
              <a:t>k</a:t>
            </a:r>
            <a:r>
              <a:rPr sz="2000" b="1" spc="-25" dirty="0">
                <a:solidFill>
                  <a:srgbClr val="FF5050"/>
                </a:solidFill>
                <a:latin typeface="Calibri"/>
                <a:cs typeface="Calibri"/>
              </a:rPr>
              <a:t>)</a:t>
            </a:r>
            <a:endParaRPr sz="2000" dirty="0">
              <a:latin typeface="Calibri"/>
              <a:cs typeface="Calibri"/>
            </a:endParaRPr>
          </a:p>
          <a:p>
            <a:pPr marL="2199640" algn="ctr">
              <a:lnSpc>
                <a:spcPct val="100000"/>
              </a:lnSpc>
              <a:spcBef>
                <a:spcPts val="1100"/>
              </a:spcBef>
            </a:pPr>
            <a:endParaRPr sz="1300" dirty="0">
              <a:latin typeface="Cambria Math"/>
              <a:cs typeface="Cambria Math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3597B9A-3B92-4EEF-9E7A-A3804CCA5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948" y="5143945"/>
            <a:ext cx="5241163" cy="136726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13105"/>
            <a:ext cx="474535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u="sng" spc="-2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Naive</a:t>
            </a:r>
            <a:r>
              <a:rPr sz="4400" b="0" u="sng" spc="-19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5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Bayes</a:t>
            </a:r>
            <a:r>
              <a:rPr sz="4400" b="0" u="sng" spc="-19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Classifier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7469" y="1324460"/>
            <a:ext cx="10710545" cy="225615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363980">
              <a:lnSpc>
                <a:spcPct val="100000"/>
              </a:lnSpc>
              <a:spcBef>
                <a:spcPts val="409"/>
              </a:spcBef>
            </a:pP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ABSTRACT</a:t>
            </a:r>
            <a:r>
              <a:rPr sz="1800" b="1" spc="-4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FF5050"/>
                </a:solidFill>
                <a:latin typeface="Calibri"/>
                <a:cs typeface="Calibri"/>
              </a:rPr>
              <a:t>MATHEMATICAL</a:t>
            </a:r>
            <a:r>
              <a:rPr sz="1800" b="1" spc="-6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5050"/>
                </a:solidFill>
                <a:latin typeface="Calibri"/>
                <a:cs typeface="Calibri"/>
              </a:rPr>
              <a:t>APPROACH</a:t>
            </a:r>
            <a:endParaRPr sz="1800" dirty="0">
              <a:latin typeface="Calibri"/>
              <a:cs typeface="Calibri"/>
            </a:endParaRPr>
          </a:p>
          <a:p>
            <a:pPr marL="927100" marR="1336675" indent="-915035">
              <a:lnSpc>
                <a:spcPct val="100000"/>
              </a:lnSpc>
              <a:spcBef>
                <a:spcPts val="495"/>
              </a:spcBef>
            </a:pPr>
            <a:r>
              <a:rPr sz="2800" dirty="0">
                <a:latin typeface="Calibri"/>
                <a:cs typeface="Calibri"/>
              </a:rPr>
              <a:t>If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assume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features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independent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come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up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with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powerful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probability-</a:t>
            </a:r>
            <a:r>
              <a:rPr sz="2800" dirty="0">
                <a:latin typeface="Calibri"/>
                <a:cs typeface="Calibri"/>
              </a:rPr>
              <a:t>based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classification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algorithm</a:t>
            </a:r>
            <a:endParaRPr sz="2800" dirty="0">
              <a:latin typeface="Calibri"/>
              <a:cs typeface="Calibri"/>
            </a:endParaRPr>
          </a:p>
          <a:p>
            <a:pPr marL="1842135">
              <a:lnSpc>
                <a:spcPct val="100000"/>
              </a:lnSpc>
              <a:spcBef>
                <a:spcPts val="2185"/>
              </a:spcBef>
              <a:tabLst>
                <a:tab pos="5951220" algn="l"/>
              </a:tabLst>
            </a:pPr>
            <a:r>
              <a:rPr sz="2800" spc="-245" dirty="0">
                <a:latin typeface="Wingdings"/>
                <a:cs typeface="Wingdings"/>
              </a:rPr>
              <a:t>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choose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b="1" spc="-50" dirty="0">
                <a:latin typeface="Calibri"/>
                <a:cs typeface="Calibri"/>
              </a:rPr>
              <a:t>C</a:t>
            </a:r>
            <a:r>
              <a:rPr sz="2800" b="1" dirty="0">
                <a:latin typeface="Calibri"/>
                <a:cs typeface="Calibri"/>
              </a:rPr>
              <a:t>	</a:t>
            </a:r>
            <a:r>
              <a:rPr sz="2800" dirty="0">
                <a:latin typeface="Calibri"/>
                <a:cs typeface="Calibri"/>
              </a:rPr>
              <a:t>class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highest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probability</a:t>
            </a:r>
            <a:endParaRPr sz="2800" dirty="0">
              <a:latin typeface="Calibri"/>
              <a:cs typeface="Calibri"/>
            </a:endParaRPr>
          </a:p>
          <a:p>
            <a:pPr marL="2434590" algn="ctr">
              <a:lnSpc>
                <a:spcPct val="100000"/>
              </a:lnSpc>
              <a:spcBef>
                <a:spcPts val="890"/>
              </a:spcBef>
            </a:pPr>
            <a:r>
              <a:rPr lang="en-US" sz="1200" dirty="0">
                <a:latin typeface="Calibri"/>
                <a:cs typeface="Calibri"/>
              </a:rPr>
              <a:t>K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42786" y="5588914"/>
            <a:ext cx="2278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„Naive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Bayes</a:t>
            </a:r>
            <a:r>
              <a:rPr sz="1800" b="1" spc="-7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Classifier”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9EB469-5B02-463B-B500-854661472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3733800"/>
            <a:ext cx="4144615" cy="1423988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13105"/>
            <a:ext cx="474535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u="sng" spc="-2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Naive</a:t>
            </a:r>
            <a:r>
              <a:rPr sz="4400" b="0" u="sng" spc="-19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5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Bayes</a:t>
            </a:r>
            <a:r>
              <a:rPr sz="4400" b="0" u="sng" spc="-19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Classifier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5193" y="1581938"/>
            <a:ext cx="9388475" cy="4817745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347345">
              <a:lnSpc>
                <a:spcPct val="100000"/>
              </a:lnSpc>
              <a:spcBef>
                <a:spcPts val="1040"/>
              </a:spcBef>
            </a:pPr>
            <a:r>
              <a:rPr sz="2800" b="1" spc="-10" dirty="0">
                <a:solidFill>
                  <a:srgbClr val="FF5050"/>
                </a:solidFill>
                <a:latin typeface="Calibri"/>
                <a:cs typeface="Calibri"/>
              </a:rPr>
              <a:t>ADVANTAGES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2400" spc="-240" dirty="0">
                <a:latin typeface="Wingdings"/>
                <a:cs typeface="Wingdings"/>
              </a:rPr>
              <a:t></a:t>
            </a:r>
            <a:r>
              <a:rPr sz="2400" spc="-2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Calibri"/>
                <a:cs typeface="Calibri"/>
              </a:rPr>
              <a:t>relatively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simple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understand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240" dirty="0">
                <a:latin typeface="Wingdings"/>
                <a:cs typeface="Wingdings"/>
              </a:rPr>
              <a:t></a:t>
            </a:r>
            <a:r>
              <a:rPr sz="2400" spc="-2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trained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small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datasets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well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240" dirty="0">
                <a:latin typeface="Wingdings"/>
                <a:cs typeface="Wingdings"/>
              </a:rPr>
              <a:t></a:t>
            </a:r>
            <a:r>
              <a:rPr sz="2400" spc="-2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fast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approach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240" dirty="0">
                <a:latin typeface="Wingdings"/>
                <a:cs typeface="Wingdings"/>
              </a:rPr>
              <a:t>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sensitive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irrelevant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700">
              <a:latin typeface="Calibri"/>
              <a:cs typeface="Calibri"/>
            </a:endParaRPr>
          </a:p>
          <a:p>
            <a:pPr marL="347345">
              <a:lnSpc>
                <a:spcPct val="100000"/>
              </a:lnSpc>
              <a:spcBef>
                <a:spcPts val="2125"/>
              </a:spcBef>
            </a:pPr>
            <a:r>
              <a:rPr sz="2800" b="1" spc="-10" dirty="0">
                <a:solidFill>
                  <a:srgbClr val="FF5050"/>
                </a:solidFill>
                <a:latin typeface="Calibri"/>
                <a:cs typeface="Calibri"/>
              </a:rPr>
              <a:t>DISADVANTAGES</a:t>
            </a:r>
            <a:endParaRPr sz="2800">
              <a:latin typeface="Calibri"/>
              <a:cs typeface="Calibri"/>
            </a:endParaRPr>
          </a:p>
          <a:p>
            <a:pPr marL="15875">
              <a:lnSpc>
                <a:spcPct val="100000"/>
              </a:lnSpc>
              <a:spcBef>
                <a:spcPts val="805"/>
              </a:spcBef>
            </a:pPr>
            <a:r>
              <a:rPr sz="2400" spc="-55" dirty="0">
                <a:latin typeface="Wingdings"/>
                <a:cs typeface="Wingdings"/>
              </a:rPr>
              <a:t></a:t>
            </a:r>
            <a:r>
              <a:rPr sz="2400" spc="-55" dirty="0">
                <a:latin typeface="Calibri"/>
                <a:cs typeface="Calibri"/>
              </a:rPr>
              <a:t>it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assumes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every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feature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independent: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course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always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true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!!!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2504" y="246888"/>
            <a:ext cx="11677015" cy="753110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723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70"/>
              </a:spcBef>
            </a:pPr>
            <a:r>
              <a:rPr sz="3600" dirty="0">
                <a:solidFill>
                  <a:srgbClr val="FFFFFF"/>
                </a:solidFill>
              </a:rPr>
              <a:t>SUPERVISED</a:t>
            </a:r>
            <a:r>
              <a:rPr sz="3600" spc="-95" dirty="0">
                <a:solidFill>
                  <a:srgbClr val="FFFFFF"/>
                </a:solidFill>
              </a:rPr>
              <a:t> </a:t>
            </a:r>
            <a:r>
              <a:rPr sz="3600" spc="-10" dirty="0">
                <a:solidFill>
                  <a:srgbClr val="FFFFFF"/>
                </a:solidFill>
              </a:rPr>
              <a:t>LEARNING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1967" y="2691382"/>
            <a:ext cx="6608064" cy="40507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01243" y="1200150"/>
            <a:ext cx="11460480" cy="1116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Basically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supervised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learning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 a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learning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which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we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teach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or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train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machine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using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data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which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 well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labeled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that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means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some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data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already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tagged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with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correct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answer.</a:t>
            </a:r>
            <a:endParaRPr sz="1800">
              <a:latin typeface="Arial"/>
              <a:cs typeface="Arial"/>
            </a:endParaRPr>
          </a:p>
          <a:p>
            <a:pPr marL="12700" marR="727710" indent="51435">
              <a:lnSpc>
                <a:spcPts val="2110"/>
              </a:lnSpc>
              <a:spcBef>
                <a:spcPts val="115"/>
              </a:spcBef>
            </a:pPr>
            <a:r>
              <a:rPr sz="1800" dirty="0">
                <a:latin typeface="Arial"/>
                <a:cs typeface="Arial"/>
              </a:rPr>
              <a:t>After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that,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 machine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 provided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with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new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examples(data)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so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that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supervised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learning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algorithm </a:t>
            </a:r>
            <a:r>
              <a:rPr sz="1800" dirty="0">
                <a:latin typeface="Arial"/>
                <a:cs typeface="Arial"/>
              </a:rPr>
              <a:t>analyses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training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data(set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 training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examples) and produces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correct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outcome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from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labeled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data.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4642" y="565785"/>
            <a:ext cx="474345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b="0" u="sng" spc="-2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Naive</a:t>
            </a:r>
            <a:r>
              <a:rPr sz="4400" b="0" u="sng" spc="-19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5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Bayes</a:t>
            </a:r>
            <a:r>
              <a:rPr sz="4400" b="0" u="sng" spc="-19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Classifier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642" y="1658188"/>
            <a:ext cx="10071735" cy="410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Why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powerful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text</a:t>
            </a:r>
            <a:r>
              <a:rPr sz="2400" b="1" spc="-10" dirty="0">
                <a:latin typeface="Calibri"/>
                <a:cs typeface="Calibri"/>
              </a:rPr>
              <a:t> classification</a:t>
            </a:r>
            <a:r>
              <a:rPr sz="2400" spc="-10" dirty="0">
                <a:latin typeface="Calibri"/>
                <a:cs typeface="Calibri"/>
              </a:rPr>
              <a:t>?</a:t>
            </a:r>
            <a:endParaRPr sz="2400">
              <a:latin typeface="Calibri"/>
              <a:cs typeface="Calibri"/>
            </a:endParaRPr>
          </a:p>
          <a:p>
            <a:pPr marL="629920">
              <a:lnSpc>
                <a:spcPct val="100000"/>
              </a:lnSpc>
              <a:spcBef>
                <a:spcPts val="1805"/>
              </a:spcBef>
            </a:pPr>
            <a:r>
              <a:rPr sz="2000" dirty="0">
                <a:latin typeface="Calibri"/>
                <a:cs typeface="Calibri"/>
              </a:rPr>
              <a:t>The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two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assumptions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Naive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Bayes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Classifier: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50">
              <a:latin typeface="Calibri"/>
              <a:cs typeface="Calibri"/>
            </a:endParaRPr>
          </a:p>
          <a:p>
            <a:pPr marL="1087755">
              <a:lnSpc>
                <a:spcPts val="2390"/>
              </a:lnSpc>
            </a:pPr>
            <a:r>
              <a:rPr sz="2000" spc="-200" dirty="0">
                <a:latin typeface="Wingdings"/>
                <a:cs typeface="Wingdings"/>
              </a:rPr>
              <a:t>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11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probability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occurrence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any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word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given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class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label</a:t>
            </a:r>
            <a:endParaRPr sz="2000">
              <a:latin typeface="Calibri"/>
              <a:cs typeface="Calibri"/>
            </a:endParaRPr>
          </a:p>
          <a:p>
            <a:pPr marL="1660525">
              <a:lnSpc>
                <a:spcPts val="2390"/>
              </a:lnSpc>
            </a:pPr>
            <a:r>
              <a:rPr sz="2000" dirty="0">
                <a:latin typeface="Calibri"/>
                <a:cs typeface="Calibri"/>
              </a:rPr>
              <a:t>is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independent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probability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occurrence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any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other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word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given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label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50">
              <a:latin typeface="Calibri"/>
              <a:cs typeface="Calibri"/>
            </a:endParaRPr>
          </a:p>
          <a:p>
            <a:pPr marL="1087755">
              <a:lnSpc>
                <a:spcPts val="2390"/>
              </a:lnSpc>
            </a:pPr>
            <a:r>
              <a:rPr sz="2000" spc="-200" dirty="0">
                <a:latin typeface="Wingdings"/>
                <a:cs typeface="Wingdings"/>
              </a:rPr>
              <a:t>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11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probability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occurrence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word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document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independent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  <a:p>
            <a:pPr marL="1544955">
              <a:lnSpc>
                <a:spcPts val="2390"/>
              </a:lnSpc>
            </a:pPr>
            <a:r>
              <a:rPr sz="2000" dirty="0">
                <a:latin typeface="Calibri"/>
                <a:cs typeface="Calibri"/>
              </a:rPr>
              <a:t>location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word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within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document</a:t>
            </a:r>
            <a:endParaRPr sz="2000">
              <a:latin typeface="Calibri"/>
              <a:cs typeface="Calibri"/>
            </a:endParaRPr>
          </a:p>
          <a:p>
            <a:pPr marL="3102610" marR="727710" indent="-915035">
              <a:lnSpc>
                <a:spcPct val="100000"/>
              </a:lnSpc>
              <a:spcBef>
                <a:spcPts val="895"/>
              </a:spcBef>
            </a:pPr>
            <a:r>
              <a:rPr sz="2000" dirty="0">
                <a:latin typeface="Calibri"/>
                <a:cs typeface="Calibri"/>
              </a:rPr>
              <a:t>It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same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assumption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bag-</a:t>
            </a:r>
            <a:r>
              <a:rPr sz="2000" spc="-20" dirty="0">
                <a:latin typeface="Calibri"/>
                <a:cs typeface="Calibri"/>
              </a:rPr>
              <a:t>of-</a:t>
            </a:r>
            <a:r>
              <a:rPr sz="2000" dirty="0">
                <a:latin typeface="Calibri"/>
                <a:cs typeface="Calibri"/>
              </a:rPr>
              <a:t>words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model: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documents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just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bunch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words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thrown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together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50">
              <a:latin typeface="Calibri"/>
              <a:cs typeface="Calibri"/>
            </a:endParaRPr>
          </a:p>
          <a:p>
            <a:pPr marL="2827020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latin typeface="Calibri"/>
                <a:cs typeface="Calibri"/>
              </a:rPr>
              <a:t>THESE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ASSUMPTIONS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ARE</a:t>
            </a:r>
            <a:r>
              <a:rPr sz="2000" b="1" spc="-5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TRUE</a:t>
            </a:r>
            <a:r>
              <a:rPr sz="2000" b="1" spc="-9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FOR</a:t>
            </a:r>
            <a:r>
              <a:rPr sz="2000" b="1" spc="-4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TEXT</a:t>
            </a:r>
            <a:r>
              <a:rPr sz="2000" b="1" spc="-65" dirty="0">
                <a:latin typeface="Calibri"/>
                <a:cs typeface="Calibri"/>
              </a:rPr>
              <a:t> </a:t>
            </a:r>
            <a:r>
              <a:rPr sz="2000" b="1" spc="-20" dirty="0">
                <a:latin typeface="Calibri"/>
                <a:cs typeface="Calibri"/>
              </a:rPr>
              <a:t>CLASSIFICATION</a:t>
            </a:r>
            <a:r>
              <a:rPr sz="2000" b="1" spc="10" dirty="0">
                <a:latin typeface="Calibri"/>
                <a:cs typeface="Calibri"/>
              </a:rPr>
              <a:t> </a:t>
            </a:r>
            <a:r>
              <a:rPr sz="2000" b="1" spc="-25" dirty="0">
                <a:latin typeface="Calibri"/>
                <a:cs typeface="Calibri"/>
              </a:rPr>
              <a:t>!!!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13105"/>
            <a:ext cx="474535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u="sng" spc="-2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Naive</a:t>
            </a:r>
            <a:r>
              <a:rPr sz="4400" b="0" u="sng" spc="-19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5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Bayes</a:t>
            </a:r>
            <a:r>
              <a:rPr sz="4400" b="0" u="sng" spc="-19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Classifier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77511" y="1508759"/>
            <a:ext cx="454659" cy="451484"/>
          </a:xfrm>
          <a:custGeom>
            <a:avLst/>
            <a:gdLst/>
            <a:ahLst/>
            <a:cxnLst/>
            <a:rect l="l" t="t" r="r" b="b"/>
            <a:pathLst>
              <a:path w="454660" h="451485">
                <a:moveTo>
                  <a:pt x="227075" y="0"/>
                </a:moveTo>
                <a:lnTo>
                  <a:pt x="181329" y="4581"/>
                </a:lnTo>
                <a:lnTo>
                  <a:pt x="138713" y="17722"/>
                </a:lnTo>
                <a:lnTo>
                  <a:pt x="100142" y="38515"/>
                </a:lnTo>
                <a:lnTo>
                  <a:pt x="66532" y="66055"/>
                </a:lnTo>
                <a:lnTo>
                  <a:pt x="38797" y="99435"/>
                </a:lnTo>
                <a:lnTo>
                  <a:pt x="17853" y="137749"/>
                </a:lnTo>
                <a:lnTo>
                  <a:pt x="4615" y="180090"/>
                </a:lnTo>
                <a:lnTo>
                  <a:pt x="0" y="225551"/>
                </a:lnTo>
                <a:lnTo>
                  <a:pt x="4615" y="271013"/>
                </a:lnTo>
                <a:lnTo>
                  <a:pt x="17853" y="313354"/>
                </a:lnTo>
                <a:lnTo>
                  <a:pt x="38797" y="351668"/>
                </a:lnTo>
                <a:lnTo>
                  <a:pt x="66532" y="385048"/>
                </a:lnTo>
                <a:lnTo>
                  <a:pt x="100142" y="412588"/>
                </a:lnTo>
                <a:lnTo>
                  <a:pt x="138713" y="433381"/>
                </a:lnTo>
                <a:lnTo>
                  <a:pt x="181329" y="446522"/>
                </a:lnTo>
                <a:lnTo>
                  <a:pt x="227075" y="451103"/>
                </a:lnTo>
                <a:lnTo>
                  <a:pt x="272822" y="446522"/>
                </a:lnTo>
                <a:lnTo>
                  <a:pt x="315438" y="433381"/>
                </a:lnTo>
                <a:lnTo>
                  <a:pt x="354009" y="412588"/>
                </a:lnTo>
                <a:lnTo>
                  <a:pt x="387619" y="385048"/>
                </a:lnTo>
                <a:lnTo>
                  <a:pt x="415354" y="351668"/>
                </a:lnTo>
                <a:lnTo>
                  <a:pt x="436298" y="313354"/>
                </a:lnTo>
                <a:lnTo>
                  <a:pt x="449536" y="271013"/>
                </a:lnTo>
                <a:lnTo>
                  <a:pt x="454151" y="225551"/>
                </a:lnTo>
                <a:lnTo>
                  <a:pt x="449536" y="180090"/>
                </a:lnTo>
                <a:lnTo>
                  <a:pt x="436298" y="137749"/>
                </a:lnTo>
                <a:lnTo>
                  <a:pt x="415354" y="99435"/>
                </a:lnTo>
                <a:lnTo>
                  <a:pt x="387619" y="66055"/>
                </a:lnTo>
                <a:lnTo>
                  <a:pt x="354009" y="38515"/>
                </a:lnTo>
                <a:lnTo>
                  <a:pt x="315438" y="17722"/>
                </a:lnTo>
                <a:lnTo>
                  <a:pt x="272822" y="4581"/>
                </a:lnTo>
                <a:lnTo>
                  <a:pt x="227075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77511" y="1508759"/>
            <a:ext cx="454659" cy="451484"/>
          </a:xfrm>
          <a:custGeom>
            <a:avLst/>
            <a:gdLst/>
            <a:ahLst/>
            <a:cxnLst/>
            <a:rect l="l" t="t" r="r" b="b"/>
            <a:pathLst>
              <a:path w="454660" h="451485">
                <a:moveTo>
                  <a:pt x="0" y="225551"/>
                </a:moveTo>
                <a:lnTo>
                  <a:pt x="4615" y="180090"/>
                </a:lnTo>
                <a:lnTo>
                  <a:pt x="17853" y="137749"/>
                </a:lnTo>
                <a:lnTo>
                  <a:pt x="38797" y="99435"/>
                </a:lnTo>
                <a:lnTo>
                  <a:pt x="66532" y="66055"/>
                </a:lnTo>
                <a:lnTo>
                  <a:pt x="100142" y="38515"/>
                </a:lnTo>
                <a:lnTo>
                  <a:pt x="138713" y="17722"/>
                </a:lnTo>
                <a:lnTo>
                  <a:pt x="181329" y="4581"/>
                </a:lnTo>
                <a:lnTo>
                  <a:pt x="227075" y="0"/>
                </a:lnTo>
                <a:lnTo>
                  <a:pt x="272822" y="4581"/>
                </a:lnTo>
                <a:lnTo>
                  <a:pt x="315438" y="17722"/>
                </a:lnTo>
                <a:lnTo>
                  <a:pt x="354009" y="38515"/>
                </a:lnTo>
                <a:lnTo>
                  <a:pt x="387619" y="66055"/>
                </a:lnTo>
                <a:lnTo>
                  <a:pt x="415354" y="99435"/>
                </a:lnTo>
                <a:lnTo>
                  <a:pt x="436298" y="137749"/>
                </a:lnTo>
                <a:lnTo>
                  <a:pt x="449536" y="180090"/>
                </a:lnTo>
                <a:lnTo>
                  <a:pt x="454151" y="225551"/>
                </a:lnTo>
                <a:lnTo>
                  <a:pt x="449536" y="271013"/>
                </a:lnTo>
                <a:lnTo>
                  <a:pt x="436298" y="313354"/>
                </a:lnTo>
                <a:lnTo>
                  <a:pt x="415354" y="351668"/>
                </a:lnTo>
                <a:lnTo>
                  <a:pt x="387619" y="385048"/>
                </a:lnTo>
                <a:lnTo>
                  <a:pt x="354009" y="412588"/>
                </a:lnTo>
                <a:lnTo>
                  <a:pt x="315438" y="433381"/>
                </a:lnTo>
                <a:lnTo>
                  <a:pt x="272822" y="446522"/>
                </a:lnTo>
                <a:lnTo>
                  <a:pt x="227075" y="451103"/>
                </a:lnTo>
                <a:lnTo>
                  <a:pt x="181329" y="446522"/>
                </a:lnTo>
                <a:lnTo>
                  <a:pt x="138713" y="433381"/>
                </a:lnTo>
                <a:lnTo>
                  <a:pt x="100142" y="412588"/>
                </a:lnTo>
                <a:lnTo>
                  <a:pt x="66532" y="385048"/>
                </a:lnTo>
                <a:lnTo>
                  <a:pt x="38797" y="351668"/>
                </a:lnTo>
                <a:lnTo>
                  <a:pt x="17853" y="313354"/>
                </a:lnTo>
                <a:lnTo>
                  <a:pt x="4615" y="271013"/>
                </a:lnTo>
                <a:lnTo>
                  <a:pt x="0" y="22555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33416" y="1840991"/>
            <a:ext cx="451484" cy="454659"/>
          </a:xfrm>
          <a:custGeom>
            <a:avLst/>
            <a:gdLst/>
            <a:ahLst/>
            <a:cxnLst/>
            <a:rect l="l" t="t" r="r" b="b"/>
            <a:pathLst>
              <a:path w="451485" h="454660">
                <a:moveTo>
                  <a:pt x="225551" y="0"/>
                </a:moveTo>
                <a:lnTo>
                  <a:pt x="180090" y="4615"/>
                </a:lnTo>
                <a:lnTo>
                  <a:pt x="137749" y="17853"/>
                </a:lnTo>
                <a:lnTo>
                  <a:pt x="99435" y="38797"/>
                </a:lnTo>
                <a:lnTo>
                  <a:pt x="66055" y="66532"/>
                </a:lnTo>
                <a:lnTo>
                  <a:pt x="38515" y="100142"/>
                </a:lnTo>
                <a:lnTo>
                  <a:pt x="17722" y="138713"/>
                </a:lnTo>
                <a:lnTo>
                  <a:pt x="4581" y="181329"/>
                </a:lnTo>
                <a:lnTo>
                  <a:pt x="0" y="227075"/>
                </a:lnTo>
                <a:lnTo>
                  <a:pt x="4581" y="272822"/>
                </a:lnTo>
                <a:lnTo>
                  <a:pt x="17722" y="315438"/>
                </a:lnTo>
                <a:lnTo>
                  <a:pt x="38515" y="354009"/>
                </a:lnTo>
                <a:lnTo>
                  <a:pt x="66055" y="387619"/>
                </a:lnTo>
                <a:lnTo>
                  <a:pt x="99435" y="415354"/>
                </a:lnTo>
                <a:lnTo>
                  <a:pt x="137749" y="436298"/>
                </a:lnTo>
                <a:lnTo>
                  <a:pt x="180090" y="449536"/>
                </a:lnTo>
                <a:lnTo>
                  <a:pt x="225551" y="454152"/>
                </a:lnTo>
                <a:lnTo>
                  <a:pt x="271013" y="449536"/>
                </a:lnTo>
                <a:lnTo>
                  <a:pt x="313354" y="436298"/>
                </a:lnTo>
                <a:lnTo>
                  <a:pt x="351668" y="415354"/>
                </a:lnTo>
                <a:lnTo>
                  <a:pt x="385048" y="387619"/>
                </a:lnTo>
                <a:lnTo>
                  <a:pt x="412588" y="354009"/>
                </a:lnTo>
                <a:lnTo>
                  <a:pt x="433381" y="315438"/>
                </a:lnTo>
                <a:lnTo>
                  <a:pt x="446522" y="272822"/>
                </a:lnTo>
                <a:lnTo>
                  <a:pt x="451104" y="227075"/>
                </a:lnTo>
                <a:lnTo>
                  <a:pt x="446522" y="181329"/>
                </a:lnTo>
                <a:lnTo>
                  <a:pt x="433381" y="138713"/>
                </a:lnTo>
                <a:lnTo>
                  <a:pt x="412588" y="100142"/>
                </a:lnTo>
                <a:lnTo>
                  <a:pt x="385048" y="66532"/>
                </a:lnTo>
                <a:lnTo>
                  <a:pt x="351668" y="38797"/>
                </a:lnTo>
                <a:lnTo>
                  <a:pt x="313354" y="17853"/>
                </a:lnTo>
                <a:lnTo>
                  <a:pt x="271013" y="4615"/>
                </a:lnTo>
                <a:lnTo>
                  <a:pt x="225551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33416" y="1840991"/>
            <a:ext cx="451484" cy="454659"/>
          </a:xfrm>
          <a:custGeom>
            <a:avLst/>
            <a:gdLst/>
            <a:ahLst/>
            <a:cxnLst/>
            <a:rect l="l" t="t" r="r" b="b"/>
            <a:pathLst>
              <a:path w="451485" h="454660">
                <a:moveTo>
                  <a:pt x="0" y="227075"/>
                </a:moveTo>
                <a:lnTo>
                  <a:pt x="4581" y="181329"/>
                </a:lnTo>
                <a:lnTo>
                  <a:pt x="17722" y="138713"/>
                </a:lnTo>
                <a:lnTo>
                  <a:pt x="38515" y="100142"/>
                </a:lnTo>
                <a:lnTo>
                  <a:pt x="66055" y="66532"/>
                </a:lnTo>
                <a:lnTo>
                  <a:pt x="99435" y="38797"/>
                </a:lnTo>
                <a:lnTo>
                  <a:pt x="137749" y="17853"/>
                </a:lnTo>
                <a:lnTo>
                  <a:pt x="180090" y="4615"/>
                </a:lnTo>
                <a:lnTo>
                  <a:pt x="225551" y="0"/>
                </a:lnTo>
                <a:lnTo>
                  <a:pt x="271013" y="4615"/>
                </a:lnTo>
                <a:lnTo>
                  <a:pt x="313354" y="17853"/>
                </a:lnTo>
                <a:lnTo>
                  <a:pt x="351668" y="38797"/>
                </a:lnTo>
                <a:lnTo>
                  <a:pt x="385048" y="66532"/>
                </a:lnTo>
                <a:lnTo>
                  <a:pt x="412588" y="100142"/>
                </a:lnTo>
                <a:lnTo>
                  <a:pt x="433381" y="138713"/>
                </a:lnTo>
                <a:lnTo>
                  <a:pt x="446522" y="181329"/>
                </a:lnTo>
                <a:lnTo>
                  <a:pt x="451104" y="227075"/>
                </a:lnTo>
                <a:lnTo>
                  <a:pt x="446522" y="272822"/>
                </a:lnTo>
                <a:lnTo>
                  <a:pt x="433381" y="315438"/>
                </a:lnTo>
                <a:lnTo>
                  <a:pt x="412588" y="354009"/>
                </a:lnTo>
                <a:lnTo>
                  <a:pt x="385048" y="387619"/>
                </a:lnTo>
                <a:lnTo>
                  <a:pt x="351668" y="415354"/>
                </a:lnTo>
                <a:lnTo>
                  <a:pt x="313354" y="436298"/>
                </a:lnTo>
                <a:lnTo>
                  <a:pt x="271013" y="449536"/>
                </a:lnTo>
                <a:lnTo>
                  <a:pt x="225551" y="454152"/>
                </a:lnTo>
                <a:lnTo>
                  <a:pt x="180090" y="449536"/>
                </a:lnTo>
                <a:lnTo>
                  <a:pt x="137749" y="436298"/>
                </a:lnTo>
                <a:lnTo>
                  <a:pt x="99435" y="415354"/>
                </a:lnTo>
                <a:lnTo>
                  <a:pt x="66055" y="387619"/>
                </a:lnTo>
                <a:lnTo>
                  <a:pt x="38515" y="354009"/>
                </a:lnTo>
                <a:lnTo>
                  <a:pt x="17722" y="315438"/>
                </a:lnTo>
                <a:lnTo>
                  <a:pt x="4581" y="272822"/>
                </a:lnTo>
                <a:lnTo>
                  <a:pt x="0" y="22707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70120" y="2517647"/>
            <a:ext cx="454659" cy="451484"/>
          </a:xfrm>
          <a:custGeom>
            <a:avLst/>
            <a:gdLst/>
            <a:ahLst/>
            <a:cxnLst/>
            <a:rect l="l" t="t" r="r" b="b"/>
            <a:pathLst>
              <a:path w="454660" h="451485">
                <a:moveTo>
                  <a:pt x="227075" y="0"/>
                </a:moveTo>
                <a:lnTo>
                  <a:pt x="181329" y="4581"/>
                </a:lnTo>
                <a:lnTo>
                  <a:pt x="138713" y="17722"/>
                </a:lnTo>
                <a:lnTo>
                  <a:pt x="100142" y="38515"/>
                </a:lnTo>
                <a:lnTo>
                  <a:pt x="66532" y="66055"/>
                </a:lnTo>
                <a:lnTo>
                  <a:pt x="38797" y="99435"/>
                </a:lnTo>
                <a:lnTo>
                  <a:pt x="17853" y="137749"/>
                </a:lnTo>
                <a:lnTo>
                  <a:pt x="4615" y="180090"/>
                </a:lnTo>
                <a:lnTo>
                  <a:pt x="0" y="225551"/>
                </a:lnTo>
                <a:lnTo>
                  <a:pt x="4615" y="271013"/>
                </a:lnTo>
                <a:lnTo>
                  <a:pt x="17853" y="313354"/>
                </a:lnTo>
                <a:lnTo>
                  <a:pt x="38797" y="351668"/>
                </a:lnTo>
                <a:lnTo>
                  <a:pt x="66532" y="385048"/>
                </a:lnTo>
                <a:lnTo>
                  <a:pt x="100142" y="412588"/>
                </a:lnTo>
                <a:lnTo>
                  <a:pt x="138713" y="433381"/>
                </a:lnTo>
                <a:lnTo>
                  <a:pt x="181329" y="446522"/>
                </a:lnTo>
                <a:lnTo>
                  <a:pt x="227075" y="451103"/>
                </a:lnTo>
                <a:lnTo>
                  <a:pt x="272822" y="446522"/>
                </a:lnTo>
                <a:lnTo>
                  <a:pt x="315438" y="433381"/>
                </a:lnTo>
                <a:lnTo>
                  <a:pt x="354009" y="412588"/>
                </a:lnTo>
                <a:lnTo>
                  <a:pt x="387619" y="385048"/>
                </a:lnTo>
                <a:lnTo>
                  <a:pt x="415354" y="351668"/>
                </a:lnTo>
                <a:lnTo>
                  <a:pt x="436298" y="313354"/>
                </a:lnTo>
                <a:lnTo>
                  <a:pt x="449536" y="271013"/>
                </a:lnTo>
                <a:lnTo>
                  <a:pt x="454151" y="225551"/>
                </a:lnTo>
                <a:lnTo>
                  <a:pt x="449536" y="180090"/>
                </a:lnTo>
                <a:lnTo>
                  <a:pt x="436298" y="137749"/>
                </a:lnTo>
                <a:lnTo>
                  <a:pt x="415354" y="99435"/>
                </a:lnTo>
                <a:lnTo>
                  <a:pt x="387619" y="66055"/>
                </a:lnTo>
                <a:lnTo>
                  <a:pt x="354009" y="38515"/>
                </a:lnTo>
                <a:lnTo>
                  <a:pt x="315438" y="17722"/>
                </a:lnTo>
                <a:lnTo>
                  <a:pt x="272822" y="4581"/>
                </a:lnTo>
                <a:lnTo>
                  <a:pt x="227075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70120" y="2517647"/>
            <a:ext cx="454659" cy="451484"/>
          </a:xfrm>
          <a:custGeom>
            <a:avLst/>
            <a:gdLst/>
            <a:ahLst/>
            <a:cxnLst/>
            <a:rect l="l" t="t" r="r" b="b"/>
            <a:pathLst>
              <a:path w="454660" h="451485">
                <a:moveTo>
                  <a:pt x="0" y="225551"/>
                </a:moveTo>
                <a:lnTo>
                  <a:pt x="4615" y="180090"/>
                </a:lnTo>
                <a:lnTo>
                  <a:pt x="17853" y="137749"/>
                </a:lnTo>
                <a:lnTo>
                  <a:pt x="38797" y="99435"/>
                </a:lnTo>
                <a:lnTo>
                  <a:pt x="66532" y="66055"/>
                </a:lnTo>
                <a:lnTo>
                  <a:pt x="100142" y="38515"/>
                </a:lnTo>
                <a:lnTo>
                  <a:pt x="138713" y="17722"/>
                </a:lnTo>
                <a:lnTo>
                  <a:pt x="181329" y="4581"/>
                </a:lnTo>
                <a:lnTo>
                  <a:pt x="227075" y="0"/>
                </a:lnTo>
                <a:lnTo>
                  <a:pt x="272822" y="4581"/>
                </a:lnTo>
                <a:lnTo>
                  <a:pt x="315438" y="17722"/>
                </a:lnTo>
                <a:lnTo>
                  <a:pt x="354009" y="38515"/>
                </a:lnTo>
                <a:lnTo>
                  <a:pt x="387619" y="66055"/>
                </a:lnTo>
                <a:lnTo>
                  <a:pt x="415354" y="99435"/>
                </a:lnTo>
                <a:lnTo>
                  <a:pt x="436298" y="137749"/>
                </a:lnTo>
                <a:lnTo>
                  <a:pt x="449536" y="180090"/>
                </a:lnTo>
                <a:lnTo>
                  <a:pt x="454151" y="225551"/>
                </a:lnTo>
                <a:lnTo>
                  <a:pt x="449536" y="271013"/>
                </a:lnTo>
                <a:lnTo>
                  <a:pt x="436298" y="313354"/>
                </a:lnTo>
                <a:lnTo>
                  <a:pt x="415354" y="351668"/>
                </a:lnTo>
                <a:lnTo>
                  <a:pt x="387619" y="385048"/>
                </a:lnTo>
                <a:lnTo>
                  <a:pt x="354009" y="412588"/>
                </a:lnTo>
                <a:lnTo>
                  <a:pt x="315438" y="433381"/>
                </a:lnTo>
                <a:lnTo>
                  <a:pt x="272822" y="446522"/>
                </a:lnTo>
                <a:lnTo>
                  <a:pt x="227075" y="451103"/>
                </a:lnTo>
                <a:lnTo>
                  <a:pt x="181329" y="446522"/>
                </a:lnTo>
                <a:lnTo>
                  <a:pt x="138713" y="433381"/>
                </a:lnTo>
                <a:lnTo>
                  <a:pt x="100142" y="412588"/>
                </a:lnTo>
                <a:lnTo>
                  <a:pt x="66532" y="385048"/>
                </a:lnTo>
                <a:lnTo>
                  <a:pt x="38797" y="351668"/>
                </a:lnTo>
                <a:lnTo>
                  <a:pt x="17853" y="313354"/>
                </a:lnTo>
                <a:lnTo>
                  <a:pt x="4615" y="271013"/>
                </a:lnTo>
                <a:lnTo>
                  <a:pt x="0" y="22555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24728" y="2968752"/>
            <a:ext cx="454659" cy="454659"/>
          </a:xfrm>
          <a:custGeom>
            <a:avLst/>
            <a:gdLst/>
            <a:ahLst/>
            <a:cxnLst/>
            <a:rect l="l" t="t" r="r" b="b"/>
            <a:pathLst>
              <a:path w="454660" h="454660">
                <a:moveTo>
                  <a:pt x="227075" y="0"/>
                </a:moveTo>
                <a:lnTo>
                  <a:pt x="181329" y="4615"/>
                </a:lnTo>
                <a:lnTo>
                  <a:pt x="138713" y="17853"/>
                </a:lnTo>
                <a:lnTo>
                  <a:pt x="100142" y="38797"/>
                </a:lnTo>
                <a:lnTo>
                  <a:pt x="66532" y="66532"/>
                </a:lnTo>
                <a:lnTo>
                  <a:pt x="38797" y="100142"/>
                </a:lnTo>
                <a:lnTo>
                  <a:pt x="17853" y="138713"/>
                </a:lnTo>
                <a:lnTo>
                  <a:pt x="4615" y="181329"/>
                </a:lnTo>
                <a:lnTo>
                  <a:pt x="0" y="227075"/>
                </a:lnTo>
                <a:lnTo>
                  <a:pt x="4615" y="272822"/>
                </a:lnTo>
                <a:lnTo>
                  <a:pt x="17853" y="315438"/>
                </a:lnTo>
                <a:lnTo>
                  <a:pt x="38797" y="354009"/>
                </a:lnTo>
                <a:lnTo>
                  <a:pt x="66532" y="387619"/>
                </a:lnTo>
                <a:lnTo>
                  <a:pt x="100142" y="415354"/>
                </a:lnTo>
                <a:lnTo>
                  <a:pt x="138713" y="436298"/>
                </a:lnTo>
                <a:lnTo>
                  <a:pt x="181329" y="449536"/>
                </a:lnTo>
                <a:lnTo>
                  <a:pt x="227075" y="454151"/>
                </a:lnTo>
                <a:lnTo>
                  <a:pt x="272822" y="449536"/>
                </a:lnTo>
                <a:lnTo>
                  <a:pt x="315438" y="436298"/>
                </a:lnTo>
                <a:lnTo>
                  <a:pt x="354009" y="415354"/>
                </a:lnTo>
                <a:lnTo>
                  <a:pt x="387619" y="387619"/>
                </a:lnTo>
                <a:lnTo>
                  <a:pt x="415354" y="354009"/>
                </a:lnTo>
                <a:lnTo>
                  <a:pt x="436298" y="315438"/>
                </a:lnTo>
                <a:lnTo>
                  <a:pt x="449536" y="272822"/>
                </a:lnTo>
                <a:lnTo>
                  <a:pt x="454151" y="227075"/>
                </a:lnTo>
                <a:lnTo>
                  <a:pt x="449536" y="181329"/>
                </a:lnTo>
                <a:lnTo>
                  <a:pt x="436298" y="138713"/>
                </a:lnTo>
                <a:lnTo>
                  <a:pt x="415354" y="100142"/>
                </a:lnTo>
                <a:lnTo>
                  <a:pt x="387619" y="66532"/>
                </a:lnTo>
                <a:lnTo>
                  <a:pt x="354009" y="38797"/>
                </a:lnTo>
                <a:lnTo>
                  <a:pt x="315438" y="17853"/>
                </a:lnTo>
                <a:lnTo>
                  <a:pt x="272822" y="4615"/>
                </a:lnTo>
                <a:lnTo>
                  <a:pt x="227075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24728" y="2968752"/>
            <a:ext cx="454659" cy="454659"/>
          </a:xfrm>
          <a:custGeom>
            <a:avLst/>
            <a:gdLst/>
            <a:ahLst/>
            <a:cxnLst/>
            <a:rect l="l" t="t" r="r" b="b"/>
            <a:pathLst>
              <a:path w="454660" h="454660">
                <a:moveTo>
                  <a:pt x="0" y="227075"/>
                </a:moveTo>
                <a:lnTo>
                  <a:pt x="4615" y="181329"/>
                </a:lnTo>
                <a:lnTo>
                  <a:pt x="17853" y="138713"/>
                </a:lnTo>
                <a:lnTo>
                  <a:pt x="38797" y="100142"/>
                </a:lnTo>
                <a:lnTo>
                  <a:pt x="66532" y="66532"/>
                </a:lnTo>
                <a:lnTo>
                  <a:pt x="100142" y="38797"/>
                </a:lnTo>
                <a:lnTo>
                  <a:pt x="138713" y="17853"/>
                </a:lnTo>
                <a:lnTo>
                  <a:pt x="181329" y="4615"/>
                </a:lnTo>
                <a:lnTo>
                  <a:pt x="227075" y="0"/>
                </a:lnTo>
                <a:lnTo>
                  <a:pt x="272822" y="4615"/>
                </a:lnTo>
                <a:lnTo>
                  <a:pt x="315438" y="17853"/>
                </a:lnTo>
                <a:lnTo>
                  <a:pt x="354009" y="38797"/>
                </a:lnTo>
                <a:lnTo>
                  <a:pt x="387619" y="66532"/>
                </a:lnTo>
                <a:lnTo>
                  <a:pt x="415354" y="100142"/>
                </a:lnTo>
                <a:lnTo>
                  <a:pt x="436298" y="138713"/>
                </a:lnTo>
                <a:lnTo>
                  <a:pt x="449536" y="181329"/>
                </a:lnTo>
                <a:lnTo>
                  <a:pt x="454151" y="227075"/>
                </a:lnTo>
                <a:lnTo>
                  <a:pt x="449536" y="272822"/>
                </a:lnTo>
                <a:lnTo>
                  <a:pt x="436298" y="315438"/>
                </a:lnTo>
                <a:lnTo>
                  <a:pt x="415354" y="354009"/>
                </a:lnTo>
                <a:lnTo>
                  <a:pt x="387619" y="387619"/>
                </a:lnTo>
                <a:lnTo>
                  <a:pt x="354009" y="415354"/>
                </a:lnTo>
                <a:lnTo>
                  <a:pt x="315438" y="436298"/>
                </a:lnTo>
                <a:lnTo>
                  <a:pt x="272822" y="449536"/>
                </a:lnTo>
                <a:lnTo>
                  <a:pt x="227075" y="454151"/>
                </a:lnTo>
                <a:lnTo>
                  <a:pt x="181329" y="449536"/>
                </a:lnTo>
                <a:lnTo>
                  <a:pt x="138713" y="436298"/>
                </a:lnTo>
                <a:lnTo>
                  <a:pt x="100142" y="415354"/>
                </a:lnTo>
                <a:lnTo>
                  <a:pt x="66532" y="387619"/>
                </a:lnTo>
                <a:lnTo>
                  <a:pt x="38797" y="354009"/>
                </a:lnTo>
                <a:lnTo>
                  <a:pt x="17853" y="315438"/>
                </a:lnTo>
                <a:lnTo>
                  <a:pt x="4615" y="272822"/>
                </a:lnTo>
                <a:lnTo>
                  <a:pt x="0" y="22707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76416" y="3587496"/>
            <a:ext cx="454659" cy="454659"/>
          </a:xfrm>
          <a:custGeom>
            <a:avLst/>
            <a:gdLst/>
            <a:ahLst/>
            <a:cxnLst/>
            <a:rect l="l" t="t" r="r" b="b"/>
            <a:pathLst>
              <a:path w="454659" h="454660">
                <a:moveTo>
                  <a:pt x="227076" y="0"/>
                </a:moveTo>
                <a:lnTo>
                  <a:pt x="181329" y="4615"/>
                </a:lnTo>
                <a:lnTo>
                  <a:pt x="138713" y="17853"/>
                </a:lnTo>
                <a:lnTo>
                  <a:pt x="100142" y="38797"/>
                </a:lnTo>
                <a:lnTo>
                  <a:pt x="66532" y="66532"/>
                </a:lnTo>
                <a:lnTo>
                  <a:pt x="38797" y="100142"/>
                </a:lnTo>
                <a:lnTo>
                  <a:pt x="17853" y="138713"/>
                </a:lnTo>
                <a:lnTo>
                  <a:pt x="4615" y="181329"/>
                </a:lnTo>
                <a:lnTo>
                  <a:pt x="0" y="227075"/>
                </a:lnTo>
                <a:lnTo>
                  <a:pt x="4615" y="272822"/>
                </a:lnTo>
                <a:lnTo>
                  <a:pt x="17853" y="315438"/>
                </a:lnTo>
                <a:lnTo>
                  <a:pt x="38797" y="354009"/>
                </a:lnTo>
                <a:lnTo>
                  <a:pt x="66532" y="387619"/>
                </a:lnTo>
                <a:lnTo>
                  <a:pt x="100142" y="415354"/>
                </a:lnTo>
                <a:lnTo>
                  <a:pt x="138713" y="436298"/>
                </a:lnTo>
                <a:lnTo>
                  <a:pt x="181329" y="449536"/>
                </a:lnTo>
                <a:lnTo>
                  <a:pt x="227076" y="454151"/>
                </a:lnTo>
                <a:lnTo>
                  <a:pt x="272822" y="449536"/>
                </a:lnTo>
                <a:lnTo>
                  <a:pt x="315438" y="436298"/>
                </a:lnTo>
                <a:lnTo>
                  <a:pt x="354009" y="415354"/>
                </a:lnTo>
                <a:lnTo>
                  <a:pt x="387619" y="387619"/>
                </a:lnTo>
                <a:lnTo>
                  <a:pt x="415354" y="354009"/>
                </a:lnTo>
                <a:lnTo>
                  <a:pt x="436298" y="315438"/>
                </a:lnTo>
                <a:lnTo>
                  <a:pt x="449536" y="272822"/>
                </a:lnTo>
                <a:lnTo>
                  <a:pt x="454152" y="227075"/>
                </a:lnTo>
                <a:lnTo>
                  <a:pt x="449536" y="181329"/>
                </a:lnTo>
                <a:lnTo>
                  <a:pt x="436298" y="138713"/>
                </a:lnTo>
                <a:lnTo>
                  <a:pt x="415354" y="100142"/>
                </a:lnTo>
                <a:lnTo>
                  <a:pt x="387619" y="66532"/>
                </a:lnTo>
                <a:lnTo>
                  <a:pt x="354009" y="38797"/>
                </a:lnTo>
                <a:lnTo>
                  <a:pt x="315438" y="17853"/>
                </a:lnTo>
                <a:lnTo>
                  <a:pt x="272822" y="4615"/>
                </a:lnTo>
                <a:lnTo>
                  <a:pt x="227076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376416" y="3587496"/>
            <a:ext cx="454659" cy="454659"/>
          </a:xfrm>
          <a:custGeom>
            <a:avLst/>
            <a:gdLst/>
            <a:ahLst/>
            <a:cxnLst/>
            <a:rect l="l" t="t" r="r" b="b"/>
            <a:pathLst>
              <a:path w="454659" h="454660">
                <a:moveTo>
                  <a:pt x="0" y="227075"/>
                </a:moveTo>
                <a:lnTo>
                  <a:pt x="4615" y="181329"/>
                </a:lnTo>
                <a:lnTo>
                  <a:pt x="17853" y="138713"/>
                </a:lnTo>
                <a:lnTo>
                  <a:pt x="38797" y="100142"/>
                </a:lnTo>
                <a:lnTo>
                  <a:pt x="66532" y="66532"/>
                </a:lnTo>
                <a:lnTo>
                  <a:pt x="100142" y="38797"/>
                </a:lnTo>
                <a:lnTo>
                  <a:pt x="138713" y="17853"/>
                </a:lnTo>
                <a:lnTo>
                  <a:pt x="181329" y="4615"/>
                </a:lnTo>
                <a:lnTo>
                  <a:pt x="227076" y="0"/>
                </a:lnTo>
                <a:lnTo>
                  <a:pt x="272822" y="4615"/>
                </a:lnTo>
                <a:lnTo>
                  <a:pt x="315438" y="17853"/>
                </a:lnTo>
                <a:lnTo>
                  <a:pt x="354009" y="38797"/>
                </a:lnTo>
                <a:lnTo>
                  <a:pt x="387619" y="66532"/>
                </a:lnTo>
                <a:lnTo>
                  <a:pt x="415354" y="100142"/>
                </a:lnTo>
                <a:lnTo>
                  <a:pt x="436298" y="138713"/>
                </a:lnTo>
                <a:lnTo>
                  <a:pt x="449536" y="181329"/>
                </a:lnTo>
                <a:lnTo>
                  <a:pt x="454152" y="227075"/>
                </a:lnTo>
                <a:lnTo>
                  <a:pt x="449536" y="272822"/>
                </a:lnTo>
                <a:lnTo>
                  <a:pt x="436298" y="315438"/>
                </a:lnTo>
                <a:lnTo>
                  <a:pt x="415354" y="354009"/>
                </a:lnTo>
                <a:lnTo>
                  <a:pt x="387619" y="387619"/>
                </a:lnTo>
                <a:lnTo>
                  <a:pt x="354009" y="415354"/>
                </a:lnTo>
                <a:lnTo>
                  <a:pt x="315438" y="436298"/>
                </a:lnTo>
                <a:lnTo>
                  <a:pt x="272822" y="449536"/>
                </a:lnTo>
                <a:lnTo>
                  <a:pt x="227076" y="454151"/>
                </a:lnTo>
                <a:lnTo>
                  <a:pt x="181329" y="449536"/>
                </a:lnTo>
                <a:lnTo>
                  <a:pt x="138713" y="436298"/>
                </a:lnTo>
                <a:lnTo>
                  <a:pt x="100142" y="415354"/>
                </a:lnTo>
                <a:lnTo>
                  <a:pt x="66532" y="387619"/>
                </a:lnTo>
                <a:lnTo>
                  <a:pt x="38797" y="354009"/>
                </a:lnTo>
                <a:lnTo>
                  <a:pt x="17853" y="315438"/>
                </a:lnTo>
                <a:lnTo>
                  <a:pt x="4615" y="272822"/>
                </a:lnTo>
                <a:lnTo>
                  <a:pt x="0" y="22707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15328" y="1615439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5">
                <a:moveTo>
                  <a:pt x="225551" y="0"/>
                </a:moveTo>
                <a:lnTo>
                  <a:pt x="180090" y="4581"/>
                </a:lnTo>
                <a:lnTo>
                  <a:pt x="137749" y="17722"/>
                </a:lnTo>
                <a:lnTo>
                  <a:pt x="99435" y="38515"/>
                </a:lnTo>
                <a:lnTo>
                  <a:pt x="66055" y="66055"/>
                </a:lnTo>
                <a:lnTo>
                  <a:pt x="38515" y="99435"/>
                </a:lnTo>
                <a:lnTo>
                  <a:pt x="17722" y="137749"/>
                </a:lnTo>
                <a:lnTo>
                  <a:pt x="4581" y="180090"/>
                </a:lnTo>
                <a:lnTo>
                  <a:pt x="0" y="225551"/>
                </a:lnTo>
                <a:lnTo>
                  <a:pt x="4581" y="271013"/>
                </a:lnTo>
                <a:lnTo>
                  <a:pt x="17722" y="313354"/>
                </a:lnTo>
                <a:lnTo>
                  <a:pt x="38515" y="351668"/>
                </a:lnTo>
                <a:lnTo>
                  <a:pt x="66055" y="385048"/>
                </a:lnTo>
                <a:lnTo>
                  <a:pt x="99435" y="412588"/>
                </a:lnTo>
                <a:lnTo>
                  <a:pt x="137749" y="433381"/>
                </a:lnTo>
                <a:lnTo>
                  <a:pt x="180090" y="446522"/>
                </a:lnTo>
                <a:lnTo>
                  <a:pt x="225551" y="451104"/>
                </a:lnTo>
                <a:lnTo>
                  <a:pt x="271013" y="446522"/>
                </a:lnTo>
                <a:lnTo>
                  <a:pt x="313354" y="433381"/>
                </a:lnTo>
                <a:lnTo>
                  <a:pt x="351668" y="412588"/>
                </a:lnTo>
                <a:lnTo>
                  <a:pt x="385048" y="385048"/>
                </a:lnTo>
                <a:lnTo>
                  <a:pt x="412588" y="351668"/>
                </a:lnTo>
                <a:lnTo>
                  <a:pt x="433381" y="313354"/>
                </a:lnTo>
                <a:lnTo>
                  <a:pt x="446522" y="271013"/>
                </a:lnTo>
                <a:lnTo>
                  <a:pt x="451103" y="225551"/>
                </a:lnTo>
                <a:lnTo>
                  <a:pt x="446522" y="180090"/>
                </a:lnTo>
                <a:lnTo>
                  <a:pt x="433381" y="137749"/>
                </a:lnTo>
                <a:lnTo>
                  <a:pt x="412588" y="99435"/>
                </a:lnTo>
                <a:lnTo>
                  <a:pt x="385048" y="66055"/>
                </a:lnTo>
                <a:lnTo>
                  <a:pt x="351668" y="38515"/>
                </a:lnTo>
                <a:lnTo>
                  <a:pt x="313354" y="17722"/>
                </a:lnTo>
                <a:lnTo>
                  <a:pt x="271013" y="4581"/>
                </a:lnTo>
                <a:lnTo>
                  <a:pt x="225551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15328" y="1615439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5">
                <a:moveTo>
                  <a:pt x="0" y="225551"/>
                </a:moveTo>
                <a:lnTo>
                  <a:pt x="4581" y="180090"/>
                </a:lnTo>
                <a:lnTo>
                  <a:pt x="17722" y="137749"/>
                </a:lnTo>
                <a:lnTo>
                  <a:pt x="38515" y="99435"/>
                </a:lnTo>
                <a:lnTo>
                  <a:pt x="66055" y="66055"/>
                </a:lnTo>
                <a:lnTo>
                  <a:pt x="99435" y="38515"/>
                </a:lnTo>
                <a:lnTo>
                  <a:pt x="137749" y="17722"/>
                </a:lnTo>
                <a:lnTo>
                  <a:pt x="180090" y="4581"/>
                </a:lnTo>
                <a:lnTo>
                  <a:pt x="225551" y="0"/>
                </a:lnTo>
                <a:lnTo>
                  <a:pt x="271013" y="4581"/>
                </a:lnTo>
                <a:lnTo>
                  <a:pt x="313354" y="17722"/>
                </a:lnTo>
                <a:lnTo>
                  <a:pt x="351668" y="38515"/>
                </a:lnTo>
                <a:lnTo>
                  <a:pt x="385048" y="66055"/>
                </a:lnTo>
                <a:lnTo>
                  <a:pt x="412588" y="99435"/>
                </a:lnTo>
                <a:lnTo>
                  <a:pt x="433381" y="137749"/>
                </a:lnTo>
                <a:lnTo>
                  <a:pt x="446522" y="180090"/>
                </a:lnTo>
                <a:lnTo>
                  <a:pt x="451103" y="225551"/>
                </a:lnTo>
                <a:lnTo>
                  <a:pt x="446522" y="271013"/>
                </a:lnTo>
                <a:lnTo>
                  <a:pt x="433381" y="313354"/>
                </a:lnTo>
                <a:lnTo>
                  <a:pt x="412588" y="351668"/>
                </a:lnTo>
                <a:lnTo>
                  <a:pt x="385048" y="385048"/>
                </a:lnTo>
                <a:lnTo>
                  <a:pt x="351668" y="412588"/>
                </a:lnTo>
                <a:lnTo>
                  <a:pt x="313354" y="433381"/>
                </a:lnTo>
                <a:lnTo>
                  <a:pt x="271013" y="446522"/>
                </a:lnTo>
                <a:lnTo>
                  <a:pt x="225551" y="451104"/>
                </a:lnTo>
                <a:lnTo>
                  <a:pt x="180090" y="446522"/>
                </a:lnTo>
                <a:lnTo>
                  <a:pt x="137749" y="433381"/>
                </a:lnTo>
                <a:lnTo>
                  <a:pt x="99435" y="412588"/>
                </a:lnTo>
                <a:lnTo>
                  <a:pt x="66055" y="385048"/>
                </a:lnTo>
                <a:lnTo>
                  <a:pt x="38515" y="351668"/>
                </a:lnTo>
                <a:lnTo>
                  <a:pt x="17722" y="313354"/>
                </a:lnTo>
                <a:lnTo>
                  <a:pt x="4581" y="271013"/>
                </a:lnTo>
                <a:lnTo>
                  <a:pt x="0" y="22555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053328" y="2182367"/>
            <a:ext cx="451484" cy="454659"/>
          </a:xfrm>
          <a:custGeom>
            <a:avLst/>
            <a:gdLst/>
            <a:ahLst/>
            <a:cxnLst/>
            <a:rect l="l" t="t" r="r" b="b"/>
            <a:pathLst>
              <a:path w="451484" h="454660">
                <a:moveTo>
                  <a:pt x="225551" y="0"/>
                </a:moveTo>
                <a:lnTo>
                  <a:pt x="180090" y="4615"/>
                </a:lnTo>
                <a:lnTo>
                  <a:pt x="137749" y="17853"/>
                </a:lnTo>
                <a:lnTo>
                  <a:pt x="99435" y="38797"/>
                </a:lnTo>
                <a:lnTo>
                  <a:pt x="66055" y="66532"/>
                </a:lnTo>
                <a:lnTo>
                  <a:pt x="38515" y="100142"/>
                </a:lnTo>
                <a:lnTo>
                  <a:pt x="17722" y="138713"/>
                </a:lnTo>
                <a:lnTo>
                  <a:pt x="4581" y="181329"/>
                </a:lnTo>
                <a:lnTo>
                  <a:pt x="0" y="227076"/>
                </a:lnTo>
                <a:lnTo>
                  <a:pt x="4581" y="272822"/>
                </a:lnTo>
                <a:lnTo>
                  <a:pt x="17722" y="315438"/>
                </a:lnTo>
                <a:lnTo>
                  <a:pt x="38515" y="354009"/>
                </a:lnTo>
                <a:lnTo>
                  <a:pt x="66055" y="387619"/>
                </a:lnTo>
                <a:lnTo>
                  <a:pt x="99435" y="415354"/>
                </a:lnTo>
                <a:lnTo>
                  <a:pt x="137749" y="436298"/>
                </a:lnTo>
                <a:lnTo>
                  <a:pt x="180090" y="449536"/>
                </a:lnTo>
                <a:lnTo>
                  <a:pt x="225551" y="454152"/>
                </a:lnTo>
                <a:lnTo>
                  <a:pt x="271013" y="449536"/>
                </a:lnTo>
                <a:lnTo>
                  <a:pt x="313354" y="436298"/>
                </a:lnTo>
                <a:lnTo>
                  <a:pt x="351668" y="415354"/>
                </a:lnTo>
                <a:lnTo>
                  <a:pt x="385048" y="387619"/>
                </a:lnTo>
                <a:lnTo>
                  <a:pt x="412588" y="354009"/>
                </a:lnTo>
                <a:lnTo>
                  <a:pt x="433381" y="315438"/>
                </a:lnTo>
                <a:lnTo>
                  <a:pt x="446522" y="272822"/>
                </a:lnTo>
                <a:lnTo>
                  <a:pt x="451103" y="227076"/>
                </a:lnTo>
                <a:lnTo>
                  <a:pt x="446522" y="181329"/>
                </a:lnTo>
                <a:lnTo>
                  <a:pt x="433381" y="138713"/>
                </a:lnTo>
                <a:lnTo>
                  <a:pt x="412588" y="100142"/>
                </a:lnTo>
                <a:lnTo>
                  <a:pt x="385048" y="66532"/>
                </a:lnTo>
                <a:lnTo>
                  <a:pt x="351668" y="38797"/>
                </a:lnTo>
                <a:lnTo>
                  <a:pt x="313354" y="17853"/>
                </a:lnTo>
                <a:lnTo>
                  <a:pt x="271013" y="4615"/>
                </a:lnTo>
                <a:lnTo>
                  <a:pt x="225551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053328" y="2182367"/>
            <a:ext cx="451484" cy="454659"/>
          </a:xfrm>
          <a:custGeom>
            <a:avLst/>
            <a:gdLst/>
            <a:ahLst/>
            <a:cxnLst/>
            <a:rect l="l" t="t" r="r" b="b"/>
            <a:pathLst>
              <a:path w="451484" h="454660">
                <a:moveTo>
                  <a:pt x="0" y="227076"/>
                </a:moveTo>
                <a:lnTo>
                  <a:pt x="4581" y="181329"/>
                </a:lnTo>
                <a:lnTo>
                  <a:pt x="17722" y="138713"/>
                </a:lnTo>
                <a:lnTo>
                  <a:pt x="38515" y="100142"/>
                </a:lnTo>
                <a:lnTo>
                  <a:pt x="66055" y="66532"/>
                </a:lnTo>
                <a:lnTo>
                  <a:pt x="99435" y="38797"/>
                </a:lnTo>
                <a:lnTo>
                  <a:pt x="137749" y="17853"/>
                </a:lnTo>
                <a:lnTo>
                  <a:pt x="180090" y="4615"/>
                </a:lnTo>
                <a:lnTo>
                  <a:pt x="225551" y="0"/>
                </a:lnTo>
                <a:lnTo>
                  <a:pt x="271013" y="4615"/>
                </a:lnTo>
                <a:lnTo>
                  <a:pt x="313354" y="17853"/>
                </a:lnTo>
                <a:lnTo>
                  <a:pt x="351668" y="38797"/>
                </a:lnTo>
                <a:lnTo>
                  <a:pt x="385048" y="66532"/>
                </a:lnTo>
                <a:lnTo>
                  <a:pt x="412588" y="100142"/>
                </a:lnTo>
                <a:lnTo>
                  <a:pt x="433381" y="138713"/>
                </a:lnTo>
                <a:lnTo>
                  <a:pt x="446522" y="181329"/>
                </a:lnTo>
                <a:lnTo>
                  <a:pt x="451103" y="227076"/>
                </a:lnTo>
                <a:lnTo>
                  <a:pt x="446522" y="272822"/>
                </a:lnTo>
                <a:lnTo>
                  <a:pt x="433381" y="315438"/>
                </a:lnTo>
                <a:lnTo>
                  <a:pt x="412588" y="354009"/>
                </a:lnTo>
                <a:lnTo>
                  <a:pt x="385048" y="387619"/>
                </a:lnTo>
                <a:lnTo>
                  <a:pt x="351668" y="415354"/>
                </a:lnTo>
                <a:lnTo>
                  <a:pt x="313354" y="436298"/>
                </a:lnTo>
                <a:lnTo>
                  <a:pt x="271013" y="449536"/>
                </a:lnTo>
                <a:lnTo>
                  <a:pt x="225551" y="454152"/>
                </a:lnTo>
                <a:lnTo>
                  <a:pt x="180090" y="449536"/>
                </a:lnTo>
                <a:lnTo>
                  <a:pt x="137749" y="436298"/>
                </a:lnTo>
                <a:lnTo>
                  <a:pt x="99435" y="415354"/>
                </a:lnTo>
                <a:lnTo>
                  <a:pt x="66055" y="387619"/>
                </a:lnTo>
                <a:lnTo>
                  <a:pt x="38515" y="354009"/>
                </a:lnTo>
                <a:lnTo>
                  <a:pt x="17722" y="315438"/>
                </a:lnTo>
                <a:lnTo>
                  <a:pt x="4581" y="272822"/>
                </a:lnTo>
                <a:lnTo>
                  <a:pt x="0" y="227076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66432" y="2886456"/>
            <a:ext cx="454659" cy="454659"/>
          </a:xfrm>
          <a:custGeom>
            <a:avLst/>
            <a:gdLst/>
            <a:ahLst/>
            <a:cxnLst/>
            <a:rect l="l" t="t" r="r" b="b"/>
            <a:pathLst>
              <a:path w="454659" h="454660">
                <a:moveTo>
                  <a:pt x="227075" y="0"/>
                </a:moveTo>
                <a:lnTo>
                  <a:pt x="181329" y="4615"/>
                </a:lnTo>
                <a:lnTo>
                  <a:pt x="138713" y="17853"/>
                </a:lnTo>
                <a:lnTo>
                  <a:pt x="100142" y="38797"/>
                </a:lnTo>
                <a:lnTo>
                  <a:pt x="66532" y="66532"/>
                </a:lnTo>
                <a:lnTo>
                  <a:pt x="38797" y="100142"/>
                </a:lnTo>
                <a:lnTo>
                  <a:pt x="17853" y="138713"/>
                </a:lnTo>
                <a:lnTo>
                  <a:pt x="4615" y="181329"/>
                </a:lnTo>
                <a:lnTo>
                  <a:pt x="0" y="227076"/>
                </a:lnTo>
                <a:lnTo>
                  <a:pt x="4615" y="272822"/>
                </a:lnTo>
                <a:lnTo>
                  <a:pt x="17853" y="315438"/>
                </a:lnTo>
                <a:lnTo>
                  <a:pt x="38797" y="354009"/>
                </a:lnTo>
                <a:lnTo>
                  <a:pt x="66532" y="387619"/>
                </a:lnTo>
                <a:lnTo>
                  <a:pt x="100142" y="415354"/>
                </a:lnTo>
                <a:lnTo>
                  <a:pt x="138713" y="436298"/>
                </a:lnTo>
                <a:lnTo>
                  <a:pt x="181329" y="449536"/>
                </a:lnTo>
                <a:lnTo>
                  <a:pt x="227075" y="454152"/>
                </a:lnTo>
                <a:lnTo>
                  <a:pt x="272822" y="449536"/>
                </a:lnTo>
                <a:lnTo>
                  <a:pt x="315438" y="436298"/>
                </a:lnTo>
                <a:lnTo>
                  <a:pt x="354009" y="415354"/>
                </a:lnTo>
                <a:lnTo>
                  <a:pt x="387619" y="387619"/>
                </a:lnTo>
                <a:lnTo>
                  <a:pt x="415354" y="354009"/>
                </a:lnTo>
                <a:lnTo>
                  <a:pt x="436298" y="315438"/>
                </a:lnTo>
                <a:lnTo>
                  <a:pt x="449536" y="272822"/>
                </a:lnTo>
                <a:lnTo>
                  <a:pt x="454151" y="227076"/>
                </a:lnTo>
                <a:lnTo>
                  <a:pt x="449536" y="181329"/>
                </a:lnTo>
                <a:lnTo>
                  <a:pt x="436298" y="138713"/>
                </a:lnTo>
                <a:lnTo>
                  <a:pt x="415354" y="100142"/>
                </a:lnTo>
                <a:lnTo>
                  <a:pt x="387619" y="66532"/>
                </a:lnTo>
                <a:lnTo>
                  <a:pt x="354009" y="38797"/>
                </a:lnTo>
                <a:lnTo>
                  <a:pt x="315438" y="17853"/>
                </a:lnTo>
                <a:lnTo>
                  <a:pt x="272822" y="4615"/>
                </a:lnTo>
                <a:lnTo>
                  <a:pt x="227075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266432" y="2886456"/>
            <a:ext cx="454659" cy="454659"/>
          </a:xfrm>
          <a:custGeom>
            <a:avLst/>
            <a:gdLst/>
            <a:ahLst/>
            <a:cxnLst/>
            <a:rect l="l" t="t" r="r" b="b"/>
            <a:pathLst>
              <a:path w="454659" h="454660">
                <a:moveTo>
                  <a:pt x="0" y="227076"/>
                </a:moveTo>
                <a:lnTo>
                  <a:pt x="4615" y="181329"/>
                </a:lnTo>
                <a:lnTo>
                  <a:pt x="17853" y="138713"/>
                </a:lnTo>
                <a:lnTo>
                  <a:pt x="38797" y="100142"/>
                </a:lnTo>
                <a:lnTo>
                  <a:pt x="66532" y="66532"/>
                </a:lnTo>
                <a:lnTo>
                  <a:pt x="100142" y="38797"/>
                </a:lnTo>
                <a:lnTo>
                  <a:pt x="138713" y="17853"/>
                </a:lnTo>
                <a:lnTo>
                  <a:pt x="181329" y="4615"/>
                </a:lnTo>
                <a:lnTo>
                  <a:pt x="227075" y="0"/>
                </a:lnTo>
                <a:lnTo>
                  <a:pt x="272822" y="4615"/>
                </a:lnTo>
                <a:lnTo>
                  <a:pt x="315438" y="17853"/>
                </a:lnTo>
                <a:lnTo>
                  <a:pt x="354009" y="38797"/>
                </a:lnTo>
                <a:lnTo>
                  <a:pt x="387619" y="66532"/>
                </a:lnTo>
                <a:lnTo>
                  <a:pt x="415354" y="100142"/>
                </a:lnTo>
                <a:lnTo>
                  <a:pt x="436298" y="138713"/>
                </a:lnTo>
                <a:lnTo>
                  <a:pt x="449536" y="181329"/>
                </a:lnTo>
                <a:lnTo>
                  <a:pt x="454151" y="227076"/>
                </a:lnTo>
                <a:lnTo>
                  <a:pt x="449536" y="272822"/>
                </a:lnTo>
                <a:lnTo>
                  <a:pt x="436298" y="315438"/>
                </a:lnTo>
                <a:lnTo>
                  <a:pt x="415354" y="354009"/>
                </a:lnTo>
                <a:lnTo>
                  <a:pt x="387619" y="387619"/>
                </a:lnTo>
                <a:lnTo>
                  <a:pt x="354009" y="415354"/>
                </a:lnTo>
                <a:lnTo>
                  <a:pt x="315438" y="436298"/>
                </a:lnTo>
                <a:lnTo>
                  <a:pt x="272822" y="449536"/>
                </a:lnTo>
                <a:lnTo>
                  <a:pt x="227075" y="454152"/>
                </a:lnTo>
                <a:lnTo>
                  <a:pt x="181329" y="449536"/>
                </a:lnTo>
                <a:lnTo>
                  <a:pt x="138713" y="436298"/>
                </a:lnTo>
                <a:lnTo>
                  <a:pt x="100142" y="415354"/>
                </a:lnTo>
                <a:lnTo>
                  <a:pt x="66532" y="387619"/>
                </a:lnTo>
                <a:lnTo>
                  <a:pt x="38797" y="354009"/>
                </a:lnTo>
                <a:lnTo>
                  <a:pt x="17853" y="315438"/>
                </a:lnTo>
                <a:lnTo>
                  <a:pt x="4615" y="272822"/>
                </a:lnTo>
                <a:lnTo>
                  <a:pt x="0" y="22707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03591" y="3931920"/>
            <a:ext cx="454659" cy="454659"/>
          </a:xfrm>
          <a:custGeom>
            <a:avLst/>
            <a:gdLst/>
            <a:ahLst/>
            <a:cxnLst/>
            <a:rect l="l" t="t" r="r" b="b"/>
            <a:pathLst>
              <a:path w="454659" h="454660">
                <a:moveTo>
                  <a:pt x="227075" y="0"/>
                </a:moveTo>
                <a:lnTo>
                  <a:pt x="181329" y="4615"/>
                </a:lnTo>
                <a:lnTo>
                  <a:pt x="138713" y="17853"/>
                </a:lnTo>
                <a:lnTo>
                  <a:pt x="100142" y="38797"/>
                </a:lnTo>
                <a:lnTo>
                  <a:pt x="66532" y="66532"/>
                </a:lnTo>
                <a:lnTo>
                  <a:pt x="38797" y="100142"/>
                </a:lnTo>
                <a:lnTo>
                  <a:pt x="17853" y="138713"/>
                </a:lnTo>
                <a:lnTo>
                  <a:pt x="4615" y="181329"/>
                </a:lnTo>
                <a:lnTo>
                  <a:pt x="0" y="227075"/>
                </a:lnTo>
                <a:lnTo>
                  <a:pt x="4615" y="272822"/>
                </a:lnTo>
                <a:lnTo>
                  <a:pt x="17853" y="315438"/>
                </a:lnTo>
                <a:lnTo>
                  <a:pt x="38797" y="354009"/>
                </a:lnTo>
                <a:lnTo>
                  <a:pt x="66532" y="387619"/>
                </a:lnTo>
                <a:lnTo>
                  <a:pt x="100142" y="415354"/>
                </a:lnTo>
                <a:lnTo>
                  <a:pt x="138713" y="436298"/>
                </a:lnTo>
                <a:lnTo>
                  <a:pt x="181329" y="449536"/>
                </a:lnTo>
                <a:lnTo>
                  <a:pt x="227075" y="454151"/>
                </a:lnTo>
                <a:lnTo>
                  <a:pt x="272822" y="449536"/>
                </a:lnTo>
                <a:lnTo>
                  <a:pt x="315438" y="436298"/>
                </a:lnTo>
                <a:lnTo>
                  <a:pt x="354009" y="415354"/>
                </a:lnTo>
                <a:lnTo>
                  <a:pt x="387619" y="387619"/>
                </a:lnTo>
                <a:lnTo>
                  <a:pt x="415354" y="354009"/>
                </a:lnTo>
                <a:lnTo>
                  <a:pt x="436298" y="315438"/>
                </a:lnTo>
                <a:lnTo>
                  <a:pt x="449536" y="272822"/>
                </a:lnTo>
                <a:lnTo>
                  <a:pt x="454151" y="227075"/>
                </a:lnTo>
                <a:lnTo>
                  <a:pt x="449536" y="181329"/>
                </a:lnTo>
                <a:lnTo>
                  <a:pt x="436298" y="138713"/>
                </a:lnTo>
                <a:lnTo>
                  <a:pt x="415354" y="100142"/>
                </a:lnTo>
                <a:lnTo>
                  <a:pt x="387619" y="66532"/>
                </a:lnTo>
                <a:lnTo>
                  <a:pt x="354009" y="38797"/>
                </a:lnTo>
                <a:lnTo>
                  <a:pt x="315438" y="17853"/>
                </a:lnTo>
                <a:lnTo>
                  <a:pt x="272822" y="4615"/>
                </a:lnTo>
                <a:lnTo>
                  <a:pt x="227075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403591" y="3931920"/>
            <a:ext cx="454659" cy="454659"/>
          </a:xfrm>
          <a:custGeom>
            <a:avLst/>
            <a:gdLst/>
            <a:ahLst/>
            <a:cxnLst/>
            <a:rect l="l" t="t" r="r" b="b"/>
            <a:pathLst>
              <a:path w="454659" h="454660">
                <a:moveTo>
                  <a:pt x="0" y="227075"/>
                </a:moveTo>
                <a:lnTo>
                  <a:pt x="4615" y="181329"/>
                </a:lnTo>
                <a:lnTo>
                  <a:pt x="17853" y="138713"/>
                </a:lnTo>
                <a:lnTo>
                  <a:pt x="38797" y="100142"/>
                </a:lnTo>
                <a:lnTo>
                  <a:pt x="66532" y="66532"/>
                </a:lnTo>
                <a:lnTo>
                  <a:pt x="100142" y="38797"/>
                </a:lnTo>
                <a:lnTo>
                  <a:pt x="138713" y="17853"/>
                </a:lnTo>
                <a:lnTo>
                  <a:pt x="181329" y="4615"/>
                </a:lnTo>
                <a:lnTo>
                  <a:pt x="227075" y="0"/>
                </a:lnTo>
                <a:lnTo>
                  <a:pt x="272822" y="4615"/>
                </a:lnTo>
                <a:lnTo>
                  <a:pt x="315438" y="17853"/>
                </a:lnTo>
                <a:lnTo>
                  <a:pt x="354009" y="38797"/>
                </a:lnTo>
                <a:lnTo>
                  <a:pt x="387619" y="66532"/>
                </a:lnTo>
                <a:lnTo>
                  <a:pt x="415354" y="100142"/>
                </a:lnTo>
                <a:lnTo>
                  <a:pt x="436298" y="138713"/>
                </a:lnTo>
                <a:lnTo>
                  <a:pt x="449536" y="181329"/>
                </a:lnTo>
                <a:lnTo>
                  <a:pt x="454151" y="227075"/>
                </a:lnTo>
                <a:lnTo>
                  <a:pt x="449536" y="272822"/>
                </a:lnTo>
                <a:lnTo>
                  <a:pt x="436298" y="315438"/>
                </a:lnTo>
                <a:lnTo>
                  <a:pt x="415354" y="354009"/>
                </a:lnTo>
                <a:lnTo>
                  <a:pt x="387619" y="387619"/>
                </a:lnTo>
                <a:lnTo>
                  <a:pt x="354009" y="415354"/>
                </a:lnTo>
                <a:lnTo>
                  <a:pt x="315438" y="436298"/>
                </a:lnTo>
                <a:lnTo>
                  <a:pt x="272822" y="449536"/>
                </a:lnTo>
                <a:lnTo>
                  <a:pt x="227075" y="454151"/>
                </a:lnTo>
                <a:lnTo>
                  <a:pt x="181329" y="449536"/>
                </a:lnTo>
                <a:lnTo>
                  <a:pt x="138713" y="436298"/>
                </a:lnTo>
                <a:lnTo>
                  <a:pt x="100142" y="415354"/>
                </a:lnTo>
                <a:lnTo>
                  <a:pt x="66532" y="387619"/>
                </a:lnTo>
                <a:lnTo>
                  <a:pt x="38797" y="354009"/>
                </a:lnTo>
                <a:lnTo>
                  <a:pt x="17853" y="315438"/>
                </a:lnTo>
                <a:lnTo>
                  <a:pt x="4615" y="272822"/>
                </a:lnTo>
                <a:lnTo>
                  <a:pt x="0" y="22707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949440" y="4678680"/>
            <a:ext cx="454659" cy="454659"/>
          </a:xfrm>
          <a:custGeom>
            <a:avLst/>
            <a:gdLst/>
            <a:ahLst/>
            <a:cxnLst/>
            <a:rect l="l" t="t" r="r" b="b"/>
            <a:pathLst>
              <a:path w="454659" h="454660">
                <a:moveTo>
                  <a:pt x="227075" y="0"/>
                </a:moveTo>
                <a:lnTo>
                  <a:pt x="181329" y="4615"/>
                </a:lnTo>
                <a:lnTo>
                  <a:pt x="138713" y="17853"/>
                </a:lnTo>
                <a:lnTo>
                  <a:pt x="100142" y="38797"/>
                </a:lnTo>
                <a:lnTo>
                  <a:pt x="66532" y="66532"/>
                </a:lnTo>
                <a:lnTo>
                  <a:pt x="38797" y="100142"/>
                </a:lnTo>
                <a:lnTo>
                  <a:pt x="17853" y="138713"/>
                </a:lnTo>
                <a:lnTo>
                  <a:pt x="4615" y="181329"/>
                </a:lnTo>
                <a:lnTo>
                  <a:pt x="0" y="227076"/>
                </a:lnTo>
                <a:lnTo>
                  <a:pt x="4615" y="272822"/>
                </a:lnTo>
                <a:lnTo>
                  <a:pt x="17853" y="315438"/>
                </a:lnTo>
                <a:lnTo>
                  <a:pt x="38797" y="354009"/>
                </a:lnTo>
                <a:lnTo>
                  <a:pt x="66532" y="387619"/>
                </a:lnTo>
                <a:lnTo>
                  <a:pt x="100142" y="415354"/>
                </a:lnTo>
                <a:lnTo>
                  <a:pt x="138713" y="436298"/>
                </a:lnTo>
                <a:lnTo>
                  <a:pt x="181329" y="449536"/>
                </a:lnTo>
                <a:lnTo>
                  <a:pt x="227075" y="454152"/>
                </a:lnTo>
                <a:lnTo>
                  <a:pt x="272822" y="449536"/>
                </a:lnTo>
                <a:lnTo>
                  <a:pt x="315438" y="436298"/>
                </a:lnTo>
                <a:lnTo>
                  <a:pt x="354009" y="415354"/>
                </a:lnTo>
                <a:lnTo>
                  <a:pt x="387619" y="387619"/>
                </a:lnTo>
                <a:lnTo>
                  <a:pt x="415354" y="354009"/>
                </a:lnTo>
                <a:lnTo>
                  <a:pt x="436298" y="315438"/>
                </a:lnTo>
                <a:lnTo>
                  <a:pt x="449536" y="272822"/>
                </a:lnTo>
                <a:lnTo>
                  <a:pt x="454151" y="227076"/>
                </a:lnTo>
                <a:lnTo>
                  <a:pt x="449536" y="181329"/>
                </a:lnTo>
                <a:lnTo>
                  <a:pt x="436298" y="138713"/>
                </a:lnTo>
                <a:lnTo>
                  <a:pt x="415354" y="100142"/>
                </a:lnTo>
                <a:lnTo>
                  <a:pt x="387619" y="66532"/>
                </a:lnTo>
                <a:lnTo>
                  <a:pt x="354009" y="38797"/>
                </a:lnTo>
                <a:lnTo>
                  <a:pt x="315438" y="17853"/>
                </a:lnTo>
                <a:lnTo>
                  <a:pt x="272822" y="4615"/>
                </a:lnTo>
                <a:lnTo>
                  <a:pt x="227075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49440" y="4678680"/>
            <a:ext cx="454659" cy="454659"/>
          </a:xfrm>
          <a:custGeom>
            <a:avLst/>
            <a:gdLst/>
            <a:ahLst/>
            <a:cxnLst/>
            <a:rect l="l" t="t" r="r" b="b"/>
            <a:pathLst>
              <a:path w="454659" h="454660">
                <a:moveTo>
                  <a:pt x="0" y="227076"/>
                </a:moveTo>
                <a:lnTo>
                  <a:pt x="4615" y="181329"/>
                </a:lnTo>
                <a:lnTo>
                  <a:pt x="17853" y="138713"/>
                </a:lnTo>
                <a:lnTo>
                  <a:pt x="38797" y="100142"/>
                </a:lnTo>
                <a:lnTo>
                  <a:pt x="66532" y="66532"/>
                </a:lnTo>
                <a:lnTo>
                  <a:pt x="100142" y="38797"/>
                </a:lnTo>
                <a:lnTo>
                  <a:pt x="138713" y="17853"/>
                </a:lnTo>
                <a:lnTo>
                  <a:pt x="181329" y="4615"/>
                </a:lnTo>
                <a:lnTo>
                  <a:pt x="227075" y="0"/>
                </a:lnTo>
                <a:lnTo>
                  <a:pt x="272822" y="4615"/>
                </a:lnTo>
                <a:lnTo>
                  <a:pt x="315438" y="17853"/>
                </a:lnTo>
                <a:lnTo>
                  <a:pt x="354009" y="38797"/>
                </a:lnTo>
                <a:lnTo>
                  <a:pt x="387619" y="66532"/>
                </a:lnTo>
                <a:lnTo>
                  <a:pt x="415354" y="100142"/>
                </a:lnTo>
                <a:lnTo>
                  <a:pt x="436298" y="138713"/>
                </a:lnTo>
                <a:lnTo>
                  <a:pt x="449536" y="181329"/>
                </a:lnTo>
                <a:lnTo>
                  <a:pt x="454151" y="227076"/>
                </a:lnTo>
                <a:lnTo>
                  <a:pt x="449536" y="272822"/>
                </a:lnTo>
                <a:lnTo>
                  <a:pt x="436298" y="315438"/>
                </a:lnTo>
                <a:lnTo>
                  <a:pt x="415354" y="354009"/>
                </a:lnTo>
                <a:lnTo>
                  <a:pt x="387619" y="387619"/>
                </a:lnTo>
                <a:lnTo>
                  <a:pt x="354009" y="415354"/>
                </a:lnTo>
                <a:lnTo>
                  <a:pt x="315438" y="436298"/>
                </a:lnTo>
                <a:lnTo>
                  <a:pt x="272822" y="449536"/>
                </a:lnTo>
                <a:lnTo>
                  <a:pt x="227075" y="454152"/>
                </a:lnTo>
                <a:lnTo>
                  <a:pt x="181329" y="449536"/>
                </a:lnTo>
                <a:lnTo>
                  <a:pt x="138713" y="436298"/>
                </a:lnTo>
                <a:lnTo>
                  <a:pt x="100142" y="415354"/>
                </a:lnTo>
                <a:lnTo>
                  <a:pt x="66532" y="387619"/>
                </a:lnTo>
                <a:lnTo>
                  <a:pt x="38797" y="354009"/>
                </a:lnTo>
                <a:lnTo>
                  <a:pt x="17853" y="315438"/>
                </a:lnTo>
                <a:lnTo>
                  <a:pt x="4615" y="272822"/>
                </a:lnTo>
                <a:lnTo>
                  <a:pt x="0" y="22707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761232" y="2295143"/>
            <a:ext cx="454659" cy="451484"/>
          </a:xfrm>
          <a:custGeom>
            <a:avLst/>
            <a:gdLst/>
            <a:ahLst/>
            <a:cxnLst/>
            <a:rect l="l" t="t" r="r" b="b"/>
            <a:pathLst>
              <a:path w="454660" h="451485">
                <a:moveTo>
                  <a:pt x="227075" y="0"/>
                </a:moveTo>
                <a:lnTo>
                  <a:pt x="181329" y="4581"/>
                </a:lnTo>
                <a:lnTo>
                  <a:pt x="138713" y="17722"/>
                </a:lnTo>
                <a:lnTo>
                  <a:pt x="100142" y="38515"/>
                </a:lnTo>
                <a:lnTo>
                  <a:pt x="66532" y="66055"/>
                </a:lnTo>
                <a:lnTo>
                  <a:pt x="38797" y="99435"/>
                </a:lnTo>
                <a:lnTo>
                  <a:pt x="17853" y="137749"/>
                </a:lnTo>
                <a:lnTo>
                  <a:pt x="4615" y="180090"/>
                </a:lnTo>
                <a:lnTo>
                  <a:pt x="0" y="225551"/>
                </a:lnTo>
                <a:lnTo>
                  <a:pt x="4615" y="271013"/>
                </a:lnTo>
                <a:lnTo>
                  <a:pt x="17853" y="313354"/>
                </a:lnTo>
                <a:lnTo>
                  <a:pt x="38797" y="351668"/>
                </a:lnTo>
                <a:lnTo>
                  <a:pt x="66532" y="385048"/>
                </a:lnTo>
                <a:lnTo>
                  <a:pt x="100142" y="412588"/>
                </a:lnTo>
                <a:lnTo>
                  <a:pt x="138713" y="433381"/>
                </a:lnTo>
                <a:lnTo>
                  <a:pt x="181329" y="446522"/>
                </a:lnTo>
                <a:lnTo>
                  <a:pt x="227075" y="451103"/>
                </a:lnTo>
                <a:lnTo>
                  <a:pt x="272822" y="446522"/>
                </a:lnTo>
                <a:lnTo>
                  <a:pt x="315438" y="433381"/>
                </a:lnTo>
                <a:lnTo>
                  <a:pt x="354009" y="412588"/>
                </a:lnTo>
                <a:lnTo>
                  <a:pt x="387619" y="385048"/>
                </a:lnTo>
                <a:lnTo>
                  <a:pt x="415354" y="351668"/>
                </a:lnTo>
                <a:lnTo>
                  <a:pt x="436298" y="313354"/>
                </a:lnTo>
                <a:lnTo>
                  <a:pt x="449536" y="271013"/>
                </a:lnTo>
                <a:lnTo>
                  <a:pt x="454151" y="225551"/>
                </a:lnTo>
                <a:lnTo>
                  <a:pt x="449536" y="180090"/>
                </a:lnTo>
                <a:lnTo>
                  <a:pt x="436298" y="137749"/>
                </a:lnTo>
                <a:lnTo>
                  <a:pt x="415354" y="99435"/>
                </a:lnTo>
                <a:lnTo>
                  <a:pt x="387619" y="66055"/>
                </a:lnTo>
                <a:lnTo>
                  <a:pt x="354009" y="38515"/>
                </a:lnTo>
                <a:lnTo>
                  <a:pt x="315438" y="17722"/>
                </a:lnTo>
                <a:lnTo>
                  <a:pt x="272822" y="4581"/>
                </a:lnTo>
                <a:lnTo>
                  <a:pt x="227075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61232" y="2295143"/>
            <a:ext cx="454659" cy="451484"/>
          </a:xfrm>
          <a:custGeom>
            <a:avLst/>
            <a:gdLst/>
            <a:ahLst/>
            <a:cxnLst/>
            <a:rect l="l" t="t" r="r" b="b"/>
            <a:pathLst>
              <a:path w="454660" h="451485">
                <a:moveTo>
                  <a:pt x="0" y="225551"/>
                </a:moveTo>
                <a:lnTo>
                  <a:pt x="4615" y="180090"/>
                </a:lnTo>
                <a:lnTo>
                  <a:pt x="17853" y="137749"/>
                </a:lnTo>
                <a:lnTo>
                  <a:pt x="38797" y="99435"/>
                </a:lnTo>
                <a:lnTo>
                  <a:pt x="66532" y="66055"/>
                </a:lnTo>
                <a:lnTo>
                  <a:pt x="100142" y="38515"/>
                </a:lnTo>
                <a:lnTo>
                  <a:pt x="138713" y="17722"/>
                </a:lnTo>
                <a:lnTo>
                  <a:pt x="181329" y="4581"/>
                </a:lnTo>
                <a:lnTo>
                  <a:pt x="227075" y="0"/>
                </a:lnTo>
                <a:lnTo>
                  <a:pt x="272822" y="4581"/>
                </a:lnTo>
                <a:lnTo>
                  <a:pt x="315438" y="17722"/>
                </a:lnTo>
                <a:lnTo>
                  <a:pt x="354009" y="38515"/>
                </a:lnTo>
                <a:lnTo>
                  <a:pt x="387619" y="66055"/>
                </a:lnTo>
                <a:lnTo>
                  <a:pt x="415354" y="99435"/>
                </a:lnTo>
                <a:lnTo>
                  <a:pt x="436298" y="137749"/>
                </a:lnTo>
                <a:lnTo>
                  <a:pt x="449536" y="180090"/>
                </a:lnTo>
                <a:lnTo>
                  <a:pt x="454151" y="225551"/>
                </a:lnTo>
                <a:lnTo>
                  <a:pt x="449536" y="271013"/>
                </a:lnTo>
                <a:lnTo>
                  <a:pt x="436298" y="313354"/>
                </a:lnTo>
                <a:lnTo>
                  <a:pt x="415354" y="351668"/>
                </a:lnTo>
                <a:lnTo>
                  <a:pt x="387619" y="385048"/>
                </a:lnTo>
                <a:lnTo>
                  <a:pt x="354009" y="412588"/>
                </a:lnTo>
                <a:lnTo>
                  <a:pt x="315438" y="433381"/>
                </a:lnTo>
                <a:lnTo>
                  <a:pt x="272822" y="446522"/>
                </a:lnTo>
                <a:lnTo>
                  <a:pt x="227075" y="451103"/>
                </a:lnTo>
                <a:lnTo>
                  <a:pt x="181329" y="446522"/>
                </a:lnTo>
                <a:lnTo>
                  <a:pt x="138713" y="433381"/>
                </a:lnTo>
                <a:lnTo>
                  <a:pt x="100142" y="412588"/>
                </a:lnTo>
                <a:lnTo>
                  <a:pt x="66532" y="385048"/>
                </a:lnTo>
                <a:lnTo>
                  <a:pt x="38797" y="351668"/>
                </a:lnTo>
                <a:lnTo>
                  <a:pt x="17853" y="313354"/>
                </a:lnTo>
                <a:lnTo>
                  <a:pt x="4615" y="271013"/>
                </a:lnTo>
                <a:lnTo>
                  <a:pt x="0" y="22555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986783" y="3197352"/>
            <a:ext cx="454659" cy="451484"/>
          </a:xfrm>
          <a:custGeom>
            <a:avLst/>
            <a:gdLst/>
            <a:ahLst/>
            <a:cxnLst/>
            <a:rect l="l" t="t" r="r" b="b"/>
            <a:pathLst>
              <a:path w="454660" h="451485">
                <a:moveTo>
                  <a:pt x="227075" y="0"/>
                </a:moveTo>
                <a:lnTo>
                  <a:pt x="181329" y="4581"/>
                </a:lnTo>
                <a:lnTo>
                  <a:pt x="138713" y="17722"/>
                </a:lnTo>
                <a:lnTo>
                  <a:pt x="100142" y="38515"/>
                </a:lnTo>
                <a:lnTo>
                  <a:pt x="66532" y="66055"/>
                </a:lnTo>
                <a:lnTo>
                  <a:pt x="38797" y="99435"/>
                </a:lnTo>
                <a:lnTo>
                  <a:pt x="17853" y="137749"/>
                </a:lnTo>
                <a:lnTo>
                  <a:pt x="4615" y="180090"/>
                </a:lnTo>
                <a:lnTo>
                  <a:pt x="0" y="225551"/>
                </a:lnTo>
                <a:lnTo>
                  <a:pt x="4615" y="271013"/>
                </a:lnTo>
                <a:lnTo>
                  <a:pt x="17853" y="313354"/>
                </a:lnTo>
                <a:lnTo>
                  <a:pt x="38797" y="351668"/>
                </a:lnTo>
                <a:lnTo>
                  <a:pt x="66532" y="385048"/>
                </a:lnTo>
                <a:lnTo>
                  <a:pt x="100142" y="412588"/>
                </a:lnTo>
                <a:lnTo>
                  <a:pt x="138713" y="433381"/>
                </a:lnTo>
                <a:lnTo>
                  <a:pt x="181329" y="446522"/>
                </a:lnTo>
                <a:lnTo>
                  <a:pt x="227075" y="451104"/>
                </a:lnTo>
                <a:lnTo>
                  <a:pt x="272822" y="446522"/>
                </a:lnTo>
                <a:lnTo>
                  <a:pt x="315438" y="433381"/>
                </a:lnTo>
                <a:lnTo>
                  <a:pt x="354009" y="412588"/>
                </a:lnTo>
                <a:lnTo>
                  <a:pt x="387619" y="385048"/>
                </a:lnTo>
                <a:lnTo>
                  <a:pt x="415354" y="351668"/>
                </a:lnTo>
                <a:lnTo>
                  <a:pt x="436298" y="313354"/>
                </a:lnTo>
                <a:lnTo>
                  <a:pt x="449536" y="271013"/>
                </a:lnTo>
                <a:lnTo>
                  <a:pt x="454151" y="225551"/>
                </a:lnTo>
                <a:lnTo>
                  <a:pt x="449536" y="180090"/>
                </a:lnTo>
                <a:lnTo>
                  <a:pt x="436298" y="137749"/>
                </a:lnTo>
                <a:lnTo>
                  <a:pt x="415354" y="99435"/>
                </a:lnTo>
                <a:lnTo>
                  <a:pt x="387619" y="66055"/>
                </a:lnTo>
                <a:lnTo>
                  <a:pt x="354009" y="38515"/>
                </a:lnTo>
                <a:lnTo>
                  <a:pt x="315438" y="17722"/>
                </a:lnTo>
                <a:lnTo>
                  <a:pt x="272822" y="4581"/>
                </a:lnTo>
                <a:lnTo>
                  <a:pt x="227075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986783" y="3197352"/>
            <a:ext cx="454659" cy="451484"/>
          </a:xfrm>
          <a:custGeom>
            <a:avLst/>
            <a:gdLst/>
            <a:ahLst/>
            <a:cxnLst/>
            <a:rect l="l" t="t" r="r" b="b"/>
            <a:pathLst>
              <a:path w="454660" h="451485">
                <a:moveTo>
                  <a:pt x="0" y="225551"/>
                </a:moveTo>
                <a:lnTo>
                  <a:pt x="4615" y="180090"/>
                </a:lnTo>
                <a:lnTo>
                  <a:pt x="17853" y="137749"/>
                </a:lnTo>
                <a:lnTo>
                  <a:pt x="38797" y="99435"/>
                </a:lnTo>
                <a:lnTo>
                  <a:pt x="66532" y="66055"/>
                </a:lnTo>
                <a:lnTo>
                  <a:pt x="100142" y="38515"/>
                </a:lnTo>
                <a:lnTo>
                  <a:pt x="138713" y="17722"/>
                </a:lnTo>
                <a:lnTo>
                  <a:pt x="181329" y="4581"/>
                </a:lnTo>
                <a:lnTo>
                  <a:pt x="227075" y="0"/>
                </a:lnTo>
                <a:lnTo>
                  <a:pt x="272822" y="4581"/>
                </a:lnTo>
                <a:lnTo>
                  <a:pt x="315438" y="17722"/>
                </a:lnTo>
                <a:lnTo>
                  <a:pt x="354009" y="38515"/>
                </a:lnTo>
                <a:lnTo>
                  <a:pt x="387619" y="66055"/>
                </a:lnTo>
                <a:lnTo>
                  <a:pt x="415354" y="99435"/>
                </a:lnTo>
                <a:lnTo>
                  <a:pt x="436298" y="137749"/>
                </a:lnTo>
                <a:lnTo>
                  <a:pt x="449536" y="180090"/>
                </a:lnTo>
                <a:lnTo>
                  <a:pt x="454151" y="225551"/>
                </a:lnTo>
                <a:lnTo>
                  <a:pt x="449536" y="271013"/>
                </a:lnTo>
                <a:lnTo>
                  <a:pt x="436298" y="313354"/>
                </a:lnTo>
                <a:lnTo>
                  <a:pt x="415354" y="351668"/>
                </a:lnTo>
                <a:lnTo>
                  <a:pt x="387619" y="385048"/>
                </a:lnTo>
                <a:lnTo>
                  <a:pt x="354009" y="412588"/>
                </a:lnTo>
                <a:lnTo>
                  <a:pt x="315438" y="433381"/>
                </a:lnTo>
                <a:lnTo>
                  <a:pt x="272822" y="446522"/>
                </a:lnTo>
                <a:lnTo>
                  <a:pt x="227075" y="451104"/>
                </a:lnTo>
                <a:lnTo>
                  <a:pt x="181329" y="446522"/>
                </a:lnTo>
                <a:lnTo>
                  <a:pt x="138713" y="433381"/>
                </a:lnTo>
                <a:lnTo>
                  <a:pt x="100142" y="412588"/>
                </a:lnTo>
                <a:lnTo>
                  <a:pt x="66532" y="385048"/>
                </a:lnTo>
                <a:lnTo>
                  <a:pt x="38797" y="351668"/>
                </a:lnTo>
                <a:lnTo>
                  <a:pt x="17853" y="313354"/>
                </a:lnTo>
                <a:lnTo>
                  <a:pt x="4615" y="271013"/>
                </a:lnTo>
                <a:lnTo>
                  <a:pt x="0" y="22555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310128" y="4270247"/>
            <a:ext cx="451484" cy="454659"/>
          </a:xfrm>
          <a:custGeom>
            <a:avLst/>
            <a:gdLst/>
            <a:ahLst/>
            <a:cxnLst/>
            <a:rect l="l" t="t" r="r" b="b"/>
            <a:pathLst>
              <a:path w="451485" h="454660">
                <a:moveTo>
                  <a:pt x="225551" y="0"/>
                </a:moveTo>
                <a:lnTo>
                  <a:pt x="180090" y="4615"/>
                </a:lnTo>
                <a:lnTo>
                  <a:pt x="137749" y="17853"/>
                </a:lnTo>
                <a:lnTo>
                  <a:pt x="99435" y="38797"/>
                </a:lnTo>
                <a:lnTo>
                  <a:pt x="66055" y="66532"/>
                </a:lnTo>
                <a:lnTo>
                  <a:pt x="38515" y="100142"/>
                </a:lnTo>
                <a:lnTo>
                  <a:pt x="17722" y="138713"/>
                </a:lnTo>
                <a:lnTo>
                  <a:pt x="4581" y="181329"/>
                </a:lnTo>
                <a:lnTo>
                  <a:pt x="0" y="227075"/>
                </a:lnTo>
                <a:lnTo>
                  <a:pt x="4581" y="272822"/>
                </a:lnTo>
                <a:lnTo>
                  <a:pt x="17722" y="315438"/>
                </a:lnTo>
                <a:lnTo>
                  <a:pt x="38515" y="354009"/>
                </a:lnTo>
                <a:lnTo>
                  <a:pt x="66055" y="387619"/>
                </a:lnTo>
                <a:lnTo>
                  <a:pt x="99435" y="415354"/>
                </a:lnTo>
                <a:lnTo>
                  <a:pt x="137749" y="436298"/>
                </a:lnTo>
                <a:lnTo>
                  <a:pt x="180090" y="449536"/>
                </a:lnTo>
                <a:lnTo>
                  <a:pt x="225551" y="454151"/>
                </a:lnTo>
                <a:lnTo>
                  <a:pt x="271013" y="449536"/>
                </a:lnTo>
                <a:lnTo>
                  <a:pt x="313354" y="436298"/>
                </a:lnTo>
                <a:lnTo>
                  <a:pt x="351668" y="415354"/>
                </a:lnTo>
                <a:lnTo>
                  <a:pt x="385048" y="387619"/>
                </a:lnTo>
                <a:lnTo>
                  <a:pt x="412588" y="354009"/>
                </a:lnTo>
                <a:lnTo>
                  <a:pt x="433381" y="315438"/>
                </a:lnTo>
                <a:lnTo>
                  <a:pt x="446522" y="272822"/>
                </a:lnTo>
                <a:lnTo>
                  <a:pt x="451104" y="227075"/>
                </a:lnTo>
                <a:lnTo>
                  <a:pt x="446522" y="181329"/>
                </a:lnTo>
                <a:lnTo>
                  <a:pt x="433381" y="138713"/>
                </a:lnTo>
                <a:lnTo>
                  <a:pt x="412588" y="100142"/>
                </a:lnTo>
                <a:lnTo>
                  <a:pt x="385048" y="66532"/>
                </a:lnTo>
                <a:lnTo>
                  <a:pt x="351668" y="38797"/>
                </a:lnTo>
                <a:lnTo>
                  <a:pt x="313354" y="17853"/>
                </a:lnTo>
                <a:lnTo>
                  <a:pt x="271013" y="4615"/>
                </a:lnTo>
                <a:lnTo>
                  <a:pt x="225551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310128" y="4270247"/>
            <a:ext cx="451484" cy="454659"/>
          </a:xfrm>
          <a:custGeom>
            <a:avLst/>
            <a:gdLst/>
            <a:ahLst/>
            <a:cxnLst/>
            <a:rect l="l" t="t" r="r" b="b"/>
            <a:pathLst>
              <a:path w="451485" h="454660">
                <a:moveTo>
                  <a:pt x="0" y="227075"/>
                </a:moveTo>
                <a:lnTo>
                  <a:pt x="4581" y="181329"/>
                </a:lnTo>
                <a:lnTo>
                  <a:pt x="17722" y="138713"/>
                </a:lnTo>
                <a:lnTo>
                  <a:pt x="38515" y="100142"/>
                </a:lnTo>
                <a:lnTo>
                  <a:pt x="66055" y="66532"/>
                </a:lnTo>
                <a:lnTo>
                  <a:pt x="99435" y="38797"/>
                </a:lnTo>
                <a:lnTo>
                  <a:pt x="137749" y="17853"/>
                </a:lnTo>
                <a:lnTo>
                  <a:pt x="180090" y="4615"/>
                </a:lnTo>
                <a:lnTo>
                  <a:pt x="225551" y="0"/>
                </a:lnTo>
                <a:lnTo>
                  <a:pt x="271013" y="4615"/>
                </a:lnTo>
                <a:lnTo>
                  <a:pt x="313354" y="17853"/>
                </a:lnTo>
                <a:lnTo>
                  <a:pt x="351668" y="38797"/>
                </a:lnTo>
                <a:lnTo>
                  <a:pt x="385048" y="66532"/>
                </a:lnTo>
                <a:lnTo>
                  <a:pt x="412588" y="100142"/>
                </a:lnTo>
                <a:lnTo>
                  <a:pt x="433381" y="138713"/>
                </a:lnTo>
                <a:lnTo>
                  <a:pt x="446522" y="181329"/>
                </a:lnTo>
                <a:lnTo>
                  <a:pt x="451104" y="227075"/>
                </a:lnTo>
                <a:lnTo>
                  <a:pt x="446522" y="272822"/>
                </a:lnTo>
                <a:lnTo>
                  <a:pt x="433381" y="315438"/>
                </a:lnTo>
                <a:lnTo>
                  <a:pt x="412588" y="354009"/>
                </a:lnTo>
                <a:lnTo>
                  <a:pt x="385048" y="387619"/>
                </a:lnTo>
                <a:lnTo>
                  <a:pt x="351668" y="415354"/>
                </a:lnTo>
                <a:lnTo>
                  <a:pt x="313354" y="436298"/>
                </a:lnTo>
                <a:lnTo>
                  <a:pt x="271013" y="449536"/>
                </a:lnTo>
                <a:lnTo>
                  <a:pt x="225551" y="454151"/>
                </a:lnTo>
                <a:lnTo>
                  <a:pt x="180090" y="449536"/>
                </a:lnTo>
                <a:lnTo>
                  <a:pt x="137749" y="436298"/>
                </a:lnTo>
                <a:lnTo>
                  <a:pt x="99435" y="415354"/>
                </a:lnTo>
                <a:lnTo>
                  <a:pt x="66055" y="387619"/>
                </a:lnTo>
                <a:lnTo>
                  <a:pt x="38515" y="354009"/>
                </a:lnTo>
                <a:lnTo>
                  <a:pt x="17722" y="315438"/>
                </a:lnTo>
                <a:lnTo>
                  <a:pt x="4581" y="272822"/>
                </a:lnTo>
                <a:lnTo>
                  <a:pt x="0" y="22707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319016" y="4099559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5" h="451485">
                <a:moveTo>
                  <a:pt x="225551" y="0"/>
                </a:moveTo>
                <a:lnTo>
                  <a:pt x="180090" y="4581"/>
                </a:lnTo>
                <a:lnTo>
                  <a:pt x="137749" y="17722"/>
                </a:lnTo>
                <a:lnTo>
                  <a:pt x="99435" y="38515"/>
                </a:lnTo>
                <a:lnTo>
                  <a:pt x="66055" y="66055"/>
                </a:lnTo>
                <a:lnTo>
                  <a:pt x="38515" y="99435"/>
                </a:lnTo>
                <a:lnTo>
                  <a:pt x="17722" y="137749"/>
                </a:lnTo>
                <a:lnTo>
                  <a:pt x="4581" y="180090"/>
                </a:lnTo>
                <a:lnTo>
                  <a:pt x="0" y="225551"/>
                </a:lnTo>
                <a:lnTo>
                  <a:pt x="4581" y="271013"/>
                </a:lnTo>
                <a:lnTo>
                  <a:pt x="17722" y="313354"/>
                </a:lnTo>
                <a:lnTo>
                  <a:pt x="38515" y="351668"/>
                </a:lnTo>
                <a:lnTo>
                  <a:pt x="66055" y="385048"/>
                </a:lnTo>
                <a:lnTo>
                  <a:pt x="99435" y="412588"/>
                </a:lnTo>
                <a:lnTo>
                  <a:pt x="137749" y="433381"/>
                </a:lnTo>
                <a:lnTo>
                  <a:pt x="180090" y="446522"/>
                </a:lnTo>
                <a:lnTo>
                  <a:pt x="225551" y="451103"/>
                </a:lnTo>
                <a:lnTo>
                  <a:pt x="271013" y="446522"/>
                </a:lnTo>
                <a:lnTo>
                  <a:pt x="313354" y="433381"/>
                </a:lnTo>
                <a:lnTo>
                  <a:pt x="351668" y="412588"/>
                </a:lnTo>
                <a:lnTo>
                  <a:pt x="385048" y="385048"/>
                </a:lnTo>
                <a:lnTo>
                  <a:pt x="412588" y="351668"/>
                </a:lnTo>
                <a:lnTo>
                  <a:pt x="433381" y="313354"/>
                </a:lnTo>
                <a:lnTo>
                  <a:pt x="446522" y="271013"/>
                </a:lnTo>
                <a:lnTo>
                  <a:pt x="451104" y="225551"/>
                </a:lnTo>
                <a:lnTo>
                  <a:pt x="446522" y="180090"/>
                </a:lnTo>
                <a:lnTo>
                  <a:pt x="433381" y="137749"/>
                </a:lnTo>
                <a:lnTo>
                  <a:pt x="412588" y="99435"/>
                </a:lnTo>
                <a:lnTo>
                  <a:pt x="385048" y="66055"/>
                </a:lnTo>
                <a:lnTo>
                  <a:pt x="351668" y="38515"/>
                </a:lnTo>
                <a:lnTo>
                  <a:pt x="313354" y="17722"/>
                </a:lnTo>
                <a:lnTo>
                  <a:pt x="271013" y="4581"/>
                </a:lnTo>
                <a:lnTo>
                  <a:pt x="225551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319016" y="4099559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5" h="451485">
                <a:moveTo>
                  <a:pt x="0" y="225551"/>
                </a:moveTo>
                <a:lnTo>
                  <a:pt x="4581" y="180090"/>
                </a:lnTo>
                <a:lnTo>
                  <a:pt x="17722" y="137749"/>
                </a:lnTo>
                <a:lnTo>
                  <a:pt x="38515" y="99435"/>
                </a:lnTo>
                <a:lnTo>
                  <a:pt x="66055" y="66055"/>
                </a:lnTo>
                <a:lnTo>
                  <a:pt x="99435" y="38515"/>
                </a:lnTo>
                <a:lnTo>
                  <a:pt x="137749" y="17722"/>
                </a:lnTo>
                <a:lnTo>
                  <a:pt x="180090" y="4581"/>
                </a:lnTo>
                <a:lnTo>
                  <a:pt x="225551" y="0"/>
                </a:lnTo>
                <a:lnTo>
                  <a:pt x="271013" y="4581"/>
                </a:lnTo>
                <a:lnTo>
                  <a:pt x="313354" y="17722"/>
                </a:lnTo>
                <a:lnTo>
                  <a:pt x="351668" y="38515"/>
                </a:lnTo>
                <a:lnTo>
                  <a:pt x="385048" y="66055"/>
                </a:lnTo>
                <a:lnTo>
                  <a:pt x="412588" y="99435"/>
                </a:lnTo>
                <a:lnTo>
                  <a:pt x="433381" y="137749"/>
                </a:lnTo>
                <a:lnTo>
                  <a:pt x="446522" y="180090"/>
                </a:lnTo>
                <a:lnTo>
                  <a:pt x="451104" y="225551"/>
                </a:lnTo>
                <a:lnTo>
                  <a:pt x="446522" y="271013"/>
                </a:lnTo>
                <a:lnTo>
                  <a:pt x="433381" y="313354"/>
                </a:lnTo>
                <a:lnTo>
                  <a:pt x="412588" y="351668"/>
                </a:lnTo>
                <a:lnTo>
                  <a:pt x="385048" y="385048"/>
                </a:lnTo>
                <a:lnTo>
                  <a:pt x="351668" y="412588"/>
                </a:lnTo>
                <a:lnTo>
                  <a:pt x="313354" y="433381"/>
                </a:lnTo>
                <a:lnTo>
                  <a:pt x="271013" y="446522"/>
                </a:lnTo>
                <a:lnTo>
                  <a:pt x="225551" y="451103"/>
                </a:lnTo>
                <a:lnTo>
                  <a:pt x="180090" y="446522"/>
                </a:lnTo>
                <a:lnTo>
                  <a:pt x="137749" y="433381"/>
                </a:lnTo>
                <a:lnTo>
                  <a:pt x="99435" y="412588"/>
                </a:lnTo>
                <a:lnTo>
                  <a:pt x="66055" y="385048"/>
                </a:lnTo>
                <a:lnTo>
                  <a:pt x="38515" y="351668"/>
                </a:lnTo>
                <a:lnTo>
                  <a:pt x="17722" y="313354"/>
                </a:lnTo>
                <a:lnTo>
                  <a:pt x="4581" y="271013"/>
                </a:lnTo>
                <a:lnTo>
                  <a:pt x="0" y="22555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04816" y="5053583"/>
            <a:ext cx="454659" cy="454659"/>
          </a:xfrm>
          <a:custGeom>
            <a:avLst/>
            <a:gdLst/>
            <a:ahLst/>
            <a:cxnLst/>
            <a:rect l="l" t="t" r="r" b="b"/>
            <a:pathLst>
              <a:path w="454660" h="454660">
                <a:moveTo>
                  <a:pt x="227075" y="0"/>
                </a:moveTo>
                <a:lnTo>
                  <a:pt x="181329" y="4615"/>
                </a:lnTo>
                <a:lnTo>
                  <a:pt x="138713" y="17853"/>
                </a:lnTo>
                <a:lnTo>
                  <a:pt x="100142" y="38797"/>
                </a:lnTo>
                <a:lnTo>
                  <a:pt x="66532" y="66532"/>
                </a:lnTo>
                <a:lnTo>
                  <a:pt x="38797" y="100142"/>
                </a:lnTo>
                <a:lnTo>
                  <a:pt x="17853" y="138713"/>
                </a:lnTo>
                <a:lnTo>
                  <a:pt x="4615" y="181329"/>
                </a:lnTo>
                <a:lnTo>
                  <a:pt x="0" y="227076"/>
                </a:lnTo>
                <a:lnTo>
                  <a:pt x="4615" y="272822"/>
                </a:lnTo>
                <a:lnTo>
                  <a:pt x="17853" y="315438"/>
                </a:lnTo>
                <a:lnTo>
                  <a:pt x="38797" y="354009"/>
                </a:lnTo>
                <a:lnTo>
                  <a:pt x="66532" y="387619"/>
                </a:lnTo>
                <a:lnTo>
                  <a:pt x="100142" y="415354"/>
                </a:lnTo>
                <a:lnTo>
                  <a:pt x="138713" y="436298"/>
                </a:lnTo>
                <a:lnTo>
                  <a:pt x="181329" y="449536"/>
                </a:lnTo>
                <a:lnTo>
                  <a:pt x="227075" y="454152"/>
                </a:lnTo>
                <a:lnTo>
                  <a:pt x="272822" y="449536"/>
                </a:lnTo>
                <a:lnTo>
                  <a:pt x="315438" y="436298"/>
                </a:lnTo>
                <a:lnTo>
                  <a:pt x="354009" y="415354"/>
                </a:lnTo>
                <a:lnTo>
                  <a:pt x="387619" y="387619"/>
                </a:lnTo>
                <a:lnTo>
                  <a:pt x="415354" y="354009"/>
                </a:lnTo>
                <a:lnTo>
                  <a:pt x="436298" y="315438"/>
                </a:lnTo>
                <a:lnTo>
                  <a:pt x="449536" y="272822"/>
                </a:lnTo>
                <a:lnTo>
                  <a:pt x="454151" y="227076"/>
                </a:lnTo>
                <a:lnTo>
                  <a:pt x="449536" y="181329"/>
                </a:lnTo>
                <a:lnTo>
                  <a:pt x="436298" y="138713"/>
                </a:lnTo>
                <a:lnTo>
                  <a:pt x="415354" y="100142"/>
                </a:lnTo>
                <a:lnTo>
                  <a:pt x="387619" y="66532"/>
                </a:lnTo>
                <a:lnTo>
                  <a:pt x="354009" y="38797"/>
                </a:lnTo>
                <a:lnTo>
                  <a:pt x="315438" y="17853"/>
                </a:lnTo>
                <a:lnTo>
                  <a:pt x="272822" y="4615"/>
                </a:lnTo>
                <a:lnTo>
                  <a:pt x="227075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04816" y="5053583"/>
            <a:ext cx="454659" cy="454659"/>
          </a:xfrm>
          <a:custGeom>
            <a:avLst/>
            <a:gdLst/>
            <a:ahLst/>
            <a:cxnLst/>
            <a:rect l="l" t="t" r="r" b="b"/>
            <a:pathLst>
              <a:path w="454660" h="454660">
                <a:moveTo>
                  <a:pt x="0" y="227076"/>
                </a:moveTo>
                <a:lnTo>
                  <a:pt x="4615" y="181329"/>
                </a:lnTo>
                <a:lnTo>
                  <a:pt x="17853" y="138713"/>
                </a:lnTo>
                <a:lnTo>
                  <a:pt x="38797" y="100142"/>
                </a:lnTo>
                <a:lnTo>
                  <a:pt x="66532" y="66532"/>
                </a:lnTo>
                <a:lnTo>
                  <a:pt x="100142" y="38797"/>
                </a:lnTo>
                <a:lnTo>
                  <a:pt x="138713" y="17853"/>
                </a:lnTo>
                <a:lnTo>
                  <a:pt x="181329" y="4615"/>
                </a:lnTo>
                <a:lnTo>
                  <a:pt x="227075" y="0"/>
                </a:lnTo>
                <a:lnTo>
                  <a:pt x="272822" y="4615"/>
                </a:lnTo>
                <a:lnTo>
                  <a:pt x="315438" y="17853"/>
                </a:lnTo>
                <a:lnTo>
                  <a:pt x="354009" y="38797"/>
                </a:lnTo>
                <a:lnTo>
                  <a:pt x="387619" y="66532"/>
                </a:lnTo>
                <a:lnTo>
                  <a:pt x="415354" y="100142"/>
                </a:lnTo>
                <a:lnTo>
                  <a:pt x="436298" y="138713"/>
                </a:lnTo>
                <a:lnTo>
                  <a:pt x="449536" y="181329"/>
                </a:lnTo>
                <a:lnTo>
                  <a:pt x="454151" y="227076"/>
                </a:lnTo>
                <a:lnTo>
                  <a:pt x="449536" y="272822"/>
                </a:lnTo>
                <a:lnTo>
                  <a:pt x="436298" y="315438"/>
                </a:lnTo>
                <a:lnTo>
                  <a:pt x="415354" y="354009"/>
                </a:lnTo>
                <a:lnTo>
                  <a:pt x="387619" y="387619"/>
                </a:lnTo>
                <a:lnTo>
                  <a:pt x="354009" y="415354"/>
                </a:lnTo>
                <a:lnTo>
                  <a:pt x="315438" y="436298"/>
                </a:lnTo>
                <a:lnTo>
                  <a:pt x="272822" y="449536"/>
                </a:lnTo>
                <a:lnTo>
                  <a:pt x="227075" y="454152"/>
                </a:lnTo>
                <a:lnTo>
                  <a:pt x="181329" y="449536"/>
                </a:lnTo>
                <a:lnTo>
                  <a:pt x="138713" y="436298"/>
                </a:lnTo>
                <a:lnTo>
                  <a:pt x="100142" y="415354"/>
                </a:lnTo>
                <a:lnTo>
                  <a:pt x="66532" y="387619"/>
                </a:lnTo>
                <a:lnTo>
                  <a:pt x="38797" y="354009"/>
                </a:lnTo>
                <a:lnTo>
                  <a:pt x="17853" y="315438"/>
                </a:lnTo>
                <a:lnTo>
                  <a:pt x="4615" y="272822"/>
                </a:lnTo>
                <a:lnTo>
                  <a:pt x="0" y="22707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32248" y="3706368"/>
            <a:ext cx="454659" cy="454659"/>
          </a:xfrm>
          <a:custGeom>
            <a:avLst/>
            <a:gdLst/>
            <a:ahLst/>
            <a:cxnLst/>
            <a:rect l="l" t="t" r="r" b="b"/>
            <a:pathLst>
              <a:path w="454660" h="454660">
                <a:moveTo>
                  <a:pt x="227075" y="0"/>
                </a:moveTo>
                <a:lnTo>
                  <a:pt x="181329" y="4615"/>
                </a:lnTo>
                <a:lnTo>
                  <a:pt x="138713" y="17853"/>
                </a:lnTo>
                <a:lnTo>
                  <a:pt x="100142" y="38797"/>
                </a:lnTo>
                <a:lnTo>
                  <a:pt x="66532" y="66532"/>
                </a:lnTo>
                <a:lnTo>
                  <a:pt x="38797" y="100142"/>
                </a:lnTo>
                <a:lnTo>
                  <a:pt x="17853" y="138713"/>
                </a:lnTo>
                <a:lnTo>
                  <a:pt x="4615" y="181329"/>
                </a:lnTo>
                <a:lnTo>
                  <a:pt x="0" y="227075"/>
                </a:lnTo>
                <a:lnTo>
                  <a:pt x="4615" y="272822"/>
                </a:lnTo>
                <a:lnTo>
                  <a:pt x="17853" y="315438"/>
                </a:lnTo>
                <a:lnTo>
                  <a:pt x="38797" y="354009"/>
                </a:lnTo>
                <a:lnTo>
                  <a:pt x="66532" y="387619"/>
                </a:lnTo>
                <a:lnTo>
                  <a:pt x="100142" y="415354"/>
                </a:lnTo>
                <a:lnTo>
                  <a:pt x="138713" y="436298"/>
                </a:lnTo>
                <a:lnTo>
                  <a:pt x="181329" y="449536"/>
                </a:lnTo>
                <a:lnTo>
                  <a:pt x="227075" y="454151"/>
                </a:lnTo>
                <a:lnTo>
                  <a:pt x="272822" y="449536"/>
                </a:lnTo>
                <a:lnTo>
                  <a:pt x="315438" y="436298"/>
                </a:lnTo>
                <a:lnTo>
                  <a:pt x="354009" y="415354"/>
                </a:lnTo>
                <a:lnTo>
                  <a:pt x="387619" y="387619"/>
                </a:lnTo>
                <a:lnTo>
                  <a:pt x="415354" y="354009"/>
                </a:lnTo>
                <a:lnTo>
                  <a:pt x="436298" y="315438"/>
                </a:lnTo>
                <a:lnTo>
                  <a:pt x="449536" y="272822"/>
                </a:lnTo>
                <a:lnTo>
                  <a:pt x="454151" y="227075"/>
                </a:lnTo>
                <a:lnTo>
                  <a:pt x="449536" y="181329"/>
                </a:lnTo>
                <a:lnTo>
                  <a:pt x="436298" y="138713"/>
                </a:lnTo>
                <a:lnTo>
                  <a:pt x="415354" y="100142"/>
                </a:lnTo>
                <a:lnTo>
                  <a:pt x="387619" y="66532"/>
                </a:lnTo>
                <a:lnTo>
                  <a:pt x="354009" y="38797"/>
                </a:lnTo>
                <a:lnTo>
                  <a:pt x="315438" y="17853"/>
                </a:lnTo>
                <a:lnTo>
                  <a:pt x="272822" y="4615"/>
                </a:lnTo>
                <a:lnTo>
                  <a:pt x="227075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032248" y="3706368"/>
            <a:ext cx="454659" cy="454659"/>
          </a:xfrm>
          <a:custGeom>
            <a:avLst/>
            <a:gdLst/>
            <a:ahLst/>
            <a:cxnLst/>
            <a:rect l="l" t="t" r="r" b="b"/>
            <a:pathLst>
              <a:path w="454660" h="454660">
                <a:moveTo>
                  <a:pt x="0" y="227075"/>
                </a:moveTo>
                <a:lnTo>
                  <a:pt x="4615" y="181329"/>
                </a:lnTo>
                <a:lnTo>
                  <a:pt x="17853" y="138713"/>
                </a:lnTo>
                <a:lnTo>
                  <a:pt x="38797" y="100142"/>
                </a:lnTo>
                <a:lnTo>
                  <a:pt x="66532" y="66532"/>
                </a:lnTo>
                <a:lnTo>
                  <a:pt x="100142" y="38797"/>
                </a:lnTo>
                <a:lnTo>
                  <a:pt x="138713" y="17853"/>
                </a:lnTo>
                <a:lnTo>
                  <a:pt x="181329" y="4615"/>
                </a:lnTo>
                <a:lnTo>
                  <a:pt x="227075" y="0"/>
                </a:lnTo>
                <a:lnTo>
                  <a:pt x="272822" y="4615"/>
                </a:lnTo>
                <a:lnTo>
                  <a:pt x="315438" y="17853"/>
                </a:lnTo>
                <a:lnTo>
                  <a:pt x="354009" y="38797"/>
                </a:lnTo>
                <a:lnTo>
                  <a:pt x="387619" y="66532"/>
                </a:lnTo>
                <a:lnTo>
                  <a:pt x="415354" y="100142"/>
                </a:lnTo>
                <a:lnTo>
                  <a:pt x="436298" y="138713"/>
                </a:lnTo>
                <a:lnTo>
                  <a:pt x="449536" y="181329"/>
                </a:lnTo>
                <a:lnTo>
                  <a:pt x="454151" y="227075"/>
                </a:lnTo>
                <a:lnTo>
                  <a:pt x="449536" y="272822"/>
                </a:lnTo>
                <a:lnTo>
                  <a:pt x="436298" y="315438"/>
                </a:lnTo>
                <a:lnTo>
                  <a:pt x="415354" y="354009"/>
                </a:lnTo>
                <a:lnTo>
                  <a:pt x="387619" y="387619"/>
                </a:lnTo>
                <a:lnTo>
                  <a:pt x="354009" y="415354"/>
                </a:lnTo>
                <a:lnTo>
                  <a:pt x="315438" y="436298"/>
                </a:lnTo>
                <a:lnTo>
                  <a:pt x="272822" y="449536"/>
                </a:lnTo>
                <a:lnTo>
                  <a:pt x="227075" y="454151"/>
                </a:lnTo>
                <a:lnTo>
                  <a:pt x="181329" y="449536"/>
                </a:lnTo>
                <a:lnTo>
                  <a:pt x="138713" y="436298"/>
                </a:lnTo>
                <a:lnTo>
                  <a:pt x="100142" y="415354"/>
                </a:lnTo>
                <a:lnTo>
                  <a:pt x="66532" y="387619"/>
                </a:lnTo>
                <a:lnTo>
                  <a:pt x="38797" y="354009"/>
                </a:lnTo>
                <a:lnTo>
                  <a:pt x="17853" y="315438"/>
                </a:lnTo>
                <a:lnTo>
                  <a:pt x="4615" y="272822"/>
                </a:lnTo>
                <a:lnTo>
                  <a:pt x="0" y="22707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836920" y="4245863"/>
            <a:ext cx="454659" cy="454659"/>
          </a:xfrm>
          <a:custGeom>
            <a:avLst/>
            <a:gdLst/>
            <a:ahLst/>
            <a:cxnLst/>
            <a:rect l="l" t="t" r="r" b="b"/>
            <a:pathLst>
              <a:path w="454660" h="454660">
                <a:moveTo>
                  <a:pt x="227075" y="0"/>
                </a:moveTo>
                <a:lnTo>
                  <a:pt x="181329" y="4615"/>
                </a:lnTo>
                <a:lnTo>
                  <a:pt x="138713" y="17853"/>
                </a:lnTo>
                <a:lnTo>
                  <a:pt x="100142" y="38797"/>
                </a:lnTo>
                <a:lnTo>
                  <a:pt x="66532" y="66532"/>
                </a:lnTo>
                <a:lnTo>
                  <a:pt x="38797" y="100142"/>
                </a:lnTo>
                <a:lnTo>
                  <a:pt x="17853" y="138713"/>
                </a:lnTo>
                <a:lnTo>
                  <a:pt x="4615" y="181329"/>
                </a:lnTo>
                <a:lnTo>
                  <a:pt x="0" y="227075"/>
                </a:lnTo>
                <a:lnTo>
                  <a:pt x="4615" y="272822"/>
                </a:lnTo>
                <a:lnTo>
                  <a:pt x="17853" y="315438"/>
                </a:lnTo>
                <a:lnTo>
                  <a:pt x="38797" y="354009"/>
                </a:lnTo>
                <a:lnTo>
                  <a:pt x="66532" y="387619"/>
                </a:lnTo>
                <a:lnTo>
                  <a:pt x="100142" y="415354"/>
                </a:lnTo>
                <a:lnTo>
                  <a:pt x="138713" y="436298"/>
                </a:lnTo>
                <a:lnTo>
                  <a:pt x="181329" y="449536"/>
                </a:lnTo>
                <a:lnTo>
                  <a:pt x="227075" y="454152"/>
                </a:lnTo>
                <a:lnTo>
                  <a:pt x="272822" y="449536"/>
                </a:lnTo>
                <a:lnTo>
                  <a:pt x="315438" y="436298"/>
                </a:lnTo>
                <a:lnTo>
                  <a:pt x="354009" y="415354"/>
                </a:lnTo>
                <a:lnTo>
                  <a:pt x="387619" y="387619"/>
                </a:lnTo>
                <a:lnTo>
                  <a:pt x="415354" y="354009"/>
                </a:lnTo>
                <a:lnTo>
                  <a:pt x="436298" y="315438"/>
                </a:lnTo>
                <a:lnTo>
                  <a:pt x="449536" y="272822"/>
                </a:lnTo>
                <a:lnTo>
                  <a:pt x="454151" y="227075"/>
                </a:lnTo>
                <a:lnTo>
                  <a:pt x="449536" y="181329"/>
                </a:lnTo>
                <a:lnTo>
                  <a:pt x="436298" y="138713"/>
                </a:lnTo>
                <a:lnTo>
                  <a:pt x="415354" y="100142"/>
                </a:lnTo>
                <a:lnTo>
                  <a:pt x="387619" y="66532"/>
                </a:lnTo>
                <a:lnTo>
                  <a:pt x="354009" y="38797"/>
                </a:lnTo>
                <a:lnTo>
                  <a:pt x="315438" y="17853"/>
                </a:lnTo>
                <a:lnTo>
                  <a:pt x="272822" y="4615"/>
                </a:lnTo>
                <a:lnTo>
                  <a:pt x="227075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836920" y="4245863"/>
            <a:ext cx="454659" cy="454659"/>
          </a:xfrm>
          <a:custGeom>
            <a:avLst/>
            <a:gdLst/>
            <a:ahLst/>
            <a:cxnLst/>
            <a:rect l="l" t="t" r="r" b="b"/>
            <a:pathLst>
              <a:path w="454660" h="454660">
                <a:moveTo>
                  <a:pt x="0" y="227075"/>
                </a:moveTo>
                <a:lnTo>
                  <a:pt x="4615" y="181329"/>
                </a:lnTo>
                <a:lnTo>
                  <a:pt x="17853" y="138713"/>
                </a:lnTo>
                <a:lnTo>
                  <a:pt x="38797" y="100142"/>
                </a:lnTo>
                <a:lnTo>
                  <a:pt x="66532" y="66532"/>
                </a:lnTo>
                <a:lnTo>
                  <a:pt x="100142" y="38797"/>
                </a:lnTo>
                <a:lnTo>
                  <a:pt x="138713" y="17853"/>
                </a:lnTo>
                <a:lnTo>
                  <a:pt x="181329" y="4615"/>
                </a:lnTo>
                <a:lnTo>
                  <a:pt x="227075" y="0"/>
                </a:lnTo>
                <a:lnTo>
                  <a:pt x="272822" y="4615"/>
                </a:lnTo>
                <a:lnTo>
                  <a:pt x="315438" y="17853"/>
                </a:lnTo>
                <a:lnTo>
                  <a:pt x="354009" y="38797"/>
                </a:lnTo>
                <a:lnTo>
                  <a:pt x="387619" y="66532"/>
                </a:lnTo>
                <a:lnTo>
                  <a:pt x="415354" y="100142"/>
                </a:lnTo>
                <a:lnTo>
                  <a:pt x="436298" y="138713"/>
                </a:lnTo>
                <a:lnTo>
                  <a:pt x="449536" y="181329"/>
                </a:lnTo>
                <a:lnTo>
                  <a:pt x="454151" y="227075"/>
                </a:lnTo>
                <a:lnTo>
                  <a:pt x="449536" y="272822"/>
                </a:lnTo>
                <a:lnTo>
                  <a:pt x="436298" y="315438"/>
                </a:lnTo>
                <a:lnTo>
                  <a:pt x="415354" y="354009"/>
                </a:lnTo>
                <a:lnTo>
                  <a:pt x="387619" y="387619"/>
                </a:lnTo>
                <a:lnTo>
                  <a:pt x="354009" y="415354"/>
                </a:lnTo>
                <a:lnTo>
                  <a:pt x="315438" y="436298"/>
                </a:lnTo>
                <a:lnTo>
                  <a:pt x="272822" y="449536"/>
                </a:lnTo>
                <a:lnTo>
                  <a:pt x="227075" y="454152"/>
                </a:lnTo>
                <a:lnTo>
                  <a:pt x="181329" y="449536"/>
                </a:lnTo>
                <a:lnTo>
                  <a:pt x="138713" y="436298"/>
                </a:lnTo>
                <a:lnTo>
                  <a:pt x="100142" y="415354"/>
                </a:lnTo>
                <a:lnTo>
                  <a:pt x="66532" y="387619"/>
                </a:lnTo>
                <a:lnTo>
                  <a:pt x="38797" y="354009"/>
                </a:lnTo>
                <a:lnTo>
                  <a:pt x="17853" y="315438"/>
                </a:lnTo>
                <a:lnTo>
                  <a:pt x="4615" y="272822"/>
                </a:lnTo>
                <a:lnTo>
                  <a:pt x="0" y="22707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13105"/>
            <a:ext cx="474535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u="sng" spc="-2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Naive</a:t>
            </a:r>
            <a:r>
              <a:rPr sz="4400" b="0" u="sng" spc="-19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5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Bayes</a:t>
            </a:r>
            <a:r>
              <a:rPr sz="4400" b="0" u="sng" spc="-19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Classifier</a:t>
            </a:r>
            <a:endParaRPr sz="44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471415" y="1502663"/>
            <a:ext cx="466725" cy="463550"/>
            <a:chOff x="4471415" y="1502663"/>
            <a:chExt cx="466725" cy="463550"/>
          </a:xfrm>
        </p:grpSpPr>
        <p:sp>
          <p:nvSpPr>
            <p:cNvPr id="4" name="object 4"/>
            <p:cNvSpPr/>
            <p:nvPr/>
          </p:nvSpPr>
          <p:spPr>
            <a:xfrm>
              <a:off x="4477511" y="1508759"/>
              <a:ext cx="454659" cy="451484"/>
            </a:xfrm>
            <a:custGeom>
              <a:avLst/>
              <a:gdLst/>
              <a:ahLst/>
              <a:cxnLst/>
              <a:rect l="l" t="t" r="r" b="b"/>
              <a:pathLst>
                <a:path w="454660" h="451485">
                  <a:moveTo>
                    <a:pt x="227075" y="0"/>
                  </a:moveTo>
                  <a:lnTo>
                    <a:pt x="181329" y="4581"/>
                  </a:lnTo>
                  <a:lnTo>
                    <a:pt x="138713" y="17722"/>
                  </a:lnTo>
                  <a:lnTo>
                    <a:pt x="100142" y="38515"/>
                  </a:lnTo>
                  <a:lnTo>
                    <a:pt x="66532" y="66055"/>
                  </a:lnTo>
                  <a:lnTo>
                    <a:pt x="38797" y="99435"/>
                  </a:lnTo>
                  <a:lnTo>
                    <a:pt x="17853" y="137749"/>
                  </a:lnTo>
                  <a:lnTo>
                    <a:pt x="4615" y="180090"/>
                  </a:lnTo>
                  <a:lnTo>
                    <a:pt x="0" y="225551"/>
                  </a:lnTo>
                  <a:lnTo>
                    <a:pt x="4615" y="271013"/>
                  </a:lnTo>
                  <a:lnTo>
                    <a:pt x="17853" y="313354"/>
                  </a:lnTo>
                  <a:lnTo>
                    <a:pt x="38797" y="351668"/>
                  </a:lnTo>
                  <a:lnTo>
                    <a:pt x="66532" y="385048"/>
                  </a:lnTo>
                  <a:lnTo>
                    <a:pt x="100142" y="412588"/>
                  </a:lnTo>
                  <a:lnTo>
                    <a:pt x="138713" y="433381"/>
                  </a:lnTo>
                  <a:lnTo>
                    <a:pt x="181329" y="446522"/>
                  </a:lnTo>
                  <a:lnTo>
                    <a:pt x="227075" y="451103"/>
                  </a:lnTo>
                  <a:lnTo>
                    <a:pt x="272822" y="446522"/>
                  </a:lnTo>
                  <a:lnTo>
                    <a:pt x="315438" y="433381"/>
                  </a:lnTo>
                  <a:lnTo>
                    <a:pt x="354009" y="412588"/>
                  </a:lnTo>
                  <a:lnTo>
                    <a:pt x="387619" y="385048"/>
                  </a:lnTo>
                  <a:lnTo>
                    <a:pt x="415354" y="351668"/>
                  </a:lnTo>
                  <a:lnTo>
                    <a:pt x="436298" y="313354"/>
                  </a:lnTo>
                  <a:lnTo>
                    <a:pt x="449536" y="271013"/>
                  </a:lnTo>
                  <a:lnTo>
                    <a:pt x="454151" y="225551"/>
                  </a:lnTo>
                  <a:lnTo>
                    <a:pt x="449536" y="180090"/>
                  </a:lnTo>
                  <a:lnTo>
                    <a:pt x="436298" y="137749"/>
                  </a:lnTo>
                  <a:lnTo>
                    <a:pt x="415354" y="99435"/>
                  </a:lnTo>
                  <a:lnTo>
                    <a:pt x="387619" y="66055"/>
                  </a:lnTo>
                  <a:lnTo>
                    <a:pt x="354009" y="38515"/>
                  </a:lnTo>
                  <a:lnTo>
                    <a:pt x="315438" y="17722"/>
                  </a:lnTo>
                  <a:lnTo>
                    <a:pt x="272822" y="4581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77511" y="1508759"/>
              <a:ext cx="454659" cy="451484"/>
            </a:xfrm>
            <a:custGeom>
              <a:avLst/>
              <a:gdLst/>
              <a:ahLst/>
              <a:cxnLst/>
              <a:rect l="l" t="t" r="r" b="b"/>
              <a:pathLst>
                <a:path w="454660" h="451485">
                  <a:moveTo>
                    <a:pt x="0" y="225551"/>
                  </a:moveTo>
                  <a:lnTo>
                    <a:pt x="4615" y="180090"/>
                  </a:lnTo>
                  <a:lnTo>
                    <a:pt x="17853" y="137749"/>
                  </a:lnTo>
                  <a:lnTo>
                    <a:pt x="38797" y="99435"/>
                  </a:lnTo>
                  <a:lnTo>
                    <a:pt x="66532" y="66055"/>
                  </a:lnTo>
                  <a:lnTo>
                    <a:pt x="100142" y="38515"/>
                  </a:lnTo>
                  <a:lnTo>
                    <a:pt x="138713" y="17722"/>
                  </a:lnTo>
                  <a:lnTo>
                    <a:pt x="181329" y="4581"/>
                  </a:lnTo>
                  <a:lnTo>
                    <a:pt x="227075" y="0"/>
                  </a:lnTo>
                  <a:lnTo>
                    <a:pt x="272822" y="4581"/>
                  </a:lnTo>
                  <a:lnTo>
                    <a:pt x="315438" y="17722"/>
                  </a:lnTo>
                  <a:lnTo>
                    <a:pt x="354009" y="38515"/>
                  </a:lnTo>
                  <a:lnTo>
                    <a:pt x="387619" y="66055"/>
                  </a:lnTo>
                  <a:lnTo>
                    <a:pt x="415354" y="99435"/>
                  </a:lnTo>
                  <a:lnTo>
                    <a:pt x="436298" y="137749"/>
                  </a:lnTo>
                  <a:lnTo>
                    <a:pt x="449536" y="180090"/>
                  </a:lnTo>
                  <a:lnTo>
                    <a:pt x="454151" y="225551"/>
                  </a:lnTo>
                  <a:lnTo>
                    <a:pt x="449536" y="271013"/>
                  </a:lnTo>
                  <a:lnTo>
                    <a:pt x="436298" y="313354"/>
                  </a:lnTo>
                  <a:lnTo>
                    <a:pt x="415354" y="351668"/>
                  </a:lnTo>
                  <a:lnTo>
                    <a:pt x="387619" y="385048"/>
                  </a:lnTo>
                  <a:lnTo>
                    <a:pt x="354009" y="412588"/>
                  </a:lnTo>
                  <a:lnTo>
                    <a:pt x="315438" y="433381"/>
                  </a:lnTo>
                  <a:lnTo>
                    <a:pt x="272822" y="446522"/>
                  </a:lnTo>
                  <a:lnTo>
                    <a:pt x="227075" y="451103"/>
                  </a:lnTo>
                  <a:lnTo>
                    <a:pt x="181329" y="446522"/>
                  </a:lnTo>
                  <a:lnTo>
                    <a:pt x="138713" y="433381"/>
                  </a:lnTo>
                  <a:lnTo>
                    <a:pt x="100142" y="412588"/>
                  </a:lnTo>
                  <a:lnTo>
                    <a:pt x="66532" y="385048"/>
                  </a:lnTo>
                  <a:lnTo>
                    <a:pt x="38797" y="351668"/>
                  </a:lnTo>
                  <a:lnTo>
                    <a:pt x="17853" y="313354"/>
                  </a:lnTo>
                  <a:lnTo>
                    <a:pt x="4615" y="271013"/>
                  </a:lnTo>
                  <a:lnTo>
                    <a:pt x="0" y="22555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5227320" y="1834895"/>
            <a:ext cx="463550" cy="466725"/>
            <a:chOff x="5227320" y="1834895"/>
            <a:chExt cx="463550" cy="466725"/>
          </a:xfrm>
        </p:grpSpPr>
        <p:sp>
          <p:nvSpPr>
            <p:cNvPr id="7" name="object 7"/>
            <p:cNvSpPr/>
            <p:nvPr/>
          </p:nvSpPr>
          <p:spPr>
            <a:xfrm>
              <a:off x="5233416" y="1840991"/>
              <a:ext cx="451484" cy="454659"/>
            </a:xfrm>
            <a:custGeom>
              <a:avLst/>
              <a:gdLst/>
              <a:ahLst/>
              <a:cxnLst/>
              <a:rect l="l" t="t" r="r" b="b"/>
              <a:pathLst>
                <a:path w="451485" h="454660">
                  <a:moveTo>
                    <a:pt x="225551" y="0"/>
                  </a:moveTo>
                  <a:lnTo>
                    <a:pt x="180090" y="4615"/>
                  </a:lnTo>
                  <a:lnTo>
                    <a:pt x="137749" y="17853"/>
                  </a:lnTo>
                  <a:lnTo>
                    <a:pt x="99435" y="38797"/>
                  </a:lnTo>
                  <a:lnTo>
                    <a:pt x="66055" y="66532"/>
                  </a:lnTo>
                  <a:lnTo>
                    <a:pt x="38515" y="100142"/>
                  </a:lnTo>
                  <a:lnTo>
                    <a:pt x="17722" y="138713"/>
                  </a:lnTo>
                  <a:lnTo>
                    <a:pt x="4581" y="181329"/>
                  </a:lnTo>
                  <a:lnTo>
                    <a:pt x="0" y="227075"/>
                  </a:lnTo>
                  <a:lnTo>
                    <a:pt x="4581" y="272822"/>
                  </a:lnTo>
                  <a:lnTo>
                    <a:pt x="17722" y="315438"/>
                  </a:lnTo>
                  <a:lnTo>
                    <a:pt x="38515" y="354009"/>
                  </a:lnTo>
                  <a:lnTo>
                    <a:pt x="66055" y="387619"/>
                  </a:lnTo>
                  <a:lnTo>
                    <a:pt x="99435" y="415354"/>
                  </a:lnTo>
                  <a:lnTo>
                    <a:pt x="137749" y="436298"/>
                  </a:lnTo>
                  <a:lnTo>
                    <a:pt x="180090" y="449536"/>
                  </a:lnTo>
                  <a:lnTo>
                    <a:pt x="225551" y="454152"/>
                  </a:lnTo>
                  <a:lnTo>
                    <a:pt x="271013" y="449536"/>
                  </a:lnTo>
                  <a:lnTo>
                    <a:pt x="313354" y="436298"/>
                  </a:lnTo>
                  <a:lnTo>
                    <a:pt x="351668" y="415354"/>
                  </a:lnTo>
                  <a:lnTo>
                    <a:pt x="385048" y="387619"/>
                  </a:lnTo>
                  <a:lnTo>
                    <a:pt x="412588" y="354009"/>
                  </a:lnTo>
                  <a:lnTo>
                    <a:pt x="433381" y="315438"/>
                  </a:lnTo>
                  <a:lnTo>
                    <a:pt x="446522" y="272822"/>
                  </a:lnTo>
                  <a:lnTo>
                    <a:pt x="451104" y="227075"/>
                  </a:lnTo>
                  <a:lnTo>
                    <a:pt x="446522" y="181329"/>
                  </a:lnTo>
                  <a:lnTo>
                    <a:pt x="433381" y="138713"/>
                  </a:lnTo>
                  <a:lnTo>
                    <a:pt x="412588" y="100142"/>
                  </a:lnTo>
                  <a:lnTo>
                    <a:pt x="385048" y="66532"/>
                  </a:lnTo>
                  <a:lnTo>
                    <a:pt x="351668" y="38797"/>
                  </a:lnTo>
                  <a:lnTo>
                    <a:pt x="313354" y="17853"/>
                  </a:lnTo>
                  <a:lnTo>
                    <a:pt x="271013" y="4615"/>
                  </a:lnTo>
                  <a:lnTo>
                    <a:pt x="225551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33416" y="1840991"/>
              <a:ext cx="451484" cy="454659"/>
            </a:xfrm>
            <a:custGeom>
              <a:avLst/>
              <a:gdLst/>
              <a:ahLst/>
              <a:cxnLst/>
              <a:rect l="l" t="t" r="r" b="b"/>
              <a:pathLst>
                <a:path w="451485" h="454660">
                  <a:moveTo>
                    <a:pt x="0" y="227075"/>
                  </a:moveTo>
                  <a:lnTo>
                    <a:pt x="4581" y="181329"/>
                  </a:lnTo>
                  <a:lnTo>
                    <a:pt x="17722" y="138713"/>
                  </a:lnTo>
                  <a:lnTo>
                    <a:pt x="38515" y="100142"/>
                  </a:lnTo>
                  <a:lnTo>
                    <a:pt x="66055" y="66532"/>
                  </a:lnTo>
                  <a:lnTo>
                    <a:pt x="99435" y="38797"/>
                  </a:lnTo>
                  <a:lnTo>
                    <a:pt x="137749" y="17853"/>
                  </a:lnTo>
                  <a:lnTo>
                    <a:pt x="180090" y="4615"/>
                  </a:lnTo>
                  <a:lnTo>
                    <a:pt x="225551" y="0"/>
                  </a:lnTo>
                  <a:lnTo>
                    <a:pt x="271013" y="4615"/>
                  </a:lnTo>
                  <a:lnTo>
                    <a:pt x="313354" y="17853"/>
                  </a:lnTo>
                  <a:lnTo>
                    <a:pt x="351668" y="38797"/>
                  </a:lnTo>
                  <a:lnTo>
                    <a:pt x="385048" y="66532"/>
                  </a:lnTo>
                  <a:lnTo>
                    <a:pt x="412588" y="100142"/>
                  </a:lnTo>
                  <a:lnTo>
                    <a:pt x="433381" y="138713"/>
                  </a:lnTo>
                  <a:lnTo>
                    <a:pt x="446522" y="181329"/>
                  </a:lnTo>
                  <a:lnTo>
                    <a:pt x="451104" y="227075"/>
                  </a:lnTo>
                  <a:lnTo>
                    <a:pt x="446522" y="272822"/>
                  </a:lnTo>
                  <a:lnTo>
                    <a:pt x="433381" y="315438"/>
                  </a:lnTo>
                  <a:lnTo>
                    <a:pt x="412588" y="354009"/>
                  </a:lnTo>
                  <a:lnTo>
                    <a:pt x="385048" y="387619"/>
                  </a:lnTo>
                  <a:lnTo>
                    <a:pt x="351668" y="415354"/>
                  </a:lnTo>
                  <a:lnTo>
                    <a:pt x="313354" y="436298"/>
                  </a:lnTo>
                  <a:lnTo>
                    <a:pt x="271013" y="449536"/>
                  </a:lnTo>
                  <a:lnTo>
                    <a:pt x="225551" y="454152"/>
                  </a:lnTo>
                  <a:lnTo>
                    <a:pt x="180090" y="449536"/>
                  </a:lnTo>
                  <a:lnTo>
                    <a:pt x="137749" y="436298"/>
                  </a:lnTo>
                  <a:lnTo>
                    <a:pt x="99435" y="415354"/>
                  </a:lnTo>
                  <a:lnTo>
                    <a:pt x="66055" y="387619"/>
                  </a:lnTo>
                  <a:lnTo>
                    <a:pt x="38515" y="354009"/>
                  </a:lnTo>
                  <a:lnTo>
                    <a:pt x="17722" y="315438"/>
                  </a:lnTo>
                  <a:lnTo>
                    <a:pt x="4581" y="272822"/>
                  </a:lnTo>
                  <a:lnTo>
                    <a:pt x="0" y="22707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764023" y="2511551"/>
            <a:ext cx="466725" cy="463550"/>
            <a:chOff x="4764023" y="2511551"/>
            <a:chExt cx="466725" cy="463550"/>
          </a:xfrm>
        </p:grpSpPr>
        <p:sp>
          <p:nvSpPr>
            <p:cNvPr id="10" name="object 10"/>
            <p:cNvSpPr/>
            <p:nvPr/>
          </p:nvSpPr>
          <p:spPr>
            <a:xfrm>
              <a:off x="4770119" y="2517647"/>
              <a:ext cx="454659" cy="451484"/>
            </a:xfrm>
            <a:custGeom>
              <a:avLst/>
              <a:gdLst/>
              <a:ahLst/>
              <a:cxnLst/>
              <a:rect l="l" t="t" r="r" b="b"/>
              <a:pathLst>
                <a:path w="454660" h="451485">
                  <a:moveTo>
                    <a:pt x="227075" y="0"/>
                  </a:moveTo>
                  <a:lnTo>
                    <a:pt x="181329" y="4581"/>
                  </a:lnTo>
                  <a:lnTo>
                    <a:pt x="138713" y="17722"/>
                  </a:lnTo>
                  <a:lnTo>
                    <a:pt x="100142" y="38515"/>
                  </a:lnTo>
                  <a:lnTo>
                    <a:pt x="66532" y="66055"/>
                  </a:lnTo>
                  <a:lnTo>
                    <a:pt x="38797" y="99435"/>
                  </a:lnTo>
                  <a:lnTo>
                    <a:pt x="17853" y="137749"/>
                  </a:lnTo>
                  <a:lnTo>
                    <a:pt x="4615" y="180090"/>
                  </a:lnTo>
                  <a:lnTo>
                    <a:pt x="0" y="225551"/>
                  </a:lnTo>
                  <a:lnTo>
                    <a:pt x="4615" y="271013"/>
                  </a:lnTo>
                  <a:lnTo>
                    <a:pt x="17853" y="313354"/>
                  </a:lnTo>
                  <a:lnTo>
                    <a:pt x="38797" y="351668"/>
                  </a:lnTo>
                  <a:lnTo>
                    <a:pt x="66532" y="385048"/>
                  </a:lnTo>
                  <a:lnTo>
                    <a:pt x="100142" y="412588"/>
                  </a:lnTo>
                  <a:lnTo>
                    <a:pt x="138713" y="433381"/>
                  </a:lnTo>
                  <a:lnTo>
                    <a:pt x="181329" y="446522"/>
                  </a:lnTo>
                  <a:lnTo>
                    <a:pt x="227075" y="451103"/>
                  </a:lnTo>
                  <a:lnTo>
                    <a:pt x="272822" y="446522"/>
                  </a:lnTo>
                  <a:lnTo>
                    <a:pt x="315438" y="433381"/>
                  </a:lnTo>
                  <a:lnTo>
                    <a:pt x="354009" y="412588"/>
                  </a:lnTo>
                  <a:lnTo>
                    <a:pt x="387619" y="385048"/>
                  </a:lnTo>
                  <a:lnTo>
                    <a:pt x="415354" y="351668"/>
                  </a:lnTo>
                  <a:lnTo>
                    <a:pt x="436298" y="313354"/>
                  </a:lnTo>
                  <a:lnTo>
                    <a:pt x="449536" y="271013"/>
                  </a:lnTo>
                  <a:lnTo>
                    <a:pt x="454151" y="225551"/>
                  </a:lnTo>
                  <a:lnTo>
                    <a:pt x="449536" y="180090"/>
                  </a:lnTo>
                  <a:lnTo>
                    <a:pt x="436298" y="137749"/>
                  </a:lnTo>
                  <a:lnTo>
                    <a:pt x="415354" y="99435"/>
                  </a:lnTo>
                  <a:lnTo>
                    <a:pt x="387619" y="66055"/>
                  </a:lnTo>
                  <a:lnTo>
                    <a:pt x="354009" y="38515"/>
                  </a:lnTo>
                  <a:lnTo>
                    <a:pt x="315438" y="17722"/>
                  </a:lnTo>
                  <a:lnTo>
                    <a:pt x="272822" y="4581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770119" y="2517647"/>
              <a:ext cx="454659" cy="451484"/>
            </a:xfrm>
            <a:custGeom>
              <a:avLst/>
              <a:gdLst/>
              <a:ahLst/>
              <a:cxnLst/>
              <a:rect l="l" t="t" r="r" b="b"/>
              <a:pathLst>
                <a:path w="454660" h="451485">
                  <a:moveTo>
                    <a:pt x="0" y="225551"/>
                  </a:moveTo>
                  <a:lnTo>
                    <a:pt x="4615" y="180090"/>
                  </a:lnTo>
                  <a:lnTo>
                    <a:pt x="17853" y="137749"/>
                  </a:lnTo>
                  <a:lnTo>
                    <a:pt x="38797" y="99435"/>
                  </a:lnTo>
                  <a:lnTo>
                    <a:pt x="66532" y="66055"/>
                  </a:lnTo>
                  <a:lnTo>
                    <a:pt x="100142" y="38515"/>
                  </a:lnTo>
                  <a:lnTo>
                    <a:pt x="138713" y="17722"/>
                  </a:lnTo>
                  <a:lnTo>
                    <a:pt x="181329" y="4581"/>
                  </a:lnTo>
                  <a:lnTo>
                    <a:pt x="227075" y="0"/>
                  </a:lnTo>
                  <a:lnTo>
                    <a:pt x="272822" y="4581"/>
                  </a:lnTo>
                  <a:lnTo>
                    <a:pt x="315438" y="17722"/>
                  </a:lnTo>
                  <a:lnTo>
                    <a:pt x="354009" y="38515"/>
                  </a:lnTo>
                  <a:lnTo>
                    <a:pt x="387619" y="66055"/>
                  </a:lnTo>
                  <a:lnTo>
                    <a:pt x="415354" y="99435"/>
                  </a:lnTo>
                  <a:lnTo>
                    <a:pt x="436298" y="137749"/>
                  </a:lnTo>
                  <a:lnTo>
                    <a:pt x="449536" y="180090"/>
                  </a:lnTo>
                  <a:lnTo>
                    <a:pt x="454151" y="225551"/>
                  </a:lnTo>
                  <a:lnTo>
                    <a:pt x="449536" y="271013"/>
                  </a:lnTo>
                  <a:lnTo>
                    <a:pt x="436298" y="313354"/>
                  </a:lnTo>
                  <a:lnTo>
                    <a:pt x="415354" y="351668"/>
                  </a:lnTo>
                  <a:lnTo>
                    <a:pt x="387619" y="385048"/>
                  </a:lnTo>
                  <a:lnTo>
                    <a:pt x="354009" y="412588"/>
                  </a:lnTo>
                  <a:lnTo>
                    <a:pt x="315438" y="433381"/>
                  </a:lnTo>
                  <a:lnTo>
                    <a:pt x="272822" y="446522"/>
                  </a:lnTo>
                  <a:lnTo>
                    <a:pt x="227075" y="451103"/>
                  </a:lnTo>
                  <a:lnTo>
                    <a:pt x="181329" y="446522"/>
                  </a:lnTo>
                  <a:lnTo>
                    <a:pt x="138713" y="433381"/>
                  </a:lnTo>
                  <a:lnTo>
                    <a:pt x="100142" y="412588"/>
                  </a:lnTo>
                  <a:lnTo>
                    <a:pt x="66532" y="385048"/>
                  </a:lnTo>
                  <a:lnTo>
                    <a:pt x="38797" y="351668"/>
                  </a:lnTo>
                  <a:lnTo>
                    <a:pt x="17853" y="313354"/>
                  </a:lnTo>
                  <a:lnTo>
                    <a:pt x="4615" y="271013"/>
                  </a:lnTo>
                  <a:lnTo>
                    <a:pt x="0" y="22555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5818632" y="2962655"/>
            <a:ext cx="466725" cy="466725"/>
            <a:chOff x="5818632" y="2962655"/>
            <a:chExt cx="466725" cy="466725"/>
          </a:xfrm>
        </p:grpSpPr>
        <p:sp>
          <p:nvSpPr>
            <p:cNvPr id="13" name="object 13"/>
            <p:cNvSpPr/>
            <p:nvPr/>
          </p:nvSpPr>
          <p:spPr>
            <a:xfrm>
              <a:off x="5824728" y="2968751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60" h="454660">
                  <a:moveTo>
                    <a:pt x="227075" y="0"/>
                  </a:moveTo>
                  <a:lnTo>
                    <a:pt x="181329" y="4615"/>
                  </a:lnTo>
                  <a:lnTo>
                    <a:pt x="138713" y="17853"/>
                  </a:lnTo>
                  <a:lnTo>
                    <a:pt x="100142" y="38797"/>
                  </a:lnTo>
                  <a:lnTo>
                    <a:pt x="66532" y="66532"/>
                  </a:lnTo>
                  <a:lnTo>
                    <a:pt x="38797" y="100142"/>
                  </a:lnTo>
                  <a:lnTo>
                    <a:pt x="17853" y="138713"/>
                  </a:lnTo>
                  <a:lnTo>
                    <a:pt x="4615" y="181329"/>
                  </a:lnTo>
                  <a:lnTo>
                    <a:pt x="0" y="227075"/>
                  </a:lnTo>
                  <a:lnTo>
                    <a:pt x="4615" y="272822"/>
                  </a:lnTo>
                  <a:lnTo>
                    <a:pt x="17853" y="315438"/>
                  </a:lnTo>
                  <a:lnTo>
                    <a:pt x="38797" y="354009"/>
                  </a:lnTo>
                  <a:lnTo>
                    <a:pt x="66532" y="387619"/>
                  </a:lnTo>
                  <a:lnTo>
                    <a:pt x="100142" y="415354"/>
                  </a:lnTo>
                  <a:lnTo>
                    <a:pt x="138713" y="436298"/>
                  </a:lnTo>
                  <a:lnTo>
                    <a:pt x="181329" y="449536"/>
                  </a:lnTo>
                  <a:lnTo>
                    <a:pt x="227075" y="454151"/>
                  </a:lnTo>
                  <a:lnTo>
                    <a:pt x="272822" y="449536"/>
                  </a:lnTo>
                  <a:lnTo>
                    <a:pt x="315438" y="436298"/>
                  </a:lnTo>
                  <a:lnTo>
                    <a:pt x="354009" y="415354"/>
                  </a:lnTo>
                  <a:lnTo>
                    <a:pt x="387619" y="387619"/>
                  </a:lnTo>
                  <a:lnTo>
                    <a:pt x="415354" y="354009"/>
                  </a:lnTo>
                  <a:lnTo>
                    <a:pt x="436298" y="315438"/>
                  </a:lnTo>
                  <a:lnTo>
                    <a:pt x="449536" y="272822"/>
                  </a:lnTo>
                  <a:lnTo>
                    <a:pt x="454151" y="227075"/>
                  </a:lnTo>
                  <a:lnTo>
                    <a:pt x="449536" y="181329"/>
                  </a:lnTo>
                  <a:lnTo>
                    <a:pt x="436298" y="138713"/>
                  </a:lnTo>
                  <a:lnTo>
                    <a:pt x="415354" y="100142"/>
                  </a:lnTo>
                  <a:lnTo>
                    <a:pt x="387619" y="66532"/>
                  </a:lnTo>
                  <a:lnTo>
                    <a:pt x="354009" y="38797"/>
                  </a:lnTo>
                  <a:lnTo>
                    <a:pt x="315438" y="17853"/>
                  </a:lnTo>
                  <a:lnTo>
                    <a:pt x="272822" y="4615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824728" y="2968751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60" h="454660">
                  <a:moveTo>
                    <a:pt x="0" y="227075"/>
                  </a:moveTo>
                  <a:lnTo>
                    <a:pt x="4615" y="181329"/>
                  </a:lnTo>
                  <a:lnTo>
                    <a:pt x="17853" y="138713"/>
                  </a:lnTo>
                  <a:lnTo>
                    <a:pt x="38797" y="100142"/>
                  </a:lnTo>
                  <a:lnTo>
                    <a:pt x="66532" y="66532"/>
                  </a:lnTo>
                  <a:lnTo>
                    <a:pt x="100142" y="38797"/>
                  </a:lnTo>
                  <a:lnTo>
                    <a:pt x="138713" y="17853"/>
                  </a:lnTo>
                  <a:lnTo>
                    <a:pt x="181329" y="4615"/>
                  </a:lnTo>
                  <a:lnTo>
                    <a:pt x="227075" y="0"/>
                  </a:lnTo>
                  <a:lnTo>
                    <a:pt x="272822" y="4615"/>
                  </a:lnTo>
                  <a:lnTo>
                    <a:pt x="315438" y="17853"/>
                  </a:lnTo>
                  <a:lnTo>
                    <a:pt x="354009" y="38797"/>
                  </a:lnTo>
                  <a:lnTo>
                    <a:pt x="387619" y="66532"/>
                  </a:lnTo>
                  <a:lnTo>
                    <a:pt x="415354" y="100142"/>
                  </a:lnTo>
                  <a:lnTo>
                    <a:pt x="436298" y="138713"/>
                  </a:lnTo>
                  <a:lnTo>
                    <a:pt x="449536" y="181329"/>
                  </a:lnTo>
                  <a:lnTo>
                    <a:pt x="454151" y="227075"/>
                  </a:lnTo>
                  <a:lnTo>
                    <a:pt x="449536" y="272822"/>
                  </a:lnTo>
                  <a:lnTo>
                    <a:pt x="436298" y="315438"/>
                  </a:lnTo>
                  <a:lnTo>
                    <a:pt x="415354" y="354009"/>
                  </a:lnTo>
                  <a:lnTo>
                    <a:pt x="387619" y="387619"/>
                  </a:lnTo>
                  <a:lnTo>
                    <a:pt x="354009" y="415354"/>
                  </a:lnTo>
                  <a:lnTo>
                    <a:pt x="315438" y="436298"/>
                  </a:lnTo>
                  <a:lnTo>
                    <a:pt x="272822" y="449536"/>
                  </a:lnTo>
                  <a:lnTo>
                    <a:pt x="227075" y="454151"/>
                  </a:lnTo>
                  <a:lnTo>
                    <a:pt x="181329" y="449536"/>
                  </a:lnTo>
                  <a:lnTo>
                    <a:pt x="138713" y="436298"/>
                  </a:lnTo>
                  <a:lnTo>
                    <a:pt x="100142" y="415354"/>
                  </a:lnTo>
                  <a:lnTo>
                    <a:pt x="66532" y="387619"/>
                  </a:lnTo>
                  <a:lnTo>
                    <a:pt x="38797" y="354009"/>
                  </a:lnTo>
                  <a:lnTo>
                    <a:pt x="17853" y="315438"/>
                  </a:lnTo>
                  <a:lnTo>
                    <a:pt x="4615" y="272822"/>
                  </a:lnTo>
                  <a:lnTo>
                    <a:pt x="0" y="22707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6370320" y="3581400"/>
            <a:ext cx="466725" cy="466725"/>
            <a:chOff x="6370320" y="3581400"/>
            <a:chExt cx="466725" cy="466725"/>
          </a:xfrm>
        </p:grpSpPr>
        <p:sp>
          <p:nvSpPr>
            <p:cNvPr id="16" name="object 16"/>
            <p:cNvSpPr/>
            <p:nvPr/>
          </p:nvSpPr>
          <p:spPr>
            <a:xfrm>
              <a:off x="6376416" y="3587495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59" h="454660">
                  <a:moveTo>
                    <a:pt x="227076" y="0"/>
                  </a:moveTo>
                  <a:lnTo>
                    <a:pt x="181329" y="4615"/>
                  </a:lnTo>
                  <a:lnTo>
                    <a:pt x="138713" y="17853"/>
                  </a:lnTo>
                  <a:lnTo>
                    <a:pt x="100142" y="38797"/>
                  </a:lnTo>
                  <a:lnTo>
                    <a:pt x="66532" y="66532"/>
                  </a:lnTo>
                  <a:lnTo>
                    <a:pt x="38797" y="100142"/>
                  </a:lnTo>
                  <a:lnTo>
                    <a:pt x="17853" y="138713"/>
                  </a:lnTo>
                  <a:lnTo>
                    <a:pt x="4615" y="181329"/>
                  </a:lnTo>
                  <a:lnTo>
                    <a:pt x="0" y="227075"/>
                  </a:lnTo>
                  <a:lnTo>
                    <a:pt x="4615" y="272822"/>
                  </a:lnTo>
                  <a:lnTo>
                    <a:pt x="17853" y="315438"/>
                  </a:lnTo>
                  <a:lnTo>
                    <a:pt x="38797" y="354009"/>
                  </a:lnTo>
                  <a:lnTo>
                    <a:pt x="66532" y="387619"/>
                  </a:lnTo>
                  <a:lnTo>
                    <a:pt x="100142" y="415354"/>
                  </a:lnTo>
                  <a:lnTo>
                    <a:pt x="138713" y="436298"/>
                  </a:lnTo>
                  <a:lnTo>
                    <a:pt x="181329" y="449536"/>
                  </a:lnTo>
                  <a:lnTo>
                    <a:pt x="227076" y="454151"/>
                  </a:lnTo>
                  <a:lnTo>
                    <a:pt x="272822" y="449536"/>
                  </a:lnTo>
                  <a:lnTo>
                    <a:pt x="315438" y="436298"/>
                  </a:lnTo>
                  <a:lnTo>
                    <a:pt x="354009" y="415354"/>
                  </a:lnTo>
                  <a:lnTo>
                    <a:pt x="387619" y="387619"/>
                  </a:lnTo>
                  <a:lnTo>
                    <a:pt x="415354" y="354009"/>
                  </a:lnTo>
                  <a:lnTo>
                    <a:pt x="436298" y="315438"/>
                  </a:lnTo>
                  <a:lnTo>
                    <a:pt x="449536" y="272822"/>
                  </a:lnTo>
                  <a:lnTo>
                    <a:pt x="454152" y="227075"/>
                  </a:lnTo>
                  <a:lnTo>
                    <a:pt x="449536" y="181329"/>
                  </a:lnTo>
                  <a:lnTo>
                    <a:pt x="436298" y="138713"/>
                  </a:lnTo>
                  <a:lnTo>
                    <a:pt x="415354" y="100142"/>
                  </a:lnTo>
                  <a:lnTo>
                    <a:pt x="387619" y="66532"/>
                  </a:lnTo>
                  <a:lnTo>
                    <a:pt x="354009" y="38797"/>
                  </a:lnTo>
                  <a:lnTo>
                    <a:pt x="315438" y="17853"/>
                  </a:lnTo>
                  <a:lnTo>
                    <a:pt x="272822" y="4615"/>
                  </a:lnTo>
                  <a:lnTo>
                    <a:pt x="227076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76416" y="3587495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59" h="454660">
                  <a:moveTo>
                    <a:pt x="0" y="227075"/>
                  </a:moveTo>
                  <a:lnTo>
                    <a:pt x="4615" y="181329"/>
                  </a:lnTo>
                  <a:lnTo>
                    <a:pt x="17853" y="138713"/>
                  </a:lnTo>
                  <a:lnTo>
                    <a:pt x="38797" y="100142"/>
                  </a:lnTo>
                  <a:lnTo>
                    <a:pt x="66532" y="66532"/>
                  </a:lnTo>
                  <a:lnTo>
                    <a:pt x="100142" y="38797"/>
                  </a:lnTo>
                  <a:lnTo>
                    <a:pt x="138713" y="17853"/>
                  </a:lnTo>
                  <a:lnTo>
                    <a:pt x="181329" y="4615"/>
                  </a:lnTo>
                  <a:lnTo>
                    <a:pt x="227076" y="0"/>
                  </a:lnTo>
                  <a:lnTo>
                    <a:pt x="272822" y="4615"/>
                  </a:lnTo>
                  <a:lnTo>
                    <a:pt x="315438" y="17853"/>
                  </a:lnTo>
                  <a:lnTo>
                    <a:pt x="354009" y="38797"/>
                  </a:lnTo>
                  <a:lnTo>
                    <a:pt x="387619" y="66532"/>
                  </a:lnTo>
                  <a:lnTo>
                    <a:pt x="415354" y="100142"/>
                  </a:lnTo>
                  <a:lnTo>
                    <a:pt x="436298" y="138713"/>
                  </a:lnTo>
                  <a:lnTo>
                    <a:pt x="449536" y="181329"/>
                  </a:lnTo>
                  <a:lnTo>
                    <a:pt x="454152" y="227075"/>
                  </a:lnTo>
                  <a:lnTo>
                    <a:pt x="449536" y="272822"/>
                  </a:lnTo>
                  <a:lnTo>
                    <a:pt x="436298" y="315438"/>
                  </a:lnTo>
                  <a:lnTo>
                    <a:pt x="415354" y="354009"/>
                  </a:lnTo>
                  <a:lnTo>
                    <a:pt x="387619" y="387619"/>
                  </a:lnTo>
                  <a:lnTo>
                    <a:pt x="354009" y="415354"/>
                  </a:lnTo>
                  <a:lnTo>
                    <a:pt x="315438" y="436298"/>
                  </a:lnTo>
                  <a:lnTo>
                    <a:pt x="272822" y="449536"/>
                  </a:lnTo>
                  <a:lnTo>
                    <a:pt x="227076" y="454151"/>
                  </a:lnTo>
                  <a:lnTo>
                    <a:pt x="181329" y="449536"/>
                  </a:lnTo>
                  <a:lnTo>
                    <a:pt x="138713" y="436298"/>
                  </a:lnTo>
                  <a:lnTo>
                    <a:pt x="100142" y="415354"/>
                  </a:lnTo>
                  <a:lnTo>
                    <a:pt x="66532" y="387619"/>
                  </a:lnTo>
                  <a:lnTo>
                    <a:pt x="38797" y="354009"/>
                  </a:lnTo>
                  <a:lnTo>
                    <a:pt x="17853" y="315438"/>
                  </a:lnTo>
                  <a:lnTo>
                    <a:pt x="4615" y="272822"/>
                  </a:lnTo>
                  <a:lnTo>
                    <a:pt x="0" y="22707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6809231" y="1609344"/>
            <a:ext cx="463550" cy="463550"/>
            <a:chOff x="6809231" y="1609344"/>
            <a:chExt cx="463550" cy="463550"/>
          </a:xfrm>
        </p:grpSpPr>
        <p:sp>
          <p:nvSpPr>
            <p:cNvPr id="19" name="object 19"/>
            <p:cNvSpPr/>
            <p:nvPr/>
          </p:nvSpPr>
          <p:spPr>
            <a:xfrm>
              <a:off x="6815327" y="1615440"/>
              <a:ext cx="451484" cy="451484"/>
            </a:xfrm>
            <a:custGeom>
              <a:avLst/>
              <a:gdLst/>
              <a:ahLst/>
              <a:cxnLst/>
              <a:rect l="l" t="t" r="r" b="b"/>
              <a:pathLst>
                <a:path w="451484" h="451485">
                  <a:moveTo>
                    <a:pt x="225551" y="0"/>
                  </a:moveTo>
                  <a:lnTo>
                    <a:pt x="180090" y="4581"/>
                  </a:lnTo>
                  <a:lnTo>
                    <a:pt x="137749" y="17722"/>
                  </a:lnTo>
                  <a:lnTo>
                    <a:pt x="99435" y="38515"/>
                  </a:lnTo>
                  <a:lnTo>
                    <a:pt x="66055" y="66055"/>
                  </a:lnTo>
                  <a:lnTo>
                    <a:pt x="38515" y="99435"/>
                  </a:lnTo>
                  <a:lnTo>
                    <a:pt x="17722" y="137749"/>
                  </a:lnTo>
                  <a:lnTo>
                    <a:pt x="4581" y="180090"/>
                  </a:lnTo>
                  <a:lnTo>
                    <a:pt x="0" y="225551"/>
                  </a:lnTo>
                  <a:lnTo>
                    <a:pt x="4581" y="271013"/>
                  </a:lnTo>
                  <a:lnTo>
                    <a:pt x="17722" y="313354"/>
                  </a:lnTo>
                  <a:lnTo>
                    <a:pt x="38515" y="351668"/>
                  </a:lnTo>
                  <a:lnTo>
                    <a:pt x="66055" y="385048"/>
                  </a:lnTo>
                  <a:lnTo>
                    <a:pt x="99435" y="412588"/>
                  </a:lnTo>
                  <a:lnTo>
                    <a:pt x="137749" y="433381"/>
                  </a:lnTo>
                  <a:lnTo>
                    <a:pt x="180090" y="446522"/>
                  </a:lnTo>
                  <a:lnTo>
                    <a:pt x="225551" y="451104"/>
                  </a:lnTo>
                  <a:lnTo>
                    <a:pt x="271013" y="446522"/>
                  </a:lnTo>
                  <a:lnTo>
                    <a:pt x="313354" y="433381"/>
                  </a:lnTo>
                  <a:lnTo>
                    <a:pt x="351668" y="412588"/>
                  </a:lnTo>
                  <a:lnTo>
                    <a:pt x="385048" y="385048"/>
                  </a:lnTo>
                  <a:lnTo>
                    <a:pt x="412588" y="351668"/>
                  </a:lnTo>
                  <a:lnTo>
                    <a:pt x="433381" y="313354"/>
                  </a:lnTo>
                  <a:lnTo>
                    <a:pt x="446522" y="271013"/>
                  </a:lnTo>
                  <a:lnTo>
                    <a:pt x="451103" y="225551"/>
                  </a:lnTo>
                  <a:lnTo>
                    <a:pt x="446522" y="180090"/>
                  </a:lnTo>
                  <a:lnTo>
                    <a:pt x="433381" y="137749"/>
                  </a:lnTo>
                  <a:lnTo>
                    <a:pt x="412588" y="99435"/>
                  </a:lnTo>
                  <a:lnTo>
                    <a:pt x="385048" y="66055"/>
                  </a:lnTo>
                  <a:lnTo>
                    <a:pt x="351668" y="38515"/>
                  </a:lnTo>
                  <a:lnTo>
                    <a:pt x="313354" y="17722"/>
                  </a:lnTo>
                  <a:lnTo>
                    <a:pt x="271013" y="4581"/>
                  </a:lnTo>
                  <a:lnTo>
                    <a:pt x="225551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815327" y="1615440"/>
              <a:ext cx="451484" cy="451484"/>
            </a:xfrm>
            <a:custGeom>
              <a:avLst/>
              <a:gdLst/>
              <a:ahLst/>
              <a:cxnLst/>
              <a:rect l="l" t="t" r="r" b="b"/>
              <a:pathLst>
                <a:path w="451484" h="451485">
                  <a:moveTo>
                    <a:pt x="0" y="225551"/>
                  </a:moveTo>
                  <a:lnTo>
                    <a:pt x="4581" y="180090"/>
                  </a:lnTo>
                  <a:lnTo>
                    <a:pt x="17722" y="137749"/>
                  </a:lnTo>
                  <a:lnTo>
                    <a:pt x="38515" y="99435"/>
                  </a:lnTo>
                  <a:lnTo>
                    <a:pt x="66055" y="66055"/>
                  </a:lnTo>
                  <a:lnTo>
                    <a:pt x="99435" y="38515"/>
                  </a:lnTo>
                  <a:lnTo>
                    <a:pt x="137749" y="17722"/>
                  </a:lnTo>
                  <a:lnTo>
                    <a:pt x="180090" y="4581"/>
                  </a:lnTo>
                  <a:lnTo>
                    <a:pt x="225551" y="0"/>
                  </a:lnTo>
                  <a:lnTo>
                    <a:pt x="271013" y="4581"/>
                  </a:lnTo>
                  <a:lnTo>
                    <a:pt x="313354" y="17722"/>
                  </a:lnTo>
                  <a:lnTo>
                    <a:pt x="351668" y="38515"/>
                  </a:lnTo>
                  <a:lnTo>
                    <a:pt x="385048" y="66055"/>
                  </a:lnTo>
                  <a:lnTo>
                    <a:pt x="412588" y="99435"/>
                  </a:lnTo>
                  <a:lnTo>
                    <a:pt x="433381" y="137749"/>
                  </a:lnTo>
                  <a:lnTo>
                    <a:pt x="446522" y="180090"/>
                  </a:lnTo>
                  <a:lnTo>
                    <a:pt x="451103" y="225551"/>
                  </a:lnTo>
                  <a:lnTo>
                    <a:pt x="446522" y="271013"/>
                  </a:lnTo>
                  <a:lnTo>
                    <a:pt x="433381" y="313354"/>
                  </a:lnTo>
                  <a:lnTo>
                    <a:pt x="412588" y="351668"/>
                  </a:lnTo>
                  <a:lnTo>
                    <a:pt x="385048" y="385048"/>
                  </a:lnTo>
                  <a:lnTo>
                    <a:pt x="351668" y="412588"/>
                  </a:lnTo>
                  <a:lnTo>
                    <a:pt x="313354" y="433381"/>
                  </a:lnTo>
                  <a:lnTo>
                    <a:pt x="271013" y="446522"/>
                  </a:lnTo>
                  <a:lnTo>
                    <a:pt x="225551" y="451104"/>
                  </a:lnTo>
                  <a:lnTo>
                    <a:pt x="180090" y="446522"/>
                  </a:lnTo>
                  <a:lnTo>
                    <a:pt x="137749" y="433381"/>
                  </a:lnTo>
                  <a:lnTo>
                    <a:pt x="99435" y="412588"/>
                  </a:lnTo>
                  <a:lnTo>
                    <a:pt x="66055" y="385048"/>
                  </a:lnTo>
                  <a:lnTo>
                    <a:pt x="38515" y="351668"/>
                  </a:lnTo>
                  <a:lnTo>
                    <a:pt x="17722" y="313354"/>
                  </a:lnTo>
                  <a:lnTo>
                    <a:pt x="4581" y="271013"/>
                  </a:lnTo>
                  <a:lnTo>
                    <a:pt x="0" y="22555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6047232" y="2176272"/>
            <a:ext cx="463550" cy="466725"/>
            <a:chOff x="6047232" y="2176272"/>
            <a:chExt cx="463550" cy="466725"/>
          </a:xfrm>
        </p:grpSpPr>
        <p:sp>
          <p:nvSpPr>
            <p:cNvPr id="22" name="object 22"/>
            <p:cNvSpPr/>
            <p:nvPr/>
          </p:nvSpPr>
          <p:spPr>
            <a:xfrm>
              <a:off x="6053328" y="2182368"/>
              <a:ext cx="451484" cy="454659"/>
            </a:xfrm>
            <a:custGeom>
              <a:avLst/>
              <a:gdLst/>
              <a:ahLst/>
              <a:cxnLst/>
              <a:rect l="l" t="t" r="r" b="b"/>
              <a:pathLst>
                <a:path w="451484" h="454660">
                  <a:moveTo>
                    <a:pt x="225551" y="0"/>
                  </a:moveTo>
                  <a:lnTo>
                    <a:pt x="180090" y="4615"/>
                  </a:lnTo>
                  <a:lnTo>
                    <a:pt x="137749" y="17853"/>
                  </a:lnTo>
                  <a:lnTo>
                    <a:pt x="99435" y="38797"/>
                  </a:lnTo>
                  <a:lnTo>
                    <a:pt x="66055" y="66532"/>
                  </a:lnTo>
                  <a:lnTo>
                    <a:pt x="38515" y="100142"/>
                  </a:lnTo>
                  <a:lnTo>
                    <a:pt x="17722" y="138713"/>
                  </a:lnTo>
                  <a:lnTo>
                    <a:pt x="4581" y="181329"/>
                  </a:lnTo>
                  <a:lnTo>
                    <a:pt x="0" y="227076"/>
                  </a:lnTo>
                  <a:lnTo>
                    <a:pt x="4581" y="272822"/>
                  </a:lnTo>
                  <a:lnTo>
                    <a:pt x="17722" y="315438"/>
                  </a:lnTo>
                  <a:lnTo>
                    <a:pt x="38515" y="354009"/>
                  </a:lnTo>
                  <a:lnTo>
                    <a:pt x="66055" y="387619"/>
                  </a:lnTo>
                  <a:lnTo>
                    <a:pt x="99435" y="415354"/>
                  </a:lnTo>
                  <a:lnTo>
                    <a:pt x="137749" y="436298"/>
                  </a:lnTo>
                  <a:lnTo>
                    <a:pt x="180090" y="449536"/>
                  </a:lnTo>
                  <a:lnTo>
                    <a:pt x="225551" y="454152"/>
                  </a:lnTo>
                  <a:lnTo>
                    <a:pt x="271013" y="449536"/>
                  </a:lnTo>
                  <a:lnTo>
                    <a:pt x="313354" y="436298"/>
                  </a:lnTo>
                  <a:lnTo>
                    <a:pt x="351668" y="415354"/>
                  </a:lnTo>
                  <a:lnTo>
                    <a:pt x="385048" y="387619"/>
                  </a:lnTo>
                  <a:lnTo>
                    <a:pt x="412588" y="354009"/>
                  </a:lnTo>
                  <a:lnTo>
                    <a:pt x="433381" y="315438"/>
                  </a:lnTo>
                  <a:lnTo>
                    <a:pt x="446522" y="272822"/>
                  </a:lnTo>
                  <a:lnTo>
                    <a:pt x="451103" y="227076"/>
                  </a:lnTo>
                  <a:lnTo>
                    <a:pt x="446522" y="181329"/>
                  </a:lnTo>
                  <a:lnTo>
                    <a:pt x="433381" y="138713"/>
                  </a:lnTo>
                  <a:lnTo>
                    <a:pt x="412588" y="100142"/>
                  </a:lnTo>
                  <a:lnTo>
                    <a:pt x="385048" y="66532"/>
                  </a:lnTo>
                  <a:lnTo>
                    <a:pt x="351668" y="38797"/>
                  </a:lnTo>
                  <a:lnTo>
                    <a:pt x="313354" y="17853"/>
                  </a:lnTo>
                  <a:lnTo>
                    <a:pt x="271013" y="4615"/>
                  </a:lnTo>
                  <a:lnTo>
                    <a:pt x="225551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053328" y="2182368"/>
              <a:ext cx="451484" cy="454659"/>
            </a:xfrm>
            <a:custGeom>
              <a:avLst/>
              <a:gdLst/>
              <a:ahLst/>
              <a:cxnLst/>
              <a:rect l="l" t="t" r="r" b="b"/>
              <a:pathLst>
                <a:path w="451484" h="454660">
                  <a:moveTo>
                    <a:pt x="0" y="227076"/>
                  </a:moveTo>
                  <a:lnTo>
                    <a:pt x="4581" y="181329"/>
                  </a:lnTo>
                  <a:lnTo>
                    <a:pt x="17722" y="138713"/>
                  </a:lnTo>
                  <a:lnTo>
                    <a:pt x="38515" y="100142"/>
                  </a:lnTo>
                  <a:lnTo>
                    <a:pt x="66055" y="66532"/>
                  </a:lnTo>
                  <a:lnTo>
                    <a:pt x="99435" y="38797"/>
                  </a:lnTo>
                  <a:lnTo>
                    <a:pt x="137749" y="17853"/>
                  </a:lnTo>
                  <a:lnTo>
                    <a:pt x="180090" y="4615"/>
                  </a:lnTo>
                  <a:lnTo>
                    <a:pt x="225551" y="0"/>
                  </a:lnTo>
                  <a:lnTo>
                    <a:pt x="271013" y="4615"/>
                  </a:lnTo>
                  <a:lnTo>
                    <a:pt x="313354" y="17853"/>
                  </a:lnTo>
                  <a:lnTo>
                    <a:pt x="351668" y="38797"/>
                  </a:lnTo>
                  <a:lnTo>
                    <a:pt x="385048" y="66532"/>
                  </a:lnTo>
                  <a:lnTo>
                    <a:pt x="412588" y="100142"/>
                  </a:lnTo>
                  <a:lnTo>
                    <a:pt x="433381" y="138713"/>
                  </a:lnTo>
                  <a:lnTo>
                    <a:pt x="446522" y="181329"/>
                  </a:lnTo>
                  <a:lnTo>
                    <a:pt x="451103" y="227076"/>
                  </a:lnTo>
                  <a:lnTo>
                    <a:pt x="446522" y="272822"/>
                  </a:lnTo>
                  <a:lnTo>
                    <a:pt x="433381" y="315438"/>
                  </a:lnTo>
                  <a:lnTo>
                    <a:pt x="412588" y="354009"/>
                  </a:lnTo>
                  <a:lnTo>
                    <a:pt x="385048" y="387619"/>
                  </a:lnTo>
                  <a:lnTo>
                    <a:pt x="351668" y="415354"/>
                  </a:lnTo>
                  <a:lnTo>
                    <a:pt x="313354" y="436298"/>
                  </a:lnTo>
                  <a:lnTo>
                    <a:pt x="271013" y="449536"/>
                  </a:lnTo>
                  <a:lnTo>
                    <a:pt x="225551" y="454152"/>
                  </a:lnTo>
                  <a:lnTo>
                    <a:pt x="180090" y="449536"/>
                  </a:lnTo>
                  <a:lnTo>
                    <a:pt x="137749" y="436298"/>
                  </a:lnTo>
                  <a:lnTo>
                    <a:pt x="99435" y="415354"/>
                  </a:lnTo>
                  <a:lnTo>
                    <a:pt x="66055" y="387619"/>
                  </a:lnTo>
                  <a:lnTo>
                    <a:pt x="38515" y="354009"/>
                  </a:lnTo>
                  <a:lnTo>
                    <a:pt x="17722" y="315438"/>
                  </a:lnTo>
                  <a:lnTo>
                    <a:pt x="4581" y="272822"/>
                  </a:lnTo>
                  <a:lnTo>
                    <a:pt x="0" y="227076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7260335" y="2880360"/>
            <a:ext cx="466725" cy="466725"/>
            <a:chOff x="7260335" y="2880360"/>
            <a:chExt cx="466725" cy="466725"/>
          </a:xfrm>
        </p:grpSpPr>
        <p:sp>
          <p:nvSpPr>
            <p:cNvPr id="25" name="object 25"/>
            <p:cNvSpPr/>
            <p:nvPr/>
          </p:nvSpPr>
          <p:spPr>
            <a:xfrm>
              <a:off x="7266431" y="2886456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59" h="454660">
                  <a:moveTo>
                    <a:pt x="227075" y="0"/>
                  </a:moveTo>
                  <a:lnTo>
                    <a:pt x="181329" y="4615"/>
                  </a:lnTo>
                  <a:lnTo>
                    <a:pt x="138713" y="17853"/>
                  </a:lnTo>
                  <a:lnTo>
                    <a:pt x="100142" y="38797"/>
                  </a:lnTo>
                  <a:lnTo>
                    <a:pt x="66532" y="66532"/>
                  </a:lnTo>
                  <a:lnTo>
                    <a:pt x="38797" y="100142"/>
                  </a:lnTo>
                  <a:lnTo>
                    <a:pt x="17853" y="138713"/>
                  </a:lnTo>
                  <a:lnTo>
                    <a:pt x="4615" y="181329"/>
                  </a:lnTo>
                  <a:lnTo>
                    <a:pt x="0" y="227076"/>
                  </a:lnTo>
                  <a:lnTo>
                    <a:pt x="4615" y="272822"/>
                  </a:lnTo>
                  <a:lnTo>
                    <a:pt x="17853" y="315438"/>
                  </a:lnTo>
                  <a:lnTo>
                    <a:pt x="38797" y="354009"/>
                  </a:lnTo>
                  <a:lnTo>
                    <a:pt x="66532" y="387619"/>
                  </a:lnTo>
                  <a:lnTo>
                    <a:pt x="100142" y="415354"/>
                  </a:lnTo>
                  <a:lnTo>
                    <a:pt x="138713" y="436298"/>
                  </a:lnTo>
                  <a:lnTo>
                    <a:pt x="181329" y="449536"/>
                  </a:lnTo>
                  <a:lnTo>
                    <a:pt x="227075" y="454152"/>
                  </a:lnTo>
                  <a:lnTo>
                    <a:pt x="272822" y="449536"/>
                  </a:lnTo>
                  <a:lnTo>
                    <a:pt x="315438" y="436298"/>
                  </a:lnTo>
                  <a:lnTo>
                    <a:pt x="354009" y="415354"/>
                  </a:lnTo>
                  <a:lnTo>
                    <a:pt x="387619" y="387619"/>
                  </a:lnTo>
                  <a:lnTo>
                    <a:pt x="415354" y="354009"/>
                  </a:lnTo>
                  <a:lnTo>
                    <a:pt x="436298" y="315438"/>
                  </a:lnTo>
                  <a:lnTo>
                    <a:pt x="449536" y="272822"/>
                  </a:lnTo>
                  <a:lnTo>
                    <a:pt x="454151" y="227076"/>
                  </a:lnTo>
                  <a:lnTo>
                    <a:pt x="449536" y="181329"/>
                  </a:lnTo>
                  <a:lnTo>
                    <a:pt x="436298" y="138713"/>
                  </a:lnTo>
                  <a:lnTo>
                    <a:pt x="415354" y="100142"/>
                  </a:lnTo>
                  <a:lnTo>
                    <a:pt x="387619" y="66532"/>
                  </a:lnTo>
                  <a:lnTo>
                    <a:pt x="354009" y="38797"/>
                  </a:lnTo>
                  <a:lnTo>
                    <a:pt x="315438" y="17853"/>
                  </a:lnTo>
                  <a:lnTo>
                    <a:pt x="272822" y="4615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266431" y="2886456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59" h="454660">
                  <a:moveTo>
                    <a:pt x="0" y="227076"/>
                  </a:moveTo>
                  <a:lnTo>
                    <a:pt x="4615" y="181329"/>
                  </a:lnTo>
                  <a:lnTo>
                    <a:pt x="17853" y="138713"/>
                  </a:lnTo>
                  <a:lnTo>
                    <a:pt x="38797" y="100142"/>
                  </a:lnTo>
                  <a:lnTo>
                    <a:pt x="66532" y="66532"/>
                  </a:lnTo>
                  <a:lnTo>
                    <a:pt x="100142" y="38797"/>
                  </a:lnTo>
                  <a:lnTo>
                    <a:pt x="138713" y="17853"/>
                  </a:lnTo>
                  <a:lnTo>
                    <a:pt x="181329" y="4615"/>
                  </a:lnTo>
                  <a:lnTo>
                    <a:pt x="227075" y="0"/>
                  </a:lnTo>
                  <a:lnTo>
                    <a:pt x="272822" y="4615"/>
                  </a:lnTo>
                  <a:lnTo>
                    <a:pt x="315438" y="17853"/>
                  </a:lnTo>
                  <a:lnTo>
                    <a:pt x="354009" y="38797"/>
                  </a:lnTo>
                  <a:lnTo>
                    <a:pt x="387619" y="66532"/>
                  </a:lnTo>
                  <a:lnTo>
                    <a:pt x="415354" y="100142"/>
                  </a:lnTo>
                  <a:lnTo>
                    <a:pt x="436298" y="138713"/>
                  </a:lnTo>
                  <a:lnTo>
                    <a:pt x="449536" y="181329"/>
                  </a:lnTo>
                  <a:lnTo>
                    <a:pt x="454151" y="227076"/>
                  </a:lnTo>
                  <a:lnTo>
                    <a:pt x="449536" y="272822"/>
                  </a:lnTo>
                  <a:lnTo>
                    <a:pt x="436298" y="315438"/>
                  </a:lnTo>
                  <a:lnTo>
                    <a:pt x="415354" y="354009"/>
                  </a:lnTo>
                  <a:lnTo>
                    <a:pt x="387619" y="387619"/>
                  </a:lnTo>
                  <a:lnTo>
                    <a:pt x="354009" y="415354"/>
                  </a:lnTo>
                  <a:lnTo>
                    <a:pt x="315438" y="436298"/>
                  </a:lnTo>
                  <a:lnTo>
                    <a:pt x="272822" y="449536"/>
                  </a:lnTo>
                  <a:lnTo>
                    <a:pt x="227075" y="454152"/>
                  </a:lnTo>
                  <a:lnTo>
                    <a:pt x="181329" y="449536"/>
                  </a:lnTo>
                  <a:lnTo>
                    <a:pt x="138713" y="436298"/>
                  </a:lnTo>
                  <a:lnTo>
                    <a:pt x="100142" y="415354"/>
                  </a:lnTo>
                  <a:lnTo>
                    <a:pt x="66532" y="387619"/>
                  </a:lnTo>
                  <a:lnTo>
                    <a:pt x="38797" y="354009"/>
                  </a:lnTo>
                  <a:lnTo>
                    <a:pt x="17853" y="315438"/>
                  </a:lnTo>
                  <a:lnTo>
                    <a:pt x="4615" y="272822"/>
                  </a:lnTo>
                  <a:lnTo>
                    <a:pt x="0" y="227076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7397495" y="3925823"/>
            <a:ext cx="466725" cy="466725"/>
            <a:chOff x="7397495" y="3925823"/>
            <a:chExt cx="466725" cy="466725"/>
          </a:xfrm>
        </p:grpSpPr>
        <p:sp>
          <p:nvSpPr>
            <p:cNvPr id="28" name="object 28"/>
            <p:cNvSpPr/>
            <p:nvPr/>
          </p:nvSpPr>
          <p:spPr>
            <a:xfrm>
              <a:off x="7403591" y="3931919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59" h="454660">
                  <a:moveTo>
                    <a:pt x="227075" y="0"/>
                  </a:moveTo>
                  <a:lnTo>
                    <a:pt x="181329" y="4615"/>
                  </a:lnTo>
                  <a:lnTo>
                    <a:pt x="138713" y="17853"/>
                  </a:lnTo>
                  <a:lnTo>
                    <a:pt x="100142" y="38797"/>
                  </a:lnTo>
                  <a:lnTo>
                    <a:pt x="66532" y="66532"/>
                  </a:lnTo>
                  <a:lnTo>
                    <a:pt x="38797" y="100142"/>
                  </a:lnTo>
                  <a:lnTo>
                    <a:pt x="17853" y="138713"/>
                  </a:lnTo>
                  <a:lnTo>
                    <a:pt x="4615" y="181329"/>
                  </a:lnTo>
                  <a:lnTo>
                    <a:pt x="0" y="227075"/>
                  </a:lnTo>
                  <a:lnTo>
                    <a:pt x="4615" y="272822"/>
                  </a:lnTo>
                  <a:lnTo>
                    <a:pt x="17853" y="315438"/>
                  </a:lnTo>
                  <a:lnTo>
                    <a:pt x="38797" y="354009"/>
                  </a:lnTo>
                  <a:lnTo>
                    <a:pt x="66532" y="387619"/>
                  </a:lnTo>
                  <a:lnTo>
                    <a:pt x="100142" y="415354"/>
                  </a:lnTo>
                  <a:lnTo>
                    <a:pt x="138713" y="436298"/>
                  </a:lnTo>
                  <a:lnTo>
                    <a:pt x="181329" y="449536"/>
                  </a:lnTo>
                  <a:lnTo>
                    <a:pt x="227075" y="454151"/>
                  </a:lnTo>
                  <a:lnTo>
                    <a:pt x="272822" y="449536"/>
                  </a:lnTo>
                  <a:lnTo>
                    <a:pt x="315438" y="436298"/>
                  </a:lnTo>
                  <a:lnTo>
                    <a:pt x="354009" y="415354"/>
                  </a:lnTo>
                  <a:lnTo>
                    <a:pt x="387619" y="387619"/>
                  </a:lnTo>
                  <a:lnTo>
                    <a:pt x="415354" y="354009"/>
                  </a:lnTo>
                  <a:lnTo>
                    <a:pt x="436298" y="315438"/>
                  </a:lnTo>
                  <a:lnTo>
                    <a:pt x="449536" y="272822"/>
                  </a:lnTo>
                  <a:lnTo>
                    <a:pt x="454151" y="227075"/>
                  </a:lnTo>
                  <a:lnTo>
                    <a:pt x="449536" y="181329"/>
                  </a:lnTo>
                  <a:lnTo>
                    <a:pt x="436298" y="138713"/>
                  </a:lnTo>
                  <a:lnTo>
                    <a:pt x="415354" y="100142"/>
                  </a:lnTo>
                  <a:lnTo>
                    <a:pt x="387619" y="66532"/>
                  </a:lnTo>
                  <a:lnTo>
                    <a:pt x="354009" y="38797"/>
                  </a:lnTo>
                  <a:lnTo>
                    <a:pt x="315438" y="17853"/>
                  </a:lnTo>
                  <a:lnTo>
                    <a:pt x="272822" y="4615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403591" y="3931919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59" h="454660">
                  <a:moveTo>
                    <a:pt x="0" y="227075"/>
                  </a:moveTo>
                  <a:lnTo>
                    <a:pt x="4615" y="181329"/>
                  </a:lnTo>
                  <a:lnTo>
                    <a:pt x="17853" y="138713"/>
                  </a:lnTo>
                  <a:lnTo>
                    <a:pt x="38797" y="100142"/>
                  </a:lnTo>
                  <a:lnTo>
                    <a:pt x="66532" y="66532"/>
                  </a:lnTo>
                  <a:lnTo>
                    <a:pt x="100142" y="38797"/>
                  </a:lnTo>
                  <a:lnTo>
                    <a:pt x="138713" y="17853"/>
                  </a:lnTo>
                  <a:lnTo>
                    <a:pt x="181329" y="4615"/>
                  </a:lnTo>
                  <a:lnTo>
                    <a:pt x="227075" y="0"/>
                  </a:lnTo>
                  <a:lnTo>
                    <a:pt x="272822" y="4615"/>
                  </a:lnTo>
                  <a:lnTo>
                    <a:pt x="315438" y="17853"/>
                  </a:lnTo>
                  <a:lnTo>
                    <a:pt x="354009" y="38797"/>
                  </a:lnTo>
                  <a:lnTo>
                    <a:pt x="387619" y="66532"/>
                  </a:lnTo>
                  <a:lnTo>
                    <a:pt x="415354" y="100142"/>
                  </a:lnTo>
                  <a:lnTo>
                    <a:pt x="436298" y="138713"/>
                  </a:lnTo>
                  <a:lnTo>
                    <a:pt x="449536" y="181329"/>
                  </a:lnTo>
                  <a:lnTo>
                    <a:pt x="454151" y="227075"/>
                  </a:lnTo>
                  <a:lnTo>
                    <a:pt x="449536" y="272822"/>
                  </a:lnTo>
                  <a:lnTo>
                    <a:pt x="436298" y="315438"/>
                  </a:lnTo>
                  <a:lnTo>
                    <a:pt x="415354" y="354009"/>
                  </a:lnTo>
                  <a:lnTo>
                    <a:pt x="387619" y="387619"/>
                  </a:lnTo>
                  <a:lnTo>
                    <a:pt x="354009" y="415354"/>
                  </a:lnTo>
                  <a:lnTo>
                    <a:pt x="315438" y="436298"/>
                  </a:lnTo>
                  <a:lnTo>
                    <a:pt x="272822" y="449536"/>
                  </a:lnTo>
                  <a:lnTo>
                    <a:pt x="227075" y="454151"/>
                  </a:lnTo>
                  <a:lnTo>
                    <a:pt x="181329" y="449536"/>
                  </a:lnTo>
                  <a:lnTo>
                    <a:pt x="138713" y="436298"/>
                  </a:lnTo>
                  <a:lnTo>
                    <a:pt x="100142" y="415354"/>
                  </a:lnTo>
                  <a:lnTo>
                    <a:pt x="66532" y="387619"/>
                  </a:lnTo>
                  <a:lnTo>
                    <a:pt x="38797" y="354009"/>
                  </a:lnTo>
                  <a:lnTo>
                    <a:pt x="17853" y="315438"/>
                  </a:lnTo>
                  <a:lnTo>
                    <a:pt x="4615" y="272822"/>
                  </a:lnTo>
                  <a:lnTo>
                    <a:pt x="0" y="22707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6943343" y="4672584"/>
            <a:ext cx="466725" cy="466725"/>
            <a:chOff x="6943343" y="4672584"/>
            <a:chExt cx="466725" cy="466725"/>
          </a:xfrm>
        </p:grpSpPr>
        <p:sp>
          <p:nvSpPr>
            <p:cNvPr id="31" name="object 31"/>
            <p:cNvSpPr/>
            <p:nvPr/>
          </p:nvSpPr>
          <p:spPr>
            <a:xfrm>
              <a:off x="6949439" y="4678680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59" h="454660">
                  <a:moveTo>
                    <a:pt x="227075" y="0"/>
                  </a:moveTo>
                  <a:lnTo>
                    <a:pt x="181329" y="4615"/>
                  </a:lnTo>
                  <a:lnTo>
                    <a:pt x="138713" y="17853"/>
                  </a:lnTo>
                  <a:lnTo>
                    <a:pt x="100142" y="38797"/>
                  </a:lnTo>
                  <a:lnTo>
                    <a:pt x="66532" y="66532"/>
                  </a:lnTo>
                  <a:lnTo>
                    <a:pt x="38797" y="100142"/>
                  </a:lnTo>
                  <a:lnTo>
                    <a:pt x="17853" y="138713"/>
                  </a:lnTo>
                  <a:lnTo>
                    <a:pt x="4615" y="181329"/>
                  </a:lnTo>
                  <a:lnTo>
                    <a:pt x="0" y="227076"/>
                  </a:lnTo>
                  <a:lnTo>
                    <a:pt x="4615" y="272822"/>
                  </a:lnTo>
                  <a:lnTo>
                    <a:pt x="17853" y="315438"/>
                  </a:lnTo>
                  <a:lnTo>
                    <a:pt x="38797" y="354009"/>
                  </a:lnTo>
                  <a:lnTo>
                    <a:pt x="66532" y="387619"/>
                  </a:lnTo>
                  <a:lnTo>
                    <a:pt x="100142" y="415354"/>
                  </a:lnTo>
                  <a:lnTo>
                    <a:pt x="138713" y="436298"/>
                  </a:lnTo>
                  <a:lnTo>
                    <a:pt x="181329" y="449536"/>
                  </a:lnTo>
                  <a:lnTo>
                    <a:pt x="227075" y="454152"/>
                  </a:lnTo>
                  <a:lnTo>
                    <a:pt x="272822" y="449536"/>
                  </a:lnTo>
                  <a:lnTo>
                    <a:pt x="315438" y="436298"/>
                  </a:lnTo>
                  <a:lnTo>
                    <a:pt x="354009" y="415354"/>
                  </a:lnTo>
                  <a:lnTo>
                    <a:pt x="387619" y="387619"/>
                  </a:lnTo>
                  <a:lnTo>
                    <a:pt x="415354" y="354009"/>
                  </a:lnTo>
                  <a:lnTo>
                    <a:pt x="436298" y="315438"/>
                  </a:lnTo>
                  <a:lnTo>
                    <a:pt x="449536" y="272822"/>
                  </a:lnTo>
                  <a:lnTo>
                    <a:pt x="454151" y="227076"/>
                  </a:lnTo>
                  <a:lnTo>
                    <a:pt x="449536" y="181329"/>
                  </a:lnTo>
                  <a:lnTo>
                    <a:pt x="436298" y="138713"/>
                  </a:lnTo>
                  <a:lnTo>
                    <a:pt x="415354" y="100142"/>
                  </a:lnTo>
                  <a:lnTo>
                    <a:pt x="387619" y="66532"/>
                  </a:lnTo>
                  <a:lnTo>
                    <a:pt x="354009" y="38797"/>
                  </a:lnTo>
                  <a:lnTo>
                    <a:pt x="315438" y="17853"/>
                  </a:lnTo>
                  <a:lnTo>
                    <a:pt x="272822" y="4615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949439" y="4678680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59" h="454660">
                  <a:moveTo>
                    <a:pt x="0" y="227076"/>
                  </a:moveTo>
                  <a:lnTo>
                    <a:pt x="4615" y="181329"/>
                  </a:lnTo>
                  <a:lnTo>
                    <a:pt x="17853" y="138713"/>
                  </a:lnTo>
                  <a:lnTo>
                    <a:pt x="38797" y="100142"/>
                  </a:lnTo>
                  <a:lnTo>
                    <a:pt x="66532" y="66532"/>
                  </a:lnTo>
                  <a:lnTo>
                    <a:pt x="100142" y="38797"/>
                  </a:lnTo>
                  <a:lnTo>
                    <a:pt x="138713" y="17853"/>
                  </a:lnTo>
                  <a:lnTo>
                    <a:pt x="181329" y="4615"/>
                  </a:lnTo>
                  <a:lnTo>
                    <a:pt x="227075" y="0"/>
                  </a:lnTo>
                  <a:lnTo>
                    <a:pt x="272822" y="4615"/>
                  </a:lnTo>
                  <a:lnTo>
                    <a:pt x="315438" y="17853"/>
                  </a:lnTo>
                  <a:lnTo>
                    <a:pt x="354009" y="38797"/>
                  </a:lnTo>
                  <a:lnTo>
                    <a:pt x="387619" y="66532"/>
                  </a:lnTo>
                  <a:lnTo>
                    <a:pt x="415354" y="100142"/>
                  </a:lnTo>
                  <a:lnTo>
                    <a:pt x="436298" y="138713"/>
                  </a:lnTo>
                  <a:lnTo>
                    <a:pt x="449536" y="181329"/>
                  </a:lnTo>
                  <a:lnTo>
                    <a:pt x="454151" y="227076"/>
                  </a:lnTo>
                  <a:lnTo>
                    <a:pt x="449536" y="272822"/>
                  </a:lnTo>
                  <a:lnTo>
                    <a:pt x="436298" y="315438"/>
                  </a:lnTo>
                  <a:lnTo>
                    <a:pt x="415354" y="354009"/>
                  </a:lnTo>
                  <a:lnTo>
                    <a:pt x="387619" y="387619"/>
                  </a:lnTo>
                  <a:lnTo>
                    <a:pt x="354009" y="415354"/>
                  </a:lnTo>
                  <a:lnTo>
                    <a:pt x="315438" y="436298"/>
                  </a:lnTo>
                  <a:lnTo>
                    <a:pt x="272822" y="449536"/>
                  </a:lnTo>
                  <a:lnTo>
                    <a:pt x="227075" y="454152"/>
                  </a:lnTo>
                  <a:lnTo>
                    <a:pt x="181329" y="449536"/>
                  </a:lnTo>
                  <a:lnTo>
                    <a:pt x="138713" y="436298"/>
                  </a:lnTo>
                  <a:lnTo>
                    <a:pt x="100142" y="415354"/>
                  </a:lnTo>
                  <a:lnTo>
                    <a:pt x="66532" y="387619"/>
                  </a:lnTo>
                  <a:lnTo>
                    <a:pt x="38797" y="354009"/>
                  </a:lnTo>
                  <a:lnTo>
                    <a:pt x="17853" y="315438"/>
                  </a:lnTo>
                  <a:lnTo>
                    <a:pt x="4615" y="272822"/>
                  </a:lnTo>
                  <a:lnTo>
                    <a:pt x="0" y="227076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3755135" y="2289048"/>
            <a:ext cx="466725" cy="463550"/>
            <a:chOff x="3755135" y="2289048"/>
            <a:chExt cx="466725" cy="463550"/>
          </a:xfrm>
        </p:grpSpPr>
        <p:sp>
          <p:nvSpPr>
            <p:cNvPr id="34" name="object 34"/>
            <p:cNvSpPr/>
            <p:nvPr/>
          </p:nvSpPr>
          <p:spPr>
            <a:xfrm>
              <a:off x="3761231" y="2295144"/>
              <a:ext cx="454659" cy="451484"/>
            </a:xfrm>
            <a:custGeom>
              <a:avLst/>
              <a:gdLst/>
              <a:ahLst/>
              <a:cxnLst/>
              <a:rect l="l" t="t" r="r" b="b"/>
              <a:pathLst>
                <a:path w="454660" h="451485">
                  <a:moveTo>
                    <a:pt x="227075" y="0"/>
                  </a:moveTo>
                  <a:lnTo>
                    <a:pt x="181329" y="4581"/>
                  </a:lnTo>
                  <a:lnTo>
                    <a:pt x="138713" y="17722"/>
                  </a:lnTo>
                  <a:lnTo>
                    <a:pt x="100142" y="38515"/>
                  </a:lnTo>
                  <a:lnTo>
                    <a:pt x="66532" y="66055"/>
                  </a:lnTo>
                  <a:lnTo>
                    <a:pt x="38797" y="99435"/>
                  </a:lnTo>
                  <a:lnTo>
                    <a:pt x="17853" y="137749"/>
                  </a:lnTo>
                  <a:lnTo>
                    <a:pt x="4615" y="180090"/>
                  </a:lnTo>
                  <a:lnTo>
                    <a:pt x="0" y="225551"/>
                  </a:lnTo>
                  <a:lnTo>
                    <a:pt x="4615" y="271013"/>
                  </a:lnTo>
                  <a:lnTo>
                    <a:pt x="17853" y="313354"/>
                  </a:lnTo>
                  <a:lnTo>
                    <a:pt x="38797" y="351668"/>
                  </a:lnTo>
                  <a:lnTo>
                    <a:pt x="66532" y="385048"/>
                  </a:lnTo>
                  <a:lnTo>
                    <a:pt x="100142" y="412588"/>
                  </a:lnTo>
                  <a:lnTo>
                    <a:pt x="138713" y="433381"/>
                  </a:lnTo>
                  <a:lnTo>
                    <a:pt x="181329" y="446522"/>
                  </a:lnTo>
                  <a:lnTo>
                    <a:pt x="227075" y="451103"/>
                  </a:lnTo>
                  <a:lnTo>
                    <a:pt x="272822" y="446522"/>
                  </a:lnTo>
                  <a:lnTo>
                    <a:pt x="315438" y="433381"/>
                  </a:lnTo>
                  <a:lnTo>
                    <a:pt x="354009" y="412588"/>
                  </a:lnTo>
                  <a:lnTo>
                    <a:pt x="387619" y="385048"/>
                  </a:lnTo>
                  <a:lnTo>
                    <a:pt x="415354" y="351668"/>
                  </a:lnTo>
                  <a:lnTo>
                    <a:pt x="436298" y="313354"/>
                  </a:lnTo>
                  <a:lnTo>
                    <a:pt x="449536" y="271013"/>
                  </a:lnTo>
                  <a:lnTo>
                    <a:pt x="454151" y="225551"/>
                  </a:lnTo>
                  <a:lnTo>
                    <a:pt x="449536" y="180090"/>
                  </a:lnTo>
                  <a:lnTo>
                    <a:pt x="436298" y="137749"/>
                  </a:lnTo>
                  <a:lnTo>
                    <a:pt x="415354" y="99435"/>
                  </a:lnTo>
                  <a:lnTo>
                    <a:pt x="387619" y="66055"/>
                  </a:lnTo>
                  <a:lnTo>
                    <a:pt x="354009" y="38515"/>
                  </a:lnTo>
                  <a:lnTo>
                    <a:pt x="315438" y="17722"/>
                  </a:lnTo>
                  <a:lnTo>
                    <a:pt x="272822" y="4581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761231" y="2295144"/>
              <a:ext cx="454659" cy="451484"/>
            </a:xfrm>
            <a:custGeom>
              <a:avLst/>
              <a:gdLst/>
              <a:ahLst/>
              <a:cxnLst/>
              <a:rect l="l" t="t" r="r" b="b"/>
              <a:pathLst>
                <a:path w="454660" h="451485">
                  <a:moveTo>
                    <a:pt x="0" y="225551"/>
                  </a:moveTo>
                  <a:lnTo>
                    <a:pt x="4615" y="180090"/>
                  </a:lnTo>
                  <a:lnTo>
                    <a:pt x="17853" y="137749"/>
                  </a:lnTo>
                  <a:lnTo>
                    <a:pt x="38797" y="99435"/>
                  </a:lnTo>
                  <a:lnTo>
                    <a:pt x="66532" y="66055"/>
                  </a:lnTo>
                  <a:lnTo>
                    <a:pt x="100142" y="38515"/>
                  </a:lnTo>
                  <a:lnTo>
                    <a:pt x="138713" y="17722"/>
                  </a:lnTo>
                  <a:lnTo>
                    <a:pt x="181329" y="4581"/>
                  </a:lnTo>
                  <a:lnTo>
                    <a:pt x="227075" y="0"/>
                  </a:lnTo>
                  <a:lnTo>
                    <a:pt x="272822" y="4581"/>
                  </a:lnTo>
                  <a:lnTo>
                    <a:pt x="315438" y="17722"/>
                  </a:lnTo>
                  <a:lnTo>
                    <a:pt x="354009" y="38515"/>
                  </a:lnTo>
                  <a:lnTo>
                    <a:pt x="387619" y="66055"/>
                  </a:lnTo>
                  <a:lnTo>
                    <a:pt x="415354" y="99435"/>
                  </a:lnTo>
                  <a:lnTo>
                    <a:pt x="436298" y="137749"/>
                  </a:lnTo>
                  <a:lnTo>
                    <a:pt x="449536" y="180090"/>
                  </a:lnTo>
                  <a:lnTo>
                    <a:pt x="454151" y="225551"/>
                  </a:lnTo>
                  <a:lnTo>
                    <a:pt x="449536" y="271013"/>
                  </a:lnTo>
                  <a:lnTo>
                    <a:pt x="436298" y="313354"/>
                  </a:lnTo>
                  <a:lnTo>
                    <a:pt x="415354" y="351668"/>
                  </a:lnTo>
                  <a:lnTo>
                    <a:pt x="387619" y="385048"/>
                  </a:lnTo>
                  <a:lnTo>
                    <a:pt x="354009" y="412588"/>
                  </a:lnTo>
                  <a:lnTo>
                    <a:pt x="315438" y="433381"/>
                  </a:lnTo>
                  <a:lnTo>
                    <a:pt x="272822" y="446522"/>
                  </a:lnTo>
                  <a:lnTo>
                    <a:pt x="227075" y="451103"/>
                  </a:lnTo>
                  <a:lnTo>
                    <a:pt x="181329" y="446522"/>
                  </a:lnTo>
                  <a:lnTo>
                    <a:pt x="138713" y="433381"/>
                  </a:lnTo>
                  <a:lnTo>
                    <a:pt x="100142" y="412588"/>
                  </a:lnTo>
                  <a:lnTo>
                    <a:pt x="66532" y="385048"/>
                  </a:lnTo>
                  <a:lnTo>
                    <a:pt x="38797" y="351668"/>
                  </a:lnTo>
                  <a:lnTo>
                    <a:pt x="17853" y="313354"/>
                  </a:lnTo>
                  <a:lnTo>
                    <a:pt x="4615" y="271013"/>
                  </a:lnTo>
                  <a:lnTo>
                    <a:pt x="0" y="22555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3980688" y="3191255"/>
            <a:ext cx="466725" cy="463550"/>
            <a:chOff x="3980688" y="3191255"/>
            <a:chExt cx="466725" cy="463550"/>
          </a:xfrm>
        </p:grpSpPr>
        <p:sp>
          <p:nvSpPr>
            <p:cNvPr id="37" name="object 37"/>
            <p:cNvSpPr/>
            <p:nvPr/>
          </p:nvSpPr>
          <p:spPr>
            <a:xfrm>
              <a:off x="3986784" y="3197351"/>
              <a:ext cx="454659" cy="451484"/>
            </a:xfrm>
            <a:custGeom>
              <a:avLst/>
              <a:gdLst/>
              <a:ahLst/>
              <a:cxnLst/>
              <a:rect l="l" t="t" r="r" b="b"/>
              <a:pathLst>
                <a:path w="454660" h="451485">
                  <a:moveTo>
                    <a:pt x="227075" y="0"/>
                  </a:moveTo>
                  <a:lnTo>
                    <a:pt x="181329" y="4581"/>
                  </a:lnTo>
                  <a:lnTo>
                    <a:pt x="138713" y="17722"/>
                  </a:lnTo>
                  <a:lnTo>
                    <a:pt x="100142" y="38515"/>
                  </a:lnTo>
                  <a:lnTo>
                    <a:pt x="66532" y="66055"/>
                  </a:lnTo>
                  <a:lnTo>
                    <a:pt x="38797" y="99435"/>
                  </a:lnTo>
                  <a:lnTo>
                    <a:pt x="17853" y="137749"/>
                  </a:lnTo>
                  <a:lnTo>
                    <a:pt x="4615" y="180090"/>
                  </a:lnTo>
                  <a:lnTo>
                    <a:pt x="0" y="225551"/>
                  </a:lnTo>
                  <a:lnTo>
                    <a:pt x="4615" y="271013"/>
                  </a:lnTo>
                  <a:lnTo>
                    <a:pt x="17853" y="313354"/>
                  </a:lnTo>
                  <a:lnTo>
                    <a:pt x="38797" y="351668"/>
                  </a:lnTo>
                  <a:lnTo>
                    <a:pt x="66532" y="385048"/>
                  </a:lnTo>
                  <a:lnTo>
                    <a:pt x="100142" y="412588"/>
                  </a:lnTo>
                  <a:lnTo>
                    <a:pt x="138713" y="433381"/>
                  </a:lnTo>
                  <a:lnTo>
                    <a:pt x="181329" y="446522"/>
                  </a:lnTo>
                  <a:lnTo>
                    <a:pt x="227075" y="451104"/>
                  </a:lnTo>
                  <a:lnTo>
                    <a:pt x="272822" y="446522"/>
                  </a:lnTo>
                  <a:lnTo>
                    <a:pt x="315438" y="433381"/>
                  </a:lnTo>
                  <a:lnTo>
                    <a:pt x="354009" y="412588"/>
                  </a:lnTo>
                  <a:lnTo>
                    <a:pt x="387619" y="385048"/>
                  </a:lnTo>
                  <a:lnTo>
                    <a:pt x="415354" y="351668"/>
                  </a:lnTo>
                  <a:lnTo>
                    <a:pt x="436298" y="313354"/>
                  </a:lnTo>
                  <a:lnTo>
                    <a:pt x="449536" y="271013"/>
                  </a:lnTo>
                  <a:lnTo>
                    <a:pt x="454151" y="225551"/>
                  </a:lnTo>
                  <a:lnTo>
                    <a:pt x="449536" y="180090"/>
                  </a:lnTo>
                  <a:lnTo>
                    <a:pt x="436298" y="137749"/>
                  </a:lnTo>
                  <a:lnTo>
                    <a:pt x="415354" y="99435"/>
                  </a:lnTo>
                  <a:lnTo>
                    <a:pt x="387619" y="66055"/>
                  </a:lnTo>
                  <a:lnTo>
                    <a:pt x="354009" y="38515"/>
                  </a:lnTo>
                  <a:lnTo>
                    <a:pt x="315438" y="17722"/>
                  </a:lnTo>
                  <a:lnTo>
                    <a:pt x="272822" y="4581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986784" y="3197351"/>
              <a:ext cx="454659" cy="451484"/>
            </a:xfrm>
            <a:custGeom>
              <a:avLst/>
              <a:gdLst/>
              <a:ahLst/>
              <a:cxnLst/>
              <a:rect l="l" t="t" r="r" b="b"/>
              <a:pathLst>
                <a:path w="454660" h="451485">
                  <a:moveTo>
                    <a:pt x="0" y="225551"/>
                  </a:moveTo>
                  <a:lnTo>
                    <a:pt x="4615" y="180090"/>
                  </a:lnTo>
                  <a:lnTo>
                    <a:pt x="17853" y="137749"/>
                  </a:lnTo>
                  <a:lnTo>
                    <a:pt x="38797" y="99435"/>
                  </a:lnTo>
                  <a:lnTo>
                    <a:pt x="66532" y="66055"/>
                  </a:lnTo>
                  <a:lnTo>
                    <a:pt x="100142" y="38515"/>
                  </a:lnTo>
                  <a:lnTo>
                    <a:pt x="138713" y="17722"/>
                  </a:lnTo>
                  <a:lnTo>
                    <a:pt x="181329" y="4581"/>
                  </a:lnTo>
                  <a:lnTo>
                    <a:pt x="227075" y="0"/>
                  </a:lnTo>
                  <a:lnTo>
                    <a:pt x="272822" y="4581"/>
                  </a:lnTo>
                  <a:lnTo>
                    <a:pt x="315438" y="17722"/>
                  </a:lnTo>
                  <a:lnTo>
                    <a:pt x="354009" y="38515"/>
                  </a:lnTo>
                  <a:lnTo>
                    <a:pt x="387619" y="66055"/>
                  </a:lnTo>
                  <a:lnTo>
                    <a:pt x="415354" y="99435"/>
                  </a:lnTo>
                  <a:lnTo>
                    <a:pt x="436298" y="137749"/>
                  </a:lnTo>
                  <a:lnTo>
                    <a:pt x="449536" y="180090"/>
                  </a:lnTo>
                  <a:lnTo>
                    <a:pt x="454151" y="225551"/>
                  </a:lnTo>
                  <a:lnTo>
                    <a:pt x="449536" y="271013"/>
                  </a:lnTo>
                  <a:lnTo>
                    <a:pt x="436298" y="313354"/>
                  </a:lnTo>
                  <a:lnTo>
                    <a:pt x="415354" y="351668"/>
                  </a:lnTo>
                  <a:lnTo>
                    <a:pt x="387619" y="385048"/>
                  </a:lnTo>
                  <a:lnTo>
                    <a:pt x="354009" y="412588"/>
                  </a:lnTo>
                  <a:lnTo>
                    <a:pt x="315438" y="433381"/>
                  </a:lnTo>
                  <a:lnTo>
                    <a:pt x="272822" y="446522"/>
                  </a:lnTo>
                  <a:lnTo>
                    <a:pt x="227075" y="451104"/>
                  </a:lnTo>
                  <a:lnTo>
                    <a:pt x="181329" y="446522"/>
                  </a:lnTo>
                  <a:lnTo>
                    <a:pt x="138713" y="433381"/>
                  </a:lnTo>
                  <a:lnTo>
                    <a:pt x="100142" y="412588"/>
                  </a:lnTo>
                  <a:lnTo>
                    <a:pt x="66532" y="385048"/>
                  </a:lnTo>
                  <a:lnTo>
                    <a:pt x="38797" y="351668"/>
                  </a:lnTo>
                  <a:lnTo>
                    <a:pt x="17853" y="313354"/>
                  </a:lnTo>
                  <a:lnTo>
                    <a:pt x="4615" y="271013"/>
                  </a:lnTo>
                  <a:lnTo>
                    <a:pt x="0" y="22555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3304032" y="4264152"/>
            <a:ext cx="463550" cy="466725"/>
            <a:chOff x="3304032" y="4264152"/>
            <a:chExt cx="463550" cy="466725"/>
          </a:xfrm>
        </p:grpSpPr>
        <p:sp>
          <p:nvSpPr>
            <p:cNvPr id="40" name="object 40"/>
            <p:cNvSpPr/>
            <p:nvPr/>
          </p:nvSpPr>
          <p:spPr>
            <a:xfrm>
              <a:off x="3310128" y="4270248"/>
              <a:ext cx="451484" cy="454659"/>
            </a:xfrm>
            <a:custGeom>
              <a:avLst/>
              <a:gdLst/>
              <a:ahLst/>
              <a:cxnLst/>
              <a:rect l="l" t="t" r="r" b="b"/>
              <a:pathLst>
                <a:path w="451485" h="454660">
                  <a:moveTo>
                    <a:pt x="225551" y="0"/>
                  </a:moveTo>
                  <a:lnTo>
                    <a:pt x="180090" y="4615"/>
                  </a:lnTo>
                  <a:lnTo>
                    <a:pt x="137749" y="17853"/>
                  </a:lnTo>
                  <a:lnTo>
                    <a:pt x="99435" y="38797"/>
                  </a:lnTo>
                  <a:lnTo>
                    <a:pt x="66055" y="66532"/>
                  </a:lnTo>
                  <a:lnTo>
                    <a:pt x="38515" y="100142"/>
                  </a:lnTo>
                  <a:lnTo>
                    <a:pt x="17722" y="138713"/>
                  </a:lnTo>
                  <a:lnTo>
                    <a:pt x="4581" y="181329"/>
                  </a:lnTo>
                  <a:lnTo>
                    <a:pt x="0" y="227075"/>
                  </a:lnTo>
                  <a:lnTo>
                    <a:pt x="4581" y="272822"/>
                  </a:lnTo>
                  <a:lnTo>
                    <a:pt x="17722" y="315438"/>
                  </a:lnTo>
                  <a:lnTo>
                    <a:pt x="38515" y="354009"/>
                  </a:lnTo>
                  <a:lnTo>
                    <a:pt x="66055" y="387619"/>
                  </a:lnTo>
                  <a:lnTo>
                    <a:pt x="99435" y="415354"/>
                  </a:lnTo>
                  <a:lnTo>
                    <a:pt x="137749" y="436298"/>
                  </a:lnTo>
                  <a:lnTo>
                    <a:pt x="180090" y="449536"/>
                  </a:lnTo>
                  <a:lnTo>
                    <a:pt x="225551" y="454151"/>
                  </a:lnTo>
                  <a:lnTo>
                    <a:pt x="271013" y="449536"/>
                  </a:lnTo>
                  <a:lnTo>
                    <a:pt x="313354" y="436298"/>
                  </a:lnTo>
                  <a:lnTo>
                    <a:pt x="351668" y="415354"/>
                  </a:lnTo>
                  <a:lnTo>
                    <a:pt x="385048" y="387619"/>
                  </a:lnTo>
                  <a:lnTo>
                    <a:pt x="412588" y="354009"/>
                  </a:lnTo>
                  <a:lnTo>
                    <a:pt x="433381" y="315438"/>
                  </a:lnTo>
                  <a:lnTo>
                    <a:pt x="446522" y="272822"/>
                  </a:lnTo>
                  <a:lnTo>
                    <a:pt x="451104" y="227075"/>
                  </a:lnTo>
                  <a:lnTo>
                    <a:pt x="446522" y="181329"/>
                  </a:lnTo>
                  <a:lnTo>
                    <a:pt x="433381" y="138713"/>
                  </a:lnTo>
                  <a:lnTo>
                    <a:pt x="412588" y="100142"/>
                  </a:lnTo>
                  <a:lnTo>
                    <a:pt x="385048" y="66532"/>
                  </a:lnTo>
                  <a:lnTo>
                    <a:pt x="351668" y="38797"/>
                  </a:lnTo>
                  <a:lnTo>
                    <a:pt x="313354" y="17853"/>
                  </a:lnTo>
                  <a:lnTo>
                    <a:pt x="271013" y="4615"/>
                  </a:lnTo>
                  <a:lnTo>
                    <a:pt x="22555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310128" y="4270248"/>
              <a:ext cx="451484" cy="454659"/>
            </a:xfrm>
            <a:custGeom>
              <a:avLst/>
              <a:gdLst/>
              <a:ahLst/>
              <a:cxnLst/>
              <a:rect l="l" t="t" r="r" b="b"/>
              <a:pathLst>
                <a:path w="451485" h="454660">
                  <a:moveTo>
                    <a:pt x="0" y="227075"/>
                  </a:moveTo>
                  <a:lnTo>
                    <a:pt x="4581" y="181329"/>
                  </a:lnTo>
                  <a:lnTo>
                    <a:pt x="17722" y="138713"/>
                  </a:lnTo>
                  <a:lnTo>
                    <a:pt x="38515" y="100142"/>
                  </a:lnTo>
                  <a:lnTo>
                    <a:pt x="66055" y="66532"/>
                  </a:lnTo>
                  <a:lnTo>
                    <a:pt x="99435" y="38797"/>
                  </a:lnTo>
                  <a:lnTo>
                    <a:pt x="137749" y="17853"/>
                  </a:lnTo>
                  <a:lnTo>
                    <a:pt x="180090" y="4615"/>
                  </a:lnTo>
                  <a:lnTo>
                    <a:pt x="225551" y="0"/>
                  </a:lnTo>
                  <a:lnTo>
                    <a:pt x="271013" y="4615"/>
                  </a:lnTo>
                  <a:lnTo>
                    <a:pt x="313354" y="17853"/>
                  </a:lnTo>
                  <a:lnTo>
                    <a:pt x="351668" y="38797"/>
                  </a:lnTo>
                  <a:lnTo>
                    <a:pt x="385048" y="66532"/>
                  </a:lnTo>
                  <a:lnTo>
                    <a:pt x="412588" y="100142"/>
                  </a:lnTo>
                  <a:lnTo>
                    <a:pt x="433381" y="138713"/>
                  </a:lnTo>
                  <a:lnTo>
                    <a:pt x="446522" y="181329"/>
                  </a:lnTo>
                  <a:lnTo>
                    <a:pt x="451104" y="227075"/>
                  </a:lnTo>
                  <a:lnTo>
                    <a:pt x="446522" y="272822"/>
                  </a:lnTo>
                  <a:lnTo>
                    <a:pt x="433381" y="315438"/>
                  </a:lnTo>
                  <a:lnTo>
                    <a:pt x="412588" y="354009"/>
                  </a:lnTo>
                  <a:lnTo>
                    <a:pt x="385048" y="387619"/>
                  </a:lnTo>
                  <a:lnTo>
                    <a:pt x="351668" y="415354"/>
                  </a:lnTo>
                  <a:lnTo>
                    <a:pt x="313354" y="436298"/>
                  </a:lnTo>
                  <a:lnTo>
                    <a:pt x="271013" y="449536"/>
                  </a:lnTo>
                  <a:lnTo>
                    <a:pt x="225551" y="454151"/>
                  </a:lnTo>
                  <a:lnTo>
                    <a:pt x="180090" y="449536"/>
                  </a:lnTo>
                  <a:lnTo>
                    <a:pt x="137749" y="436298"/>
                  </a:lnTo>
                  <a:lnTo>
                    <a:pt x="99435" y="415354"/>
                  </a:lnTo>
                  <a:lnTo>
                    <a:pt x="66055" y="387619"/>
                  </a:lnTo>
                  <a:lnTo>
                    <a:pt x="38515" y="354009"/>
                  </a:lnTo>
                  <a:lnTo>
                    <a:pt x="17722" y="315438"/>
                  </a:lnTo>
                  <a:lnTo>
                    <a:pt x="4581" y="272822"/>
                  </a:lnTo>
                  <a:lnTo>
                    <a:pt x="0" y="22707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4312920" y="4093464"/>
            <a:ext cx="463550" cy="463550"/>
            <a:chOff x="4312920" y="4093464"/>
            <a:chExt cx="463550" cy="463550"/>
          </a:xfrm>
        </p:grpSpPr>
        <p:sp>
          <p:nvSpPr>
            <p:cNvPr id="43" name="object 43"/>
            <p:cNvSpPr/>
            <p:nvPr/>
          </p:nvSpPr>
          <p:spPr>
            <a:xfrm>
              <a:off x="4319016" y="4099560"/>
              <a:ext cx="451484" cy="451484"/>
            </a:xfrm>
            <a:custGeom>
              <a:avLst/>
              <a:gdLst/>
              <a:ahLst/>
              <a:cxnLst/>
              <a:rect l="l" t="t" r="r" b="b"/>
              <a:pathLst>
                <a:path w="451485" h="451485">
                  <a:moveTo>
                    <a:pt x="225551" y="0"/>
                  </a:moveTo>
                  <a:lnTo>
                    <a:pt x="180090" y="4581"/>
                  </a:lnTo>
                  <a:lnTo>
                    <a:pt x="137749" y="17722"/>
                  </a:lnTo>
                  <a:lnTo>
                    <a:pt x="99435" y="38515"/>
                  </a:lnTo>
                  <a:lnTo>
                    <a:pt x="66055" y="66055"/>
                  </a:lnTo>
                  <a:lnTo>
                    <a:pt x="38515" y="99435"/>
                  </a:lnTo>
                  <a:lnTo>
                    <a:pt x="17722" y="137749"/>
                  </a:lnTo>
                  <a:lnTo>
                    <a:pt x="4581" y="180090"/>
                  </a:lnTo>
                  <a:lnTo>
                    <a:pt x="0" y="225551"/>
                  </a:lnTo>
                  <a:lnTo>
                    <a:pt x="4581" y="271013"/>
                  </a:lnTo>
                  <a:lnTo>
                    <a:pt x="17722" y="313354"/>
                  </a:lnTo>
                  <a:lnTo>
                    <a:pt x="38515" y="351668"/>
                  </a:lnTo>
                  <a:lnTo>
                    <a:pt x="66055" y="385048"/>
                  </a:lnTo>
                  <a:lnTo>
                    <a:pt x="99435" y="412588"/>
                  </a:lnTo>
                  <a:lnTo>
                    <a:pt x="137749" y="433381"/>
                  </a:lnTo>
                  <a:lnTo>
                    <a:pt x="180090" y="446522"/>
                  </a:lnTo>
                  <a:lnTo>
                    <a:pt x="225551" y="451103"/>
                  </a:lnTo>
                  <a:lnTo>
                    <a:pt x="271013" y="446522"/>
                  </a:lnTo>
                  <a:lnTo>
                    <a:pt x="313354" y="433381"/>
                  </a:lnTo>
                  <a:lnTo>
                    <a:pt x="351668" y="412588"/>
                  </a:lnTo>
                  <a:lnTo>
                    <a:pt x="385048" y="385048"/>
                  </a:lnTo>
                  <a:lnTo>
                    <a:pt x="412588" y="351668"/>
                  </a:lnTo>
                  <a:lnTo>
                    <a:pt x="433381" y="313354"/>
                  </a:lnTo>
                  <a:lnTo>
                    <a:pt x="446522" y="271013"/>
                  </a:lnTo>
                  <a:lnTo>
                    <a:pt x="451104" y="225551"/>
                  </a:lnTo>
                  <a:lnTo>
                    <a:pt x="446522" y="180090"/>
                  </a:lnTo>
                  <a:lnTo>
                    <a:pt x="433381" y="137749"/>
                  </a:lnTo>
                  <a:lnTo>
                    <a:pt x="412588" y="99435"/>
                  </a:lnTo>
                  <a:lnTo>
                    <a:pt x="385048" y="66055"/>
                  </a:lnTo>
                  <a:lnTo>
                    <a:pt x="351668" y="38515"/>
                  </a:lnTo>
                  <a:lnTo>
                    <a:pt x="313354" y="17722"/>
                  </a:lnTo>
                  <a:lnTo>
                    <a:pt x="271013" y="4581"/>
                  </a:lnTo>
                  <a:lnTo>
                    <a:pt x="22555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319016" y="4099560"/>
              <a:ext cx="451484" cy="451484"/>
            </a:xfrm>
            <a:custGeom>
              <a:avLst/>
              <a:gdLst/>
              <a:ahLst/>
              <a:cxnLst/>
              <a:rect l="l" t="t" r="r" b="b"/>
              <a:pathLst>
                <a:path w="451485" h="451485">
                  <a:moveTo>
                    <a:pt x="0" y="225551"/>
                  </a:moveTo>
                  <a:lnTo>
                    <a:pt x="4581" y="180090"/>
                  </a:lnTo>
                  <a:lnTo>
                    <a:pt x="17722" y="137749"/>
                  </a:lnTo>
                  <a:lnTo>
                    <a:pt x="38515" y="99435"/>
                  </a:lnTo>
                  <a:lnTo>
                    <a:pt x="66055" y="66055"/>
                  </a:lnTo>
                  <a:lnTo>
                    <a:pt x="99435" y="38515"/>
                  </a:lnTo>
                  <a:lnTo>
                    <a:pt x="137749" y="17722"/>
                  </a:lnTo>
                  <a:lnTo>
                    <a:pt x="180090" y="4581"/>
                  </a:lnTo>
                  <a:lnTo>
                    <a:pt x="225551" y="0"/>
                  </a:lnTo>
                  <a:lnTo>
                    <a:pt x="271013" y="4581"/>
                  </a:lnTo>
                  <a:lnTo>
                    <a:pt x="313354" y="17722"/>
                  </a:lnTo>
                  <a:lnTo>
                    <a:pt x="351668" y="38515"/>
                  </a:lnTo>
                  <a:lnTo>
                    <a:pt x="385048" y="66055"/>
                  </a:lnTo>
                  <a:lnTo>
                    <a:pt x="412588" y="99435"/>
                  </a:lnTo>
                  <a:lnTo>
                    <a:pt x="433381" y="137749"/>
                  </a:lnTo>
                  <a:lnTo>
                    <a:pt x="446522" y="180090"/>
                  </a:lnTo>
                  <a:lnTo>
                    <a:pt x="451104" y="225551"/>
                  </a:lnTo>
                  <a:lnTo>
                    <a:pt x="446522" y="271013"/>
                  </a:lnTo>
                  <a:lnTo>
                    <a:pt x="433381" y="313354"/>
                  </a:lnTo>
                  <a:lnTo>
                    <a:pt x="412588" y="351668"/>
                  </a:lnTo>
                  <a:lnTo>
                    <a:pt x="385048" y="385048"/>
                  </a:lnTo>
                  <a:lnTo>
                    <a:pt x="351668" y="412588"/>
                  </a:lnTo>
                  <a:lnTo>
                    <a:pt x="313354" y="433381"/>
                  </a:lnTo>
                  <a:lnTo>
                    <a:pt x="271013" y="446522"/>
                  </a:lnTo>
                  <a:lnTo>
                    <a:pt x="225551" y="451103"/>
                  </a:lnTo>
                  <a:lnTo>
                    <a:pt x="180090" y="446522"/>
                  </a:lnTo>
                  <a:lnTo>
                    <a:pt x="137749" y="433381"/>
                  </a:lnTo>
                  <a:lnTo>
                    <a:pt x="99435" y="412588"/>
                  </a:lnTo>
                  <a:lnTo>
                    <a:pt x="66055" y="385048"/>
                  </a:lnTo>
                  <a:lnTo>
                    <a:pt x="38515" y="351668"/>
                  </a:lnTo>
                  <a:lnTo>
                    <a:pt x="17722" y="313354"/>
                  </a:lnTo>
                  <a:lnTo>
                    <a:pt x="4581" y="271013"/>
                  </a:lnTo>
                  <a:lnTo>
                    <a:pt x="0" y="22555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4998720" y="5047488"/>
            <a:ext cx="466725" cy="466725"/>
            <a:chOff x="4998720" y="5047488"/>
            <a:chExt cx="466725" cy="466725"/>
          </a:xfrm>
        </p:grpSpPr>
        <p:sp>
          <p:nvSpPr>
            <p:cNvPr id="46" name="object 46"/>
            <p:cNvSpPr/>
            <p:nvPr/>
          </p:nvSpPr>
          <p:spPr>
            <a:xfrm>
              <a:off x="5004816" y="5053584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60" h="454660">
                  <a:moveTo>
                    <a:pt x="227075" y="0"/>
                  </a:moveTo>
                  <a:lnTo>
                    <a:pt x="181329" y="4615"/>
                  </a:lnTo>
                  <a:lnTo>
                    <a:pt x="138713" y="17853"/>
                  </a:lnTo>
                  <a:lnTo>
                    <a:pt x="100142" y="38797"/>
                  </a:lnTo>
                  <a:lnTo>
                    <a:pt x="66532" y="66532"/>
                  </a:lnTo>
                  <a:lnTo>
                    <a:pt x="38797" y="100142"/>
                  </a:lnTo>
                  <a:lnTo>
                    <a:pt x="17853" y="138713"/>
                  </a:lnTo>
                  <a:lnTo>
                    <a:pt x="4615" y="181329"/>
                  </a:lnTo>
                  <a:lnTo>
                    <a:pt x="0" y="227076"/>
                  </a:lnTo>
                  <a:lnTo>
                    <a:pt x="4615" y="272822"/>
                  </a:lnTo>
                  <a:lnTo>
                    <a:pt x="17853" y="315438"/>
                  </a:lnTo>
                  <a:lnTo>
                    <a:pt x="38797" y="354009"/>
                  </a:lnTo>
                  <a:lnTo>
                    <a:pt x="66532" y="387619"/>
                  </a:lnTo>
                  <a:lnTo>
                    <a:pt x="100142" y="415354"/>
                  </a:lnTo>
                  <a:lnTo>
                    <a:pt x="138713" y="436298"/>
                  </a:lnTo>
                  <a:lnTo>
                    <a:pt x="181329" y="449536"/>
                  </a:lnTo>
                  <a:lnTo>
                    <a:pt x="227075" y="454152"/>
                  </a:lnTo>
                  <a:lnTo>
                    <a:pt x="272822" y="449536"/>
                  </a:lnTo>
                  <a:lnTo>
                    <a:pt x="315438" y="436298"/>
                  </a:lnTo>
                  <a:lnTo>
                    <a:pt x="354009" y="415354"/>
                  </a:lnTo>
                  <a:lnTo>
                    <a:pt x="387619" y="387619"/>
                  </a:lnTo>
                  <a:lnTo>
                    <a:pt x="415354" y="354009"/>
                  </a:lnTo>
                  <a:lnTo>
                    <a:pt x="436298" y="315438"/>
                  </a:lnTo>
                  <a:lnTo>
                    <a:pt x="449536" y="272822"/>
                  </a:lnTo>
                  <a:lnTo>
                    <a:pt x="454151" y="227076"/>
                  </a:lnTo>
                  <a:lnTo>
                    <a:pt x="449536" y="181329"/>
                  </a:lnTo>
                  <a:lnTo>
                    <a:pt x="436298" y="138713"/>
                  </a:lnTo>
                  <a:lnTo>
                    <a:pt x="415354" y="100142"/>
                  </a:lnTo>
                  <a:lnTo>
                    <a:pt x="387619" y="66532"/>
                  </a:lnTo>
                  <a:lnTo>
                    <a:pt x="354009" y="38797"/>
                  </a:lnTo>
                  <a:lnTo>
                    <a:pt x="315438" y="17853"/>
                  </a:lnTo>
                  <a:lnTo>
                    <a:pt x="272822" y="4615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004816" y="5053584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60" h="454660">
                  <a:moveTo>
                    <a:pt x="0" y="227076"/>
                  </a:moveTo>
                  <a:lnTo>
                    <a:pt x="4615" y="181329"/>
                  </a:lnTo>
                  <a:lnTo>
                    <a:pt x="17853" y="138713"/>
                  </a:lnTo>
                  <a:lnTo>
                    <a:pt x="38797" y="100142"/>
                  </a:lnTo>
                  <a:lnTo>
                    <a:pt x="66532" y="66532"/>
                  </a:lnTo>
                  <a:lnTo>
                    <a:pt x="100142" y="38797"/>
                  </a:lnTo>
                  <a:lnTo>
                    <a:pt x="138713" y="17853"/>
                  </a:lnTo>
                  <a:lnTo>
                    <a:pt x="181329" y="4615"/>
                  </a:lnTo>
                  <a:lnTo>
                    <a:pt x="227075" y="0"/>
                  </a:lnTo>
                  <a:lnTo>
                    <a:pt x="272822" y="4615"/>
                  </a:lnTo>
                  <a:lnTo>
                    <a:pt x="315438" y="17853"/>
                  </a:lnTo>
                  <a:lnTo>
                    <a:pt x="354009" y="38797"/>
                  </a:lnTo>
                  <a:lnTo>
                    <a:pt x="387619" y="66532"/>
                  </a:lnTo>
                  <a:lnTo>
                    <a:pt x="415354" y="100142"/>
                  </a:lnTo>
                  <a:lnTo>
                    <a:pt x="436298" y="138713"/>
                  </a:lnTo>
                  <a:lnTo>
                    <a:pt x="449536" y="181329"/>
                  </a:lnTo>
                  <a:lnTo>
                    <a:pt x="454151" y="227076"/>
                  </a:lnTo>
                  <a:lnTo>
                    <a:pt x="449536" y="272822"/>
                  </a:lnTo>
                  <a:lnTo>
                    <a:pt x="436298" y="315438"/>
                  </a:lnTo>
                  <a:lnTo>
                    <a:pt x="415354" y="354009"/>
                  </a:lnTo>
                  <a:lnTo>
                    <a:pt x="387619" y="387619"/>
                  </a:lnTo>
                  <a:lnTo>
                    <a:pt x="354009" y="415354"/>
                  </a:lnTo>
                  <a:lnTo>
                    <a:pt x="315438" y="436298"/>
                  </a:lnTo>
                  <a:lnTo>
                    <a:pt x="272822" y="449536"/>
                  </a:lnTo>
                  <a:lnTo>
                    <a:pt x="227075" y="454152"/>
                  </a:lnTo>
                  <a:lnTo>
                    <a:pt x="181329" y="449536"/>
                  </a:lnTo>
                  <a:lnTo>
                    <a:pt x="138713" y="436298"/>
                  </a:lnTo>
                  <a:lnTo>
                    <a:pt x="100142" y="415354"/>
                  </a:lnTo>
                  <a:lnTo>
                    <a:pt x="66532" y="387619"/>
                  </a:lnTo>
                  <a:lnTo>
                    <a:pt x="38797" y="354009"/>
                  </a:lnTo>
                  <a:lnTo>
                    <a:pt x="17853" y="315438"/>
                  </a:lnTo>
                  <a:lnTo>
                    <a:pt x="4615" y="272822"/>
                  </a:lnTo>
                  <a:lnTo>
                    <a:pt x="0" y="227076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5026152" y="3700271"/>
            <a:ext cx="466725" cy="466725"/>
            <a:chOff x="5026152" y="3700271"/>
            <a:chExt cx="466725" cy="466725"/>
          </a:xfrm>
        </p:grpSpPr>
        <p:sp>
          <p:nvSpPr>
            <p:cNvPr id="49" name="object 49"/>
            <p:cNvSpPr/>
            <p:nvPr/>
          </p:nvSpPr>
          <p:spPr>
            <a:xfrm>
              <a:off x="5032248" y="3706367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60" h="454660">
                  <a:moveTo>
                    <a:pt x="227075" y="0"/>
                  </a:moveTo>
                  <a:lnTo>
                    <a:pt x="181329" y="4615"/>
                  </a:lnTo>
                  <a:lnTo>
                    <a:pt x="138713" y="17853"/>
                  </a:lnTo>
                  <a:lnTo>
                    <a:pt x="100142" y="38797"/>
                  </a:lnTo>
                  <a:lnTo>
                    <a:pt x="66532" y="66532"/>
                  </a:lnTo>
                  <a:lnTo>
                    <a:pt x="38797" y="100142"/>
                  </a:lnTo>
                  <a:lnTo>
                    <a:pt x="17853" y="138713"/>
                  </a:lnTo>
                  <a:lnTo>
                    <a:pt x="4615" y="181329"/>
                  </a:lnTo>
                  <a:lnTo>
                    <a:pt x="0" y="227075"/>
                  </a:lnTo>
                  <a:lnTo>
                    <a:pt x="4615" y="272822"/>
                  </a:lnTo>
                  <a:lnTo>
                    <a:pt x="17853" y="315438"/>
                  </a:lnTo>
                  <a:lnTo>
                    <a:pt x="38797" y="354009"/>
                  </a:lnTo>
                  <a:lnTo>
                    <a:pt x="66532" y="387619"/>
                  </a:lnTo>
                  <a:lnTo>
                    <a:pt x="100142" y="415354"/>
                  </a:lnTo>
                  <a:lnTo>
                    <a:pt x="138713" y="436298"/>
                  </a:lnTo>
                  <a:lnTo>
                    <a:pt x="181329" y="449536"/>
                  </a:lnTo>
                  <a:lnTo>
                    <a:pt x="227075" y="454151"/>
                  </a:lnTo>
                  <a:lnTo>
                    <a:pt x="272822" y="449536"/>
                  </a:lnTo>
                  <a:lnTo>
                    <a:pt x="315438" y="436298"/>
                  </a:lnTo>
                  <a:lnTo>
                    <a:pt x="354009" y="415354"/>
                  </a:lnTo>
                  <a:lnTo>
                    <a:pt x="387619" y="387619"/>
                  </a:lnTo>
                  <a:lnTo>
                    <a:pt x="415354" y="354009"/>
                  </a:lnTo>
                  <a:lnTo>
                    <a:pt x="436298" y="315438"/>
                  </a:lnTo>
                  <a:lnTo>
                    <a:pt x="449536" y="272822"/>
                  </a:lnTo>
                  <a:lnTo>
                    <a:pt x="454151" y="227075"/>
                  </a:lnTo>
                  <a:lnTo>
                    <a:pt x="449536" y="181329"/>
                  </a:lnTo>
                  <a:lnTo>
                    <a:pt x="436298" y="138713"/>
                  </a:lnTo>
                  <a:lnTo>
                    <a:pt x="415354" y="100142"/>
                  </a:lnTo>
                  <a:lnTo>
                    <a:pt x="387619" y="66532"/>
                  </a:lnTo>
                  <a:lnTo>
                    <a:pt x="354009" y="38797"/>
                  </a:lnTo>
                  <a:lnTo>
                    <a:pt x="315438" y="17853"/>
                  </a:lnTo>
                  <a:lnTo>
                    <a:pt x="272822" y="4615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032248" y="3706367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60" h="454660">
                  <a:moveTo>
                    <a:pt x="0" y="227075"/>
                  </a:moveTo>
                  <a:lnTo>
                    <a:pt x="4615" y="181329"/>
                  </a:lnTo>
                  <a:lnTo>
                    <a:pt x="17853" y="138713"/>
                  </a:lnTo>
                  <a:lnTo>
                    <a:pt x="38797" y="100142"/>
                  </a:lnTo>
                  <a:lnTo>
                    <a:pt x="66532" y="66532"/>
                  </a:lnTo>
                  <a:lnTo>
                    <a:pt x="100142" y="38797"/>
                  </a:lnTo>
                  <a:lnTo>
                    <a:pt x="138713" y="17853"/>
                  </a:lnTo>
                  <a:lnTo>
                    <a:pt x="181329" y="4615"/>
                  </a:lnTo>
                  <a:lnTo>
                    <a:pt x="227075" y="0"/>
                  </a:lnTo>
                  <a:lnTo>
                    <a:pt x="272822" y="4615"/>
                  </a:lnTo>
                  <a:lnTo>
                    <a:pt x="315438" y="17853"/>
                  </a:lnTo>
                  <a:lnTo>
                    <a:pt x="354009" y="38797"/>
                  </a:lnTo>
                  <a:lnTo>
                    <a:pt x="387619" y="66532"/>
                  </a:lnTo>
                  <a:lnTo>
                    <a:pt x="415354" y="100142"/>
                  </a:lnTo>
                  <a:lnTo>
                    <a:pt x="436298" y="138713"/>
                  </a:lnTo>
                  <a:lnTo>
                    <a:pt x="449536" y="181329"/>
                  </a:lnTo>
                  <a:lnTo>
                    <a:pt x="454151" y="227075"/>
                  </a:lnTo>
                  <a:lnTo>
                    <a:pt x="449536" y="272822"/>
                  </a:lnTo>
                  <a:lnTo>
                    <a:pt x="436298" y="315438"/>
                  </a:lnTo>
                  <a:lnTo>
                    <a:pt x="415354" y="354009"/>
                  </a:lnTo>
                  <a:lnTo>
                    <a:pt x="387619" y="387619"/>
                  </a:lnTo>
                  <a:lnTo>
                    <a:pt x="354009" y="415354"/>
                  </a:lnTo>
                  <a:lnTo>
                    <a:pt x="315438" y="436298"/>
                  </a:lnTo>
                  <a:lnTo>
                    <a:pt x="272822" y="449536"/>
                  </a:lnTo>
                  <a:lnTo>
                    <a:pt x="227075" y="454151"/>
                  </a:lnTo>
                  <a:lnTo>
                    <a:pt x="181329" y="449536"/>
                  </a:lnTo>
                  <a:lnTo>
                    <a:pt x="138713" y="436298"/>
                  </a:lnTo>
                  <a:lnTo>
                    <a:pt x="100142" y="415354"/>
                  </a:lnTo>
                  <a:lnTo>
                    <a:pt x="66532" y="387619"/>
                  </a:lnTo>
                  <a:lnTo>
                    <a:pt x="38797" y="354009"/>
                  </a:lnTo>
                  <a:lnTo>
                    <a:pt x="17853" y="315438"/>
                  </a:lnTo>
                  <a:lnTo>
                    <a:pt x="4615" y="272822"/>
                  </a:lnTo>
                  <a:lnTo>
                    <a:pt x="0" y="22707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5830823" y="4239767"/>
            <a:ext cx="466725" cy="466725"/>
            <a:chOff x="5830823" y="4239767"/>
            <a:chExt cx="466725" cy="466725"/>
          </a:xfrm>
        </p:grpSpPr>
        <p:sp>
          <p:nvSpPr>
            <p:cNvPr id="52" name="object 52"/>
            <p:cNvSpPr/>
            <p:nvPr/>
          </p:nvSpPr>
          <p:spPr>
            <a:xfrm>
              <a:off x="5836919" y="4245863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60" h="454660">
                  <a:moveTo>
                    <a:pt x="227075" y="0"/>
                  </a:moveTo>
                  <a:lnTo>
                    <a:pt x="181329" y="4615"/>
                  </a:lnTo>
                  <a:lnTo>
                    <a:pt x="138713" y="17853"/>
                  </a:lnTo>
                  <a:lnTo>
                    <a:pt x="100142" y="38797"/>
                  </a:lnTo>
                  <a:lnTo>
                    <a:pt x="66532" y="66532"/>
                  </a:lnTo>
                  <a:lnTo>
                    <a:pt x="38797" y="100142"/>
                  </a:lnTo>
                  <a:lnTo>
                    <a:pt x="17853" y="138713"/>
                  </a:lnTo>
                  <a:lnTo>
                    <a:pt x="4615" y="181329"/>
                  </a:lnTo>
                  <a:lnTo>
                    <a:pt x="0" y="227075"/>
                  </a:lnTo>
                  <a:lnTo>
                    <a:pt x="4615" y="272822"/>
                  </a:lnTo>
                  <a:lnTo>
                    <a:pt x="17853" y="315438"/>
                  </a:lnTo>
                  <a:lnTo>
                    <a:pt x="38797" y="354009"/>
                  </a:lnTo>
                  <a:lnTo>
                    <a:pt x="66532" y="387619"/>
                  </a:lnTo>
                  <a:lnTo>
                    <a:pt x="100142" y="415354"/>
                  </a:lnTo>
                  <a:lnTo>
                    <a:pt x="138713" y="436298"/>
                  </a:lnTo>
                  <a:lnTo>
                    <a:pt x="181329" y="449536"/>
                  </a:lnTo>
                  <a:lnTo>
                    <a:pt x="227075" y="454152"/>
                  </a:lnTo>
                  <a:lnTo>
                    <a:pt x="272822" y="449536"/>
                  </a:lnTo>
                  <a:lnTo>
                    <a:pt x="315438" y="436298"/>
                  </a:lnTo>
                  <a:lnTo>
                    <a:pt x="354009" y="415354"/>
                  </a:lnTo>
                  <a:lnTo>
                    <a:pt x="387619" y="387619"/>
                  </a:lnTo>
                  <a:lnTo>
                    <a:pt x="415354" y="354009"/>
                  </a:lnTo>
                  <a:lnTo>
                    <a:pt x="436298" y="315438"/>
                  </a:lnTo>
                  <a:lnTo>
                    <a:pt x="449536" y="272822"/>
                  </a:lnTo>
                  <a:lnTo>
                    <a:pt x="454151" y="227075"/>
                  </a:lnTo>
                  <a:lnTo>
                    <a:pt x="449536" y="181329"/>
                  </a:lnTo>
                  <a:lnTo>
                    <a:pt x="436298" y="138713"/>
                  </a:lnTo>
                  <a:lnTo>
                    <a:pt x="415354" y="100142"/>
                  </a:lnTo>
                  <a:lnTo>
                    <a:pt x="387619" y="66532"/>
                  </a:lnTo>
                  <a:lnTo>
                    <a:pt x="354009" y="38797"/>
                  </a:lnTo>
                  <a:lnTo>
                    <a:pt x="315438" y="17853"/>
                  </a:lnTo>
                  <a:lnTo>
                    <a:pt x="272822" y="4615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836919" y="4245863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60" h="454660">
                  <a:moveTo>
                    <a:pt x="0" y="227075"/>
                  </a:moveTo>
                  <a:lnTo>
                    <a:pt x="4615" y="181329"/>
                  </a:lnTo>
                  <a:lnTo>
                    <a:pt x="17853" y="138713"/>
                  </a:lnTo>
                  <a:lnTo>
                    <a:pt x="38797" y="100142"/>
                  </a:lnTo>
                  <a:lnTo>
                    <a:pt x="66532" y="66532"/>
                  </a:lnTo>
                  <a:lnTo>
                    <a:pt x="100142" y="38797"/>
                  </a:lnTo>
                  <a:lnTo>
                    <a:pt x="138713" y="17853"/>
                  </a:lnTo>
                  <a:lnTo>
                    <a:pt x="181329" y="4615"/>
                  </a:lnTo>
                  <a:lnTo>
                    <a:pt x="227075" y="0"/>
                  </a:lnTo>
                  <a:lnTo>
                    <a:pt x="272822" y="4615"/>
                  </a:lnTo>
                  <a:lnTo>
                    <a:pt x="315438" y="17853"/>
                  </a:lnTo>
                  <a:lnTo>
                    <a:pt x="354009" y="38797"/>
                  </a:lnTo>
                  <a:lnTo>
                    <a:pt x="387619" y="66532"/>
                  </a:lnTo>
                  <a:lnTo>
                    <a:pt x="415354" y="100142"/>
                  </a:lnTo>
                  <a:lnTo>
                    <a:pt x="436298" y="138713"/>
                  </a:lnTo>
                  <a:lnTo>
                    <a:pt x="449536" y="181329"/>
                  </a:lnTo>
                  <a:lnTo>
                    <a:pt x="454151" y="227075"/>
                  </a:lnTo>
                  <a:lnTo>
                    <a:pt x="449536" y="272822"/>
                  </a:lnTo>
                  <a:lnTo>
                    <a:pt x="436298" y="315438"/>
                  </a:lnTo>
                  <a:lnTo>
                    <a:pt x="415354" y="354009"/>
                  </a:lnTo>
                  <a:lnTo>
                    <a:pt x="387619" y="387619"/>
                  </a:lnTo>
                  <a:lnTo>
                    <a:pt x="354009" y="415354"/>
                  </a:lnTo>
                  <a:lnTo>
                    <a:pt x="315438" y="436298"/>
                  </a:lnTo>
                  <a:lnTo>
                    <a:pt x="272822" y="449536"/>
                  </a:lnTo>
                  <a:lnTo>
                    <a:pt x="227075" y="454152"/>
                  </a:lnTo>
                  <a:lnTo>
                    <a:pt x="181329" y="449536"/>
                  </a:lnTo>
                  <a:lnTo>
                    <a:pt x="138713" y="436298"/>
                  </a:lnTo>
                  <a:lnTo>
                    <a:pt x="100142" y="415354"/>
                  </a:lnTo>
                  <a:lnTo>
                    <a:pt x="66532" y="387619"/>
                  </a:lnTo>
                  <a:lnTo>
                    <a:pt x="38797" y="354009"/>
                  </a:lnTo>
                  <a:lnTo>
                    <a:pt x="17853" y="315438"/>
                  </a:lnTo>
                  <a:lnTo>
                    <a:pt x="4615" y="272822"/>
                  </a:lnTo>
                  <a:lnTo>
                    <a:pt x="0" y="22707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object 54"/>
          <p:cNvGrpSpPr/>
          <p:nvPr/>
        </p:nvGrpSpPr>
        <p:grpSpPr>
          <a:xfrm>
            <a:off x="5617464" y="3608832"/>
            <a:ext cx="466725" cy="466725"/>
            <a:chOff x="5617464" y="3608832"/>
            <a:chExt cx="466725" cy="466725"/>
          </a:xfrm>
        </p:grpSpPr>
        <p:sp>
          <p:nvSpPr>
            <p:cNvPr id="55" name="object 55"/>
            <p:cNvSpPr/>
            <p:nvPr/>
          </p:nvSpPr>
          <p:spPr>
            <a:xfrm>
              <a:off x="5623560" y="3614928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60" h="454660">
                  <a:moveTo>
                    <a:pt x="227075" y="0"/>
                  </a:moveTo>
                  <a:lnTo>
                    <a:pt x="181329" y="4615"/>
                  </a:lnTo>
                  <a:lnTo>
                    <a:pt x="138713" y="17853"/>
                  </a:lnTo>
                  <a:lnTo>
                    <a:pt x="100142" y="38797"/>
                  </a:lnTo>
                  <a:lnTo>
                    <a:pt x="66532" y="66532"/>
                  </a:lnTo>
                  <a:lnTo>
                    <a:pt x="38797" y="100142"/>
                  </a:lnTo>
                  <a:lnTo>
                    <a:pt x="17853" y="138713"/>
                  </a:lnTo>
                  <a:lnTo>
                    <a:pt x="4615" y="181329"/>
                  </a:lnTo>
                  <a:lnTo>
                    <a:pt x="0" y="227076"/>
                  </a:lnTo>
                  <a:lnTo>
                    <a:pt x="4615" y="272822"/>
                  </a:lnTo>
                  <a:lnTo>
                    <a:pt x="17853" y="315438"/>
                  </a:lnTo>
                  <a:lnTo>
                    <a:pt x="38797" y="354009"/>
                  </a:lnTo>
                  <a:lnTo>
                    <a:pt x="66532" y="387619"/>
                  </a:lnTo>
                  <a:lnTo>
                    <a:pt x="100142" y="415354"/>
                  </a:lnTo>
                  <a:lnTo>
                    <a:pt x="138713" y="436298"/>
                  </a:lnTo>
                  <a:lnTo>
                    <a:pt x="181329" y="449536"/>
                  </a:lnTo>
                  <a:lnTo>
                    <a:pt x="227075" y="454152"/>
                  </a:lnTo>
                  <a:lnTo>
                    <a:pt x="272822" y="449536"/>
                  </a:lnTo>
                  <a:lnTo>
                    <a:pt x="315438" y="436298"/>
                  </a:lnTo>
                  <a:lnTo>
                    <a:pt x="354009" y="415354"/>
                  </a:lnTo>
                  <a:lnTo>
                    <a:pt x="387619" y="387619"/>
                  </a:lnTo>
                  <a:lnTo>
                    <a:pt x="415354" y="354009"/>
                  </a:lnTo>
                  <a:lnTo>
                    <a:pt x="436298" y="315438"/>
                  </a:lnTo>
                  <a:lnTo>
                    <a:pt x="449536" y="272822"/>
                  </a:lnTo>
                  <a:lnTo>
                    <a:pt x="454151" y="227076"/>
                  </a:lnTo>
                  <a:lnTo>
                    <a:pt x="449536" y="181329"/>
                  </a:lnTo>
                  <a:lnTo>
                    <a:pt x="436298" y="138713"/>
                  </a:lnTo>
                  <a:lnTo>
                    <a:pt x="415354" y="100142"/>
                  </a:lnTo>
                  <a:lnTo>
                    <a:pt x="387619" y="66532"/>
                  </a:lnTo>
                  <a:lnTo>
                    <a:pt x="354009" y="38797"/>
                  </a:lnTo>
                  <a:lnTo>
                    <a:pt x="315438" y="17853"/>
                  </a:lnTo>
                  <a:lnTo>
                    <a:pt x="272822" y="4615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623560" y="3614928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60" h="454660">
                  <a:moveTo>
                    <a:pt x="0" y="227076"/>
                  </a:moveTo>
                  <a:lnTo>
                    <a:pt x="4615" y="181329"/>
                  </a:lnTo>
                  <a:lnTo>
                    <a:pt x="17853" y="138713"/>
                  </a:lnTo>
                  <a:lnTo>
                    <a:pt x="38797" y="100142"/>
                  </a:lnTo>
                  <a:lnTo>
                    <a:pt x="66532" y="66532"/>
                  </a:lnTo>
                  <a:lnTo>
                    <a:pt x="100142" y="38797"/>
                  </a:lnTo>
                  <a:lnTo>
                    <a:pt x="138713" y="17853"/>
                  </a:lnTo>
                  <a:lnTo>
                    <a:pt x="181329" y="4615"/>
                  </a:lnTo>
                  <a:lnTo>
                    <a:pt x="227075" y="0"/>
                  </a:lnTo>
                  <a:lnTo>
                    <a:pt x="272822" y="4615"/>
                  </a:lnTo>
                  <a:lnTo>
                    <a:pt x="315438" y="17853"/>
                  </a:lnTo>
                  <a:lnTo>
                    <a:pt x="354009" y="38797"/>
                  </a:lnTo>
                  <a:lnTo>
                    <a:pt x="387619" y="66532"/>
                  </a:lnTo>
                  <a:lnTo>
                    <a:pt x="415354" y="100142"/>
                  </a:lnTo>
                  <a:lnTo>
                    <a:pt x="436298" y="138713"/>
                  </a:lnTo>
                  <a:lnTo>
                    <a:pt x="449536" y="181329"/>
                  </a:lnTo>
                  <a:lnTo>
                    <a:pt x="454151" y="227076"/>
                  </a:lnTo>
                  <a:lnTo>
                    <a:pt x="449536" y="272822"/>
                  </a:lnTo>
                  <a:lnTo>
                    <a:pt x="436298" y="315438"/>
                  </a:lnTo>
                  <a:lnTo>
                    <a:pt x="415354" y="354009"/>
                  </a:lnTo>
                  <a:lnTo>
                    <a:pt x="387619" y="387619"/>
                  </a:lnTo>
                  <a:lnTo>
                    <a:pt x="354009" y="415354"/>
                  </a:lnTo>
                  <a:lnTo>
                    <a:pt x="315438" y="436298"/>
                  </a:lnTo>
                  <a:lnTo>
                    <a:pt x="272822" y="449536"/>
                  </a:lnTo>
                  <a:lnTo>
                    <a:pt x="227075" y="454152"/>
                  </a:lnTo>
                  <a:lnTo>
                    <a:pt x="181329" y="449536"/>
                  </a:lnTo>
                  <a:lnTo>
                    <a:pt x="138713" y="436298"/>
                  </a:lnTo>
                  <a:lnTo>
                    <a:pt x="100142" y="415354"/>
                  </a:lnTo>
                  <a:lnTo>
                    <a:pt x="66532" y="387619"/>
                  </a:lnTo>
                  <a:lnTo>
                    <a:pt x="38797" y="354009"/>
                  </a:lnTo>
                  <a:lnTo>
                    <a:pt x="17853" y="315438"/>
                  </a:lnTo>
                  <a:lnTo>
                    <a:pt x="4615" y="272822"/>
                  </a:lnTo>
                  <a:lnTo>
                    <a:pt x="0" y="227076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5786373" y="3679317"/>
            <a:ext cx="131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?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13105"/>
            <a:ext cx="474535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u="sng" spc="-2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Naive</a:t>
            </a:r>
            <a:r>
              <a:rPr sz="4400" b="0" u="sng" spc="-19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5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Bayes</a:t>
            </a:r>
            <a:r>
              <a:rPr sz="4400" b="0" u="sng" spc="-19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Classifier</a:t>
            </a:r>
            <a:endParaRPr sz="44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471415" y="1502663"/>
            <a:ext cx="466725" cy="463550"/>
            <a:chOff x="4471415" y="1502663"/>
            <a:chExt cx="466725" cy="463550"/>
          </a:xfrm>
        </p:grpSpPr>
        <p:sp>
          <p:nvSpPr>
            <p:cNvPr id="4" name="object 4"/>
            <p:cNvSpPr/>
            <p:nvPr/>
          </p:nvSpPr>
          <p:spPr>
            <a:xfrm>
              <a:off x="4477511" y="1508759"/>
              <a:ext cx="454659" cy="451484"/>
            </a:xfrm>
            <a:custGeom>
              <a:avLst/>
              <a:gdLst/>
              <a:ahLst/>
              <a:cxnLst/>
              <a:rect l="l" t="t" r="r" b="b"/>
              <a:pathLst>
                <a:path w="454660" h="451485">
                  <a:moveTo>
                    <a:pt x="227075" y="0"/>
                  </a:moveTo>
                  <a:lnTo>
                    <a:pt x="181329" y="4581"/>
                  </a:lnTo>
                  <a:lnTo>
                    <a:pt x="138713" y="17722"/>
                  </a:lnTo>
                  <a:lnTo>
                    <a:pt x="100142" y="38515"/>
                  </a:lnTo>
                  <a:lnTo>
                    <a:pt x="66532" y="66055"/>
                  </a:lnTo>
                  <a:lnTo>
                    <a:pt x="38797" y="99435"/>
                  </a:lnTo>
                  <a:lnTo>
                    <a:pt x="17853" y="137749"/>
                  </a:lnTo>
                  <a:lnTo>
                    <a:pt x="4615" y="180090"/>
                  </a:lnTo>
                  <a:lnTo>
                    <a:pt x="0" y="225551"/>
                  </a:lnTo>
                  <a:lnTo>
                    <a:pt x="4615" y="271013"/>
                  </a:lnTo>
                  <a:lnTo>
                    <a:pt x="17853" y="313354"/>
                  </a:lnTo>
                  <a:lnTo>
                    <a:pt x="38797" y="351668"/>
                  </a:lnTo>
                  <a:lnTo>
                    <a:pt x="66532" y="385048"/>
                  </a:lnTo>
                  <a:lnTo>
                    <a:pt x="100142" y="412588"/>
                  </a:lnTo>
                  <a:lnTo>
                    <a:pt x="138713" y="433381"/>
                  </a:lnTo>
                  <a:lnTo>
                    <a:pt x="181329" y="446522"/>
                  </a:lnTo>
                  <a:lnTo>
                    <a:pt x="227075" y="451103"/>
                  </a:lnTo>
                  <a:lnTo>
                    <a:pt x="272822" y="446522"/>
                  </a:lnTo>
                  <a:lnTo>
                    <a:pt x="315438" y="433381"/>
                  </a:lnTo>
                  <a:lnTo>
                    <a:pt x="354009" y="412588"/>
                  </a:lnTo>
                  <a:lnTo>
                    <a:pt x="387619" y="385048"/>
                  </a:lnTo>
                  <a:lnTo>
                    <a:pt x="415354" y="351668"/>
                  </a:lnTo>
                  <a:lnTo>
                    <a:pt x="436298" y="313354"/>
                  </a:lnTo>
                  <a:lnTo>
                    <a:pt x="449536" y="271013"/>
                  </a:lnTo>
                  <a:lnTo>
                    <a:pt x="454151" y="225551"/>
                  </a:lnTo>
                  <a:lnTo>
                    <a:pt x="449536" y="180090"/>
                  </a:lnTo>
                  <a:lnTo>
                    <a:pt x="436298" y="137749"/>
                  </a:lnTo>
                  <a:lnTo>
                    <a:pt x="415354" y="99435"/>
                  </a:lnTo>
                  <a:lnTo>
                    <a:pt x="387619" y="66055"/>
                  </a:lnTo>
                  <a:lnTo>
                    <a:pt x="354009" y="38515"/>
                  </a:lnTo>
                  <a:lnTo>
                    <a:pt x="315438" y="17722"/>
                  </a:lnTo>
                  <a:lnTo>
                    <a:pt x="272822" y="4581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77511" y="1508759"/>
              <a:ext cx="454659" cy="451484"/>
            </a:xfrm>
            <a:custGeom>
              <a:avLst/>
              <a:gdLst/>
              <a:ahLst/>
              <a:cxnLst/>
              <a:rect l="l" t="t" r="r" b="b"/>
              <a:pathLst>
                <a:path w="454660" h="451485">
                  <a:moveTo>
                    <a:pt x="0" y="225551"/>
                  </a:moveTo>
                  <a:lnTo>
                    <a:pt x="4615" y="180090"/>
                  </a:lnTo>
                  <a:lnTo>
                    <a:pt x="17853" y="137749"/>
                  </a:lnTo>
                  <a:lnTo>
                    <a:pt x="38797" y="99435"/>
                  </a:lnTo>
                  <a:lnTo>
                    <a:pt x="66532" y="66055"/>
                  </a:lnTo>
                  <a:lnTo>
                    <a:pt x="100142" y="38515"/>
                  </a:lnTo>
                  <a:lnTo>
                    <a:pt x="138713" y="17722"/>
                  </a:lnTo>
                  <a:lnTo>
                    <a:pt x="181329" y="4581"/>
                  </a:lnTo>
                  <a:lnTo>
                    <a:pt x="227075" y="0"/>
                  </a:lnTo>
                  <a:lnTo>
                    <a:pt x="272822" y="4581"/>
                  </a:lnTo>
                  <a:lnTo>
                    <a:pt x="315438" y="17722"/>
                  </a:lnTo>
                  <a:lnTo>
                    <a:pt x="354009" y="38515"/>
                  </a:lnTo>
                  <a:lnTo>
                    <a:pt x="387619" y="66055"/>
                  </a:lnTo>
                  <a:lnTo>
                    <a:pt x="415354" y="99435"/>
                  </a:lnTo>
                  <a:lnTo>
                    <a:pt x="436298" y="137749"/>
                  </a:lnTo>
                  <a:lnTo>
                    <a:pt x="449536" y="180090"/>
                  </a:lnTo>
                  <a:lnTo>
                    <a:pt x="454151" y="225551"/>
                  </a:lnTo>
                  <a:lnTo>
                    <a:pt x="449536" y="271013"/>
                  </a:lnTo>
                  <a:lnTo>
                    <a:pt x="436298" y="313354"/>
                  </a:lnTo>
                  <a:lnTo>
                    <a:pt x="415354" y="351668"/>
                  </a:lnTo>
                  <a:lnTo>
                    <a:pt x="387619" y="385048"/>
                  </a:lnTo>
                  <a:lnTo>
                    <a:pt x="354009" y="412588"/>
                  </a:lnTo>
                  <a:lnTo>
                    <a:pt x="315438" y="433381"/>
                  </a:lnTo>
                  <a:lnTo>
                    <a:pt x="272822" y="446522"/>
                  </a:lnTo>
                  <a:lnTo>
                    <a:pt x="227075" y="451103"/>
                  </a:lnTo>
                  <a:lnTo>
                    <a:pt x="181329" y="446522"/>
                  </a:lnTo>
                  <a:lnTo>
                    <a:pt x="138713" y="433381"/>
                  </a:lnTo>
                  <a:lnTo>
                    <a:pt x="100142" y="412588"/>
                  </a:lnTo>
                  <a:lnTo>
                    <a:pt x="66532" y="385048"/>
                  </a:lnTo>
                  <a:lnTo>
                    <a:pt x="38797" y="351668"/>
                  </a:lnTo>
                  <a:lnTo>
                    <a:pt x="17853" y="313354"/>
                  </a:lnTo>
                  <a:lnTo>
                    <a:pt x="4615" y="271013"/>
                  </a:lnTo>
                  <a:lnTo>
                    <a:pt x="0" y="22555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5227320" y="1834895"/>
            <a:ext cx="463550" cy="466725"/>
            <a:chOff x="5227320" y="1834895"/>
            <a:chExt cx="463550" cy="466725"/>
          </a:xfrm>
        </p:grpSpPr>
        <p:sp>
          <p:nvSpPr>
            <p:cNvPr id="7" name="object 7"/>
            <p:cNvSpPr/>
            <p:nvPr/>
          </p:nvSpPr>
          <p:spPr>
            <a:xfrm>
              <a:off x="5233416" y="1840991"/>
              <a:ext cx="451484" cy="454659"/>
            </a:xfrm>
            <a:custGeom>
              <a:avLst/>
              <a:gdLst/>
              <a:ahLst/>
              <a:cxnLst/>
              <a:rect l="l" t="t" r="r" b="b"/>
              <a:pathLst>
                <a:path w="451485" h="454660">
                  <a:moveTo>
                    <a:pt x="225551" y="0"/>
                  </a:moveTo>
                  <a:lnTo>
                    <a:pt x="180090" y="4615"/>
                  </a:lnTo>
                  <a:lnTo>
                    <a:pt x="137749" y="17853"/>
                  </a:lnTo>
                  <a:lnTo>
                    <a:pt x="99435" y="38797"/>
                  </a:lnTo>
                  <a:lnTo>
                    <a:pt x="66055" y="66532"/>
                  </a:lnTo>
                  <a:lnTo>
                    <a:pt x="38515" y="100142"/>
                  </a:lnTo>
                  <a:lnTo>
                    <a:pt x="17722" y="138713"/>
                  </a:lnTo>
                  <a:lnTo>
                    <a:pt x="4581" y="181329"/>
                  </a:lnTo>
                  <a:lnTo>
                    <a:pt x="0" y="227075"/>
                  </a:lnTo>
                  <a:lnTo>
                    <a:pt x="4581" y="272822"/>
                  </a:lnTo>
                  <a:lnTo>
                    <a:pt x="17722" y="315438"/>
                  </a:lnTo>
                  <a:lnTo>
                    <a:pt x="38515" y="354009"/>
                  </a:lnTo>
                  <a:lnTo>
                    <a:pt x="66055" y="387619"/>
                  </a:lnTo>
                  <a:lnTo>
                    <a:pt x="99435" y="415354"/>
                  </a:lnTo>
                  <a:lnTo>
                    <a:pt x="137749" y="436298"/>
                  </a:lnTo>
                  <a:lnTo>
                    <a:pt x="180090" y="449536"/>
                  </a:lnTo>
                  <a:lnTo>
                    <a:pt x="225551" y="454152"/>
                  </a:lnTo>
                  <a:lnTo>
                    <a:pt x="271013" y="449536"/>
                  </a:lnTo>
                  <a:lnTo>
                    <a:pt x="313354" y="436298"/>
                  </a:lnTo>
                  <a:lnTo>
                    <a:pt x="351668" y="415354"/>
                  </a:lnTo>
                  <a:lnTo>
                    <a:pt x="385048" y="387619"/>
                  </a:lnTo>
                  <a:lnTo>
                    <a:pt x="412588" y="354009"/>
                  </a:lnTo>
                  <a:lnTo>
                    <a:pt x="433381" y="315438"/>
                  </a:lnTo>
                  <a:lnTo>
                    <a:pt x="446522" y="272822"/>
                  </a:lnTo>
                  <a:lnTo>
                    <a:pt x="451104" y="227075"/>
                  </a:lnTo>
                  <a:lnTo>
                    <a:pt x="446522" y="181329"/>
                  </a:lnTo>
                  <a:lnTo>
                    <a:pt x="433381" y="138713"/>
                  </a:lnTo>
                  <a:lnTo>
                    <a:pt x="412588" y="100142"/>
                  </a:lnTo>
                  <a:lnTo>
                    <a:pt x="385048" y="66532"/>
                  </a:lnTo>
                  <a:lnTo>
                    <a:pt x="351668" y="38797"/>
                  </a:lnTo>
                  <a:lnTo>
                    <a:pt x="313354" y="17853"/>
                  </a:lnTo>
                  <a:lnTo>
                    <a:pt x="271013" y="4615"/>
                  </a:lnTo>
                  <a:lnTo>
                    <a:pt x="225551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33416" y="1840991"/>
              <a:ext cx="451484" cy="454659"/>
            </a:xfrm>
            <a:custGeom>
              <a:avLst/>
              <a:gdLst/>
              <a:ahLst/>
              <a:cxnLst/>
              <a:rect l="l" t="t" r="r" b="b"/>
              <a:pathLst>
                <a:path w="451485" h="454660">
                  <a:moveTo>
                    <a:pt x="0" y="227075"/>
                  </a:moveTo>
                  <a:lnTo>
                    <a:pt x="4581" y="181329"/>
                  </a:lnTo>
                  <a:lnTo>
                    <a:pt x="17722" y="138713"/>
                  </a:lnTo>
                  <a:lnTo>
                    <a:pt x="38515" y="100142"/>
                  </a:lnTo>
                  <a:lnTo>
                    <a:pt x="66055" y="66532"/>
                  </a:lnTo>
                  <a:lnTo>
                    <a:pt x="99435" y="38797"/>
                  </a:lnTo>
                  <a:lnTo>
                    <a:pt x="137749" y="17853"/>
                  </a:lnTo>
                  <a:lnTo>
                    <a:pt x="180090" y="4615"/>
                  </a:lnTo>
                  <a:lnTo>
                    <a:pt x="225551" y="0"/>
                  </a:lnTo>
                  <a:lnTo>
                    <a:pt x="271013" y="4615"/>
                  </a:lnTo>
                  <a:lnTo>
                    <a:pt x="313354" y="17853"/>
                  </a:lnTo>
                  <a:lnTo>
                    <a:pt x="351668" y="38797"/>
                  </a:lnTo>
                  <a:lnTo>
                    <a:pt x="385048" y="66532"/>
                  </a:lnTo>
                  <a:lnTo>
                    <a:pt x="412588" y="100142"/>
                  </a:lnTo>
                  <a:lnTo>
                    <a:pt x="433381" y="138713"/>
                  </a:lnTo>
                  <a:lnTo>
                    <a:pt x="446522" y="181329"/>
                  </a:lnTo>
                  <a:lnTo>
                    <a:pt x="451104" y="227075"/>
                  </a:lnTo>
                  <a:lnTo>
                    <a:pt x="446522" y="272822"/>
                  </a:lnTo>
                  <a:lnTo>
                    <a:pt x="433381" y="315438"/>
                  </a:lnTo>
                  <a:lnTo>
                    <a:pt x="412588" y="354009"/>
                  </a:lnTo>
                  <a:lnTo>
                    <a:pt x="385048" y="387619"/>
                  </a:lnTo>
                  <a:lnTo>
                    <a:pt x="351668" y="415354"/>
                  </a:lnTo>
                  <a:lnTo>
                    <a:pt x="313354" y="436298"/>
                  </a:lnTo>
                  <a:lnTo>
                    <a:pt x="271013" y="449536"/>
                  </a:lnTo>
                  <a:lnTo>
                    <a:pt x="225551" y="454152"/>
                  </a:lnTo>
                  <a:lnTo>
                    <a:pt x="180090" y="449536"/>
                  </a:lnTo>
                  <a:lnTo>
                    <a:pt x="137749" y="436298"/>
                  </a:lnTo>
                  <a:lnTo>
                    <a:pt x="99435" y="415354"/>
                  </a:lnTo>
                  <a:lnTo>
                    <a:pt x="66055" y="387619"/>
                  </a:lnTo>
                  <a:lnTo>
                    <a:pt x="38515" y="354009"/>
                  </a:lnTo>
                  <a:lnTo>
                    <a:pt x="17722" y="315438"/>
                  </a:lnTo>
                  <a:lnTo>
                    <a:pt x="4581" y="272822"/>
                  </a:lnTo>
                  <a:lnTo>
                    <a:pt x="0" y="22707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764023" y="2511551"/>
            <a:ext cx="466725" cy="463550"/>
            <a:chOff x="4764023" y="2511551"/>
            <a:chExt cx="466725" cy="463550"/>
          </a:xfrm>
        </p:grpSpPr>
        <p:sp>
          <p:nvSpPr>
            <p:cNvPr id="10" name="object 10"/>
            <p:cNvSpPr/>
            <p:nvPr/>
          </p:nvSpPr>
          <p:spPr>
            <a:xfrm>
              <a:off x="4770119" y="2517647"/>
              <a:ext cx="454659" cy="451484"/>
            </a:xfrm>
            <a:custGeom>
              <a:avLst/>
              <a:gdLst/>
              <a:ahLst/>
              <a:cxnLst/>
              <a:rect l="l" t="t" r="r" b="b"/>
              <a:pathLst>
                <a:path w="454660" h="451485">
                  <a:moveTo>
                    <a:pt x="227075" y="0"/>
                  </a:moveTo>
                  <a:lnTo>
                    <a:pt x="181329" y="4581"/>
                  </a:lnTo>
                  <a:lnTo>
                    <a:pt x="138713" y="17722"/>
                  </a:lnTo>
                  <a:lnTo>
                    <a:pt x="100142" y="38515"/>
                  </a:lnTo>
                  <a:lnTo>
                    <a:pt x="66532" y="66055"/>
                  </a:lnTo>
                  <a:lnTo>
                    <a:pt x="38797" y="99435"/>
                  </a:lnTo>
                  <a:lnTo>
                    <a:pt x="17853" y="137749"/>
                  </a:lnTo>
                  <a:lnTo>
                    <a:pt x="4615" y="180090"/>
                  </a:lnTo>
                  <a:lnTo>
                    <a:pt x="0" y="225551"/>
                  </a:lnTo>
                  <a:lnTo>
                    <a:pt x="4615" y="271013"/>
                  </a:lnTo>
                  <a:lnTo>
                    <a:pt x="17853" y="313354"/>
                  </a:lnTo>
                  <a:lnTo>
                    <a:pt x="38797" y="351668"/>
                  </a:lnTo>
                  <a:lnTo>
                    <a:pt x="66532" y="385048"/>
                  </a:lnTo>
                  <a:lnTo>
                    <a:pt x="100142" y="412588"/>
                  </a:lnTo>
                  <a:lnTo>
                    <a:pt x="138713" y="433381"/>
                  </a:lnTo>
                  <a:lnTo>
                    <a:pt x="181329" y="446522"/>
                  </a:lnTo>
                  <a:lnTo>
                    <a:pt x="227075" y="451103"/>
                  </a:lnTo>
                  <a:lnTo>
                    <a:pt x="272822" y="446522"/>
                  </a:lnTo>
                  <a:lnTo>
                    <a:pt x="315438" y="433381"/>
                  </a:lnTo>
                  <a:lnTo>
                    <a:pt x="354009" y="412588"/>
                  </a:lnTo>
                  <a:lnTo>
                    <a:pt x="387619" y="385048"/>
                  </a:lnTo>
                  <a:lnTo>
                    <a:pt x="415354" y="351668"/>
                  </a:lnTo>
                  <a:lnTo>
                    <a:pt x="436298" y="313354"/>
                  </a:lnTo>
                  <a:lnTo>
                    <a:pt x="449536" y="271013"/>
                  </a:lnTo>
                  <a:lnTo>
                    <a:pt x="454151" y="225551"/>
                  </a:lnTo>
                  <a:lnTo>
                    <a:pt x="449536" y="180090"/>
                  </a:lnTo>
                  <a:lnTo>
                    <a:pt x="436298" y="137749"/>
                  </a:lnTo>
                  <a:lnTo>
                    <a:pt x="415354" y="99435"/>
                  </a:lnTo>
                  <a:lnTo>
                    <a:pt x="387619" y="66055"/>
                  </a:lnTo>
                  <a:lnTo>
                    <a:pt x="354009" y="38515"/>
                  </a:lnTo>
                  <a:lnTo>
                    <a:pt x="315438" y="17722"/>
                  </a:lnTo>
                  <a:lnTo>
                    <a:pt x="272822" y="4581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770119" y="2517647"/>
              <a:ext cx="454659" cy="451484"/>
            </a:xfrm>
            <a:custGeom>
              <a:avLst/>
              <a:gdLst/>
              <a:ahLst/>
              <a:cxnLst/>
              <a:rect l="l" t="t" r="r" b="b"/>
              <a:pathLst>
                <a:path w="454660" h="451485">
                  <a:moveTo>
                    <a:pt x="0" y="225551"/>
                  </a:moveTo>
                  <a:lnTo>
                    <a:pt x="4615" y="180090"/>
                  </a:lnTo>
                  <a:lnTo>
                    <a:pt x="17853" y="137749"/>
                  </a:lnTo>
                  <a:lnTo>
                    <a:pt x="38797" y="99435"/>
                  </a:lnTo>
                  <a:lnTo>
                    <a:pt x="66532" y="66055"/>
                  </a:lnTo>
                  <a:lnTo>
                    <a:pt x="100142" y="38515"/>
                  </a:lnTo>
                  <a:lnTo>
                    <a:pt x="138713" y="17722"/>
                  </a:lnTo>
                  <a:lnTo>
                    <a:pt x="181329" y="4581"/>
                  </a:lnTo>
                  <a:lnTo>
                    <a:pt x="227075" y="0"/>
                  </a:lnTo>
                  <a:lnTo>
                    <a:pt x="272822" y="4581"/>
                  </a:lnTo>
                  <a:lnTo>
                    <a:pt x="315438" y="17722"/>
                  </a:lnTo>
                  <a:lnTo>
                    <a:pt x="354009" y="38515"/>
                  </a:lnTo>
                  <a:lnTo>
                    <a:pt x="387619" y="66055"/>
                  </a:lnTo>
                  <a:lnTo>
                    <a:pt x="415354" y="99435"/>
                  </a:lnTo>
                  <a:lnTo>
                    <a:pt x="436298" y="137749"/>
                  </a:lnTo>
                  <a:lnTo>
                    <a:pt x="449536" y="180090"/>
                  </a:lnTo>
                  <a:lnTo>
                    <a:pt x="454151" y="225551"/>
                  </a:lnTo>
                  <a:lnTo>
                    <a:pt x="449536" y="271013"/>
                  </a:lnTo>
                  <a:lnTo>
                    <a:pt x="436298" y="313354"/>
                  </a:lnTo>
                  <a:lnTo>
                    <a:pt x="415354" y="351668"/>
                  </a:lnTo>
                  <a:lnTo>
                    <a:pt x="387619" y="385048"/>
                  </a:lnTo>
                  <a:lnTo>
                    <a:pt x="354009" y="412588"/>
                  </a:lnTo>
                  <a:lnTo>
                    <a:pt x="315438" y="433381"/>
                  </a:lnTo>
                  <a:lnTo>
                    <a:pt x="272822" y="446522"/>
                  </a:lnTo>
                  <a:lnTo>
                    <a:pt x="227075" y="451103"/>
                  </a:lnTo>
                  <a:lnTo>
                    <a:pt x="181329" y="446522"/>
                  </a:lnTo>
                  <a:lnTo>
                    <a:pt x="138713" y="433381"/>
                  </a:lnTo>
                  <a:lnTo>
                    <a:pt x="100142" y="412588"/>
                  </a:lnTo>
                  <a:lnTo>
                    <a:pt x="66532" y="385048"/>
                  </a:lnTo>
                  <a:lnTo>
                    <a:pt x="38797" y="351668"/>
                  </a:lnTo>
                  <a:lnTo>
                    <a:pt x="17853" y="313354"/>
                  </a:lnTo>
                  <a:lnTo>
                    <a:pt x="4615" y="271013"/>
                  </a:lnTo>
                  <a:lnTo>
                    <a:pt x="0" y="22555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5818632" y="2962655"/>
            <a:ext cx="466725" cy="466725"/>
            <a:chOff x="5818632" y="2962655"/>
            <a:chExt cx="466725" cy="466725"/>
          </a:xfrm>
        </p:grpSpPr>
        <p:sp>
          <p:nvSpPr>
            <p:cNvPr id="13" name="object 13"/>
            <p:cNvSpPr/>
            <p:nvPr/>
          </p:nvSpPr>
          <p:spPr>
            <a:xfrm>
              <a:off x="5824728" y="2968751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60" h="454660">
                  <a:moveTo>
                    <a:pt x="227075" y="0"/>
                  </a:moveTo>
                  <a:lnTo>
                    <a:pt x="181329" y="4615"/>
                  </a:lnTo>
                  <a:lnTo>
                    <a:pt x="138713" y="17853"/>
                  </a:lnTo>
                  <a:lnTo>
                    <a:pt x="100142" y="38797"/>
                  </a:lnTo>
                  <a:lnTo>
                    <a:pt x="66532" y="66532"/>
                  </a:lnTo>
                  <a:lnTo>
                    <a:pt x="38797" y="100142"/>
                  </a:lnTo>
                  <a:lnTo>
                    <a:pt x="17853" y="138713"/>
                  </a:lnTo>
                  <a:lnTo>
                    <a:pt x="4615" y="181329"/>
                  </a:lnTo>
                  <a:lnTo>
                    <a:pt x="0" y="227075"/>
                  </a:lnTo>
                  <a:lnTo>
                    <a:pt x="4615" y="272822"/>
                  </a:lnTo>
                  <a:lnTo>
                    <a:pt x="17853" y="315438"/>
                  </a:lnTo>
                  <a:lnTo>
                    <a:pt x="38797" y="354009"/>
                  </a:lnTo>
                  <a:lnTo>
                    <a:pt x="66532" y="387619"/>
                  </a:lnTo>
                  <a:lnTo>
                    <a:pt x="100142" y="415354"/>
                  </a:lnTo>
                  <a:lnTo>
                    <a:pt x="138713" y="436298"/>
                  </a:lnTo>
                  <a:lnTo>
                    <a:pt x="181329" y="449536"/>
                  </a:lnTo>
                  <a:lnTo>
                    <a:pt x="227075" y="454151"/>
                  </a:lnTo>
                  <a:lnTo>
                    <a:pt x="272822" y="449536"/>
                  </a:lnTo>
                  <a:lnTo>
                    <a:pt x="315438" y="436298"/>
                  </a:lnTo>
                  <a:lnTo>
                    <a:pt x="354009" y="415354"/>
                  </a:lnTo>
                  <a:lnTo>
                    <a:pt x="387619" y="387619"/>
                  </a:lnTo>
                  <a:lnTo>
                    <a:pt x="415354" y="354009"/>
                  </a:lnTo>
                  <a:lnTo>
                    <a:pt x="436298" y="315438"/>
                  </a:lnTo>
                  <a:lnTo>
                    <a:pt x="449536" y="272822"/>
                  </a:lnTo>
                  <a:lnTo>
                    <a:pt x="454151" y="227075"/>
                  </a:lnTo>
                  <a:lnTo>
                    <a:pt x="449536" y="181329"/>
                  </a:lnTo>
                  <a:lnTo>
                    <a:pt x="436298" y="138713"/>
                  </a:lnTo>
                  <a:lnTo>
                    <a:pt x="415354" y="100142"/>
                  </a:lnTo>
                  <a:lnTo>
                    <a:pt x="387619" y="66532"/>
                  </a:lnTo>
                  <a:lnTo>
                    <a:pt x="354009" y="38797"/>
                  </a:lnTo>
                  <a:lnTo>
                    <a:pt x="315438" y="17853"/>
                  </a:lnTo>
                  <a:lnTo>
                    <a:pt x="272822" y="4615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824728" y="2968751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60" h="454660">
                  <a:moveTo>
                    <a:pt x="0" y="227075"/>
                  </a:moveTo>
                  <a:lnTo>
                    <a:pt x="4615" y="181329"/>
                  </a:lnTo>
                  <a:lnTo>
                    <a:pt x="17853" y="138713"/>
                  </a:lnTo>
                  <a:lnTo>
                    <a:pt x="38797" y="100142"/>
                  </a:lnTo>
                  <a:lnTo>
                    <a:pt x="66532" y="66532"/>
                  </a:lnTo>
                  <a:lnTo>
                    <a:pt x="100142" y="38797"/>
                  </a:lnTo>
                  <a:lnTo>
                    <a:pt x="138713" y="17853"/>
                  </a:lnTo>
                  <a:lnTo>
                    <a:pt x="181329" y="4615"/>
                  </a:lnTo>
                  <a:lnTo>
                    <a:pt x="227075" y="0"/>
                  </a:lnTo>
                  <a:lnTo>
                    <a:pt x="272822" y="4615"/>
                  </a:lnTo>
                  <a:lnTo>
                    <a:pt x="315438" y="17853"/>
                  </a:lnTo>
                  <a:lnTo>
                    <a:pt x="354009" y="38797"/>
                  </a:lnTo>
                  <a:lnTo>
                    <a:pt x="387619" y="66532"/>
                  </a:lnTo>
                  <a:lnTo>
                    <a:pt x="415354" y="100142"/>
                  </a:lnTo>
                  <a:lnTo>
                    <a:pt x="436298" y="138713"/>
                  </a:lnTo>
                  <a:lnTo>
                    <a:pt x="449536" y="181329"/>
                  </a:lnTo>
                  <a:lnTo>
                    <a:pt x="454151" y="227075"/>
                  </a:lnTo>
                  <a:lnTo>
                    <a:pt x="449536" y="272822"/>
                  </a:lnTo>
                  <a:lnTo>
                    <a:pt x="436298" y="315438"/>
                  </a:lnTo>
                  <a:lnTo>
                    <a:pt x="415354" y="354009"/>
                  </a:lnTo>
                  <a:lnTo>
                    <a:pt x="387619" y="387619"/>
                  </a:lnTo>
                  <a:lnTo>
                    <a:pt x="354009" y="415354"/>
                  </a:lnTo>
                  <a:lnTo>
                    <a:pt x="315438" y="436298"/>
                  </a:lnTo>
                  <a:lnTo>
                    <a:pt x="272822" y="449536"/>
                  </a:lnTo>
                  <a:lnTo>
                    <a:pt x="227075" y="454151"/>
                  </a:lnTo>
                  <a:lnTo>
                    <a:pt x="181329" y="449536"/>
                  </a:lnTo>
                  <a:lnTo>
                    <a:pt x="138713" y="436298"/>
                  </a:lnTo>
                  <a:lnTo>
                    <a:pt x="100142" y="415354"/>
                  </a:lnTo>
                  <a:lnTo>
                    <a:pt x="66532" y="387619"/>
                  </a:lnTo>
                  <a:lnTo>
                    <a:pt x="38797" y="354009"/>
                  </a:lnTo>
                  <a:lnTo>
                    <a:pt x="17853" y="315438"/>
                  </a:lnTo>
                  <a:lnTo>
                    <a:pt x="4615" y="272822"/>
                  </a:lnTo>
                  <a:lnTo>
                    <a:pt x="0" y="22707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6370320" y="3581400"/>
            <a:ext cx="466725" cy="466725"/>
            <a:chOff x="6370320" y="3581400"/>
            <a:chExt cx="466725" cy="466725"/>
          </a:xfrm>
        </p:grpSpPr>
        <p:sp>
          <p:nvSpPr>
            <p:cNvPr id="16" name="object 16"/>
            <p:cNvSpPr/>
            <p:nvPr/>
          </p:nvSpPr>
          <p:spPr>
            <a:xfrm>
              <a:off x="6376416" y="3587495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59" h="454660">
                  <a:moveTo>
                    <a:pt x="227076" y="0"/>
                  </a:moveTo>
                  <a:lnTo>
                    <a:pt x="181329" y="4615"/>
                  </a:lnTo>
                  <a:lnTo>
                    <a:pt x="138713" y="17853"/>
                  </a:lnTo>
                  <a:lnTo>
                    <a:pt x="100142" y="38797"/>
                  </a:lnTo>
                  <a:lnTo>
                    <a:pt x="66532" y="66532"/>
                  </a:lnTo>
                  <a:lnTo>
                    <a:pt x="38797" y="100142"/>
                  </a:lnTo>
                  <a:lnTo>
                    <a:pt x="17853" y="138713"/>
                  </a:lnTo>
                  <a:lnTo>
                    <a:pt x="4615" y="181329"/>
                  </a:lnTo>
                  <a:lnTo>
                    <a:pt x="0" y="227075"/>
                  </a:lnTo>
                  <a:lnTo>
                    <a:pt x="4615" y="272822"/>
                  </a:lnTo>
                  <a:lnTo>
                    <a:pt x="17853" y="315438"/>
                  </a:lnTo>
                  <a:lnTo>
                    <a:pt x="38797" y="354009"/>
                  </a:lnTo>
                  <a:lnTo>
                    <a:pt x="66532" y="387619"/>
                  </a:lnTo>
                  <a:lnTo>
                    <a:pt x="100142" y="415354"/>
                  </a:lnTo>
                  <a:lnTo>
                    <a:pt x="138713" y="436298"/>
                  </a:lnTo>
                  <a:lnTo>
                    <a:pt x="181329" y="449536"/>
                  </a:lnTo>
                  <a:lnTo>
                    <a:pt x="227076" y="454151"/>
                  </a:lnTo>
                  <a:lnTo>
                    <a:pt x="272822" y="449536"/>
                  </a:lnTo>
                  <a:lnTo>
                    <a:pt x="315438" y="436298"/>
                  </a:lnTo>
                  <a:lnTo>
                    <a:pt x="354009" y="415354"/>
                  </a:lnTo>
                  <a:lnTo>
                    <a:pt x="387619" y="387619"/>
                  </a:lnTo>
                  <a:lnTo>
                    <a:pt x="415354" y="354009"/>
                  </a:lnTo>
                  <a:lnTo>
                    <a:pt x="436298" y="315438"/>
                  </a:lnTo>
                  <a:lnTo>
                    <a:pt x="449536" y="272822"/>
                  </a:lnTo>
                  <a:lnTo>
                    <a:pt x="454152" y="227075"/>
                  </a:lnTo>
                  <a:lnTo>
                    <a:pt x="449536" y="181329"/>
                  </a:lnTo>
                  <a:lnTo>
                    <a:pt x="436298" y="138713"/>
                  </a:lnTo>
                  <a:lnTo>
                    <a:pt x="415354" y="100142"/>
                  </a:lnTo>
                  <a:lnTo>
                    <a:pt x="387619" y="66532"/>
                  </a:lnTo>
                  <a:lnTo>
                    <a:pt x="354009" y="38797"/>
                  </a:lnTo>
                  <a:lnTo>
                    <a:pt x="315438" y="17853"/>
                  </a:lnTo>
                  <a:lnTo>
                    <a:pt x="272822" y="4615"/>
                  </a:lnTo>
                  <a:lnTo>
                    <a:pt x="227076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76416" y="3587495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59" h="454660">
                  <a:moveTo>
                    <a:pt x="0" y="227075"/>
                  </a:moveTo>
                  <a:lnTo>
                    <a:pt x="4615" y="181329"/>
                  </a:lnTo>
                  <a:lnTo>
                    <a:pt x="17853" y="138713"/>
                  </a:lnTo>
                  <a:lnTo>
                    <a:pt x="38797" y="100142"/>
                  </a:lnTo>
                  <a:lnTo>
                    <a:pt x="66532" y="66532"/>
                  </a:lnTo>
                  <a:lnTo>
                    <a:pt x="100142" y="38797"/>
                  </a:lnTo>
                  <a:lnTo>
                    <a:pt x="138713" y="17853"/>
                  </a:lnTo>
                  <a:lnTo>
                    <a:pt x="181329" y="4615"/>
                  </a:lnTo>
                  <a:lnTo>
                    <a:pt x="227076" y="0"/>
                  </a:lnTo>
                  <a:lnTo>
                    <a:pt x="272822" y="4615"/>
                  </a:lnTo>
                  <a:lnTo>
                    <a:pt x="315438" y="17853"/>
                  </a:lnTo>
                  <a:lnTo>
                    <a:pt x="354009" y="38797"/>
                  </a:lnTo>
                  <a:lnTo>
                    <a:pt x="387619" y="66532"/>
                  </a:lnTo>
                  <a:lnTo>
                    <a:pt x="415354" y="100142"/>
                  </a:lnTo>
                  <a:lnTo>
                    <a:pt x="436298" y="138713"/>
                  </a:lnTo>
                  <a:lnTo>
                    <a:pt x="449536" y="181329"/>
                  </a:lnTo>
                  <a:lnTo>
                    <a:pt x="454152" y="227075"/>
                  </a:lnTo>
                  <a:lnTo>
                    <a:pt x="449536" y="272822"/>
                  </a:lnTo>
                  <a:lnTo>
                    <a:pt x="436298" y="315438"/>
                  </a:lnTo>
                  <a:lnTo>
                    <a:pt x="415354" y="354009"/>
                  </a:lnTo>
                  <a:lnTo>
                    <a:pt x="387619" y="387619"/>
                  </a:lnTo>
                  <a:lnTo>
                    <a:pt x="354009" y="415354"/>
                  </a:lnTo>
                  <a:lnTo>
                    <a:pt x="315438" y="436298"/>
                  </a:lnTo>
                  <a:lnTo>
                    <a:pt x="272822" y="449536"/>
                  </a:lnTo>
                  <a:lnTo>
                    <a:pt x="227076" y="454151"/>
                  </a:lnTo>
                  <a:lnTo>
                    <a:pt x="181329" y="449536"/>
                  </a:lnTo>
                  <a:lnTo>
                    <a:pt x="138713" y="436298"/>
                  </a:lnTo>
                  <a:lnTo>
                    <a:pt x="100142" y="415354"/>
                  </a:lnTo>
                  <a:lnTo>
                    <a:pt x="66532" y="387619"/>
                  </a:lnTo>
                  <a:lnTo>
                    <a:pt x="38797" y="354009"/>
                  </a:lnTo>
                  <a:lnTo>
                    <a:pt x="17853" y="315438"/>
                  </a:lnTo>
                  <a:lnTo>
                    <a:pt x="4615" y="272822"/>
                  </a:lnTo>
                  <a:lnTo>
                    <a:pt x="0" y="22707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6809231" y="1609344"/>
            <a:ext cx="463550" cy="463550"/>
            <a:chOff x="6809231" y="1609344"/>
            <a:chExt cx="463550" cy="463550"/>
          </a:xfrm>
        </p:grpSpPr>
        <p:sp>
          <p:nvSpPr>
            <p:cNvPr id="19" name="object 19"/>
            <p:cNvSpPr/>
            <p:nvPr/>
          </p:nvSpPr>
          <p:spPr>
            <a:xfrm>
              <a:off x="6815327" y="1615440"/>
              <a:ext cx="451484" cy="451484"/>
            </a:xfrm>
            <a:custGeom>
              <a:avLst/>
              <a:gdLst/>
              <a:ahLst/>
              <a:cxnLst/>
              <a:rect l="l" t="t" r="r" b="b"/>
              <a:pathLst>
                <a:path w="451484" h="451485">
                  <a:moveTo>
                    <a:pt x="225551" y="0"/>
                  </a:moveTo>
                  <a:lnTo>
                    <a:pt x="180090" y="4581"/>
                  </a:lnTo>
                  <a:lnTo>
                    <a:pt x="137749" y="17722"/>
                  </a:lnTo>
                  <a:lnTo>
                    <a:pt x="99435" y="38515"/>
                  </a:lnTo>
                  <a:lnTo>
                    <a:pt x="66055" y="66055"/>
                  </a:lnTo>
                  <a:lnTo>
                    <a:pt x="38515" y="99435"/>
                  </a:lnTo>
                  <a:lnTo>
                    <a:pt x="17722" y="137749"/>
                  </a:lnTo>
                  <a:lnTo>
                    <a:pt x="4581" y="180090"/>
                  </a:lnTo>
                  <a:lnTo>
                    <a:pt x="0" y="225551"/>
                  </a:lnTo>
                  <a:lnTo>
                    <a:pt x="4581" y="271013"/>
                  </a:lnTo>
                  <a:lnTo>
                    <a:pt x="17722" y="313354"/>
                  </a:lnTo>
                  <a:lnTo>
                    <a:pt x="38515" y="351668"/>
                  </a:lnTo>
                  <a:lnTo>
                    <a:pt x="66055" y="385048"/>
                  </a:lnTo>
                  <a:lnTo>
                    <a:pt x="99435" y="412588"/>
                  </a:lnTo>
                  <a:lnTo>
                    <a:pt x="137749" y="433381"/>
                  </a:lnTo>
                  <a:lnTo>
                    <a:pt x="180090" y="446522"/>
                  </a:lnTo>
                  <a:lnTo>
                    <a:pt x="225551" y="451104"/>
                  </a:lnTo>
                  <a:lnTo>
                    <a:pt x="271013" y="446522"/>
                  </a:lnTo>
                  <a:lnTo>
                    <a:pt x="313354" y="433381"/>
                  </a:lnTo>
                  <a:lnTo>
                    <a:pt x="351668" y="412588"/>
                  </a:lnTo>
                  <a:lnTo>
                    <a:pt x="385048" y="385048"/>
                  </a:lnTo>
                  <a:lnTo>
                    <a:pt x="412588" y="351668"/>
                  </a:lnTo>
                  <a:lnTo>
                    <a:pt x="433381" y="313354"/>
                  </a:lnTo>
                  <a:lnTo>
                    <a:pt x="446522" y="271013"/>
                  </a:lnTo>
                  <a:lnTo>
                    <a:pt x="451103" y="225551"/>
                  </a:lnTo>
                  <a:lnTo>
                    <a:pt x="446522" y="180090"/>
                  </a:lnTo>
                  <a:lnTo>
                    <a:pt x="433381" y="137749"/>
                  </a:lnTo>
                  <a:lnTo>
                    <a:pt x="412588" y="99435"/>
                  </a:lnTo>
                  <a:lnTo>
                    <a:pt x="385048" y="66055"/>
                  </a:lnTo>
                  <a:lnTo>
                    <a:pt x="351668" y="38515"/>
                  </a:lnTo>
                  <a:lnTo>
                    <a:pt x="313354" y="17722"/>
                  </a:lnTo>
                  <a:lnTo>
                    <a:pt x="271013" y="4581"/>
                  </a:lnTo>
                  <a:lnTo>
                    <a:pt x="225551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815327" y="1615440"/>
              <a:ext cx="451484" cy="451484"/>
            </a:xfrm>
            <a:custGeom>
              <a:avLst/>
              <a:gdLst/>
              <a:ahLst/>
              <a:cxnLst/>
              <a:rect l="l" t="t" r="r" b="b"/>
              <a:pathLst>
                <a:path w="451484" h="451485">
                  <a:moveTo>
                    <a:pt x="0" y="225551"/>
                  </a:moveTo>
                  <a:lnTo>
                    <a:pt x="4581" y="180090"/>
                  </a:lnTo>
                  <a:lnTo>
                    <a:pt x="17722" y="137749"/>
                  </a:lnTo>
                  <a:lnTo>
                    <a:pt x="38515" y="99435"/>
                  </a:lnTo>
                  <a:lnTo>
                    <a:pt x="66055" y="66055"/>
                  </a:lnTo>
                  <a:lnTo>
                    <a:pt x="99435" y="38515"/>
                  </a:lnTo>
                  <a:lnTo>
                    <a:pt x="137749" y="17722"/>
                  </a:lnTo>
                  <a:lnTo>
                    <a:pt x="180090" y="4581"/>
                  </a:lnTo>
                  <a:lnTo>
                    <a:pt x="225551" y="0"/>
                  </a:lnTo>
                  <a:lnTo>
                    <a:pt x="271013" y="4581"/>
                  </a:lnTo>
                  <a:lnTo>
                    <a:pt x="313354" y="17722"/>
                  </a:lnTo>
                  <a:lnTo>
                    <a:pt x="351668" y="38515"/>
                  </a:lnTo>
                  <a:lnTo>
                    <a:pt x="385048" y="66055"/>
                  </a:lnTo>
                  <a:lnTo>
                    <a:pt x="412588" y="99435"/>
                  </a:lnTo>
                  <a:lnTo>
                    <a:pt x="433381" y="137749"/>
                  </a:lnTo>
                  <a:lnTo>
                    <a:pt x="446522" y="180090"/>
                  </a:lnTo>
                  <a:lnTo>
                    <a:pt x="451103" y="225551"/>
                  </a:lnTo>
                  <a:lnTo>
                    <a:pt x="446522" y="271013"/>
                  </a:lnTo>
                  <a:lnTo>
                    <a:pt x="433381" y="313354"/>
                  </a:lnTo>
                  <a:lnTo>
                    <a:pt x="412588" y="351668"/>
                  </a:lnTo>
                  <a:lnTo>
                    <a:pt x="385048" y="385048"/>
                  </a:lnTo>
                  <a:lnTo>
                    <a:pt x="351668" y="412588"/>
                  </a:lnTo>
                  <a:lnTo>
                    <a:pt x="313354" y="433381"/>
                  </a:lnTo>
                  <a:lnTo>
                    <a:pt x="271013" y="446522"/>
                  </a:lnTo>
                  <a:lnTo>
                    <a:pt x="225551" y="451104"/>
                  </a:lnTo>
                  <a:lnTo>
                    <a:pt x="180090" y="446522"/>
                  </a:lnTo>
                  <a:lnTo>
                    <a:pt x="137749" y="433381"/>
                  </a:lnTo>
                  <a:lnTo>
                    <a:pt x="99435" y="412588"/>
                  </a:lnTo>
                  <a:lnTo>
                    <a:pt x="66055" y="385048"/>
                  </a:lnTo>
                  <a:lnTo>
                    <a:pt x="38515" y="351668"/>
                  </a:lnTo>
                  <a:lnTo>
                    <a:pt x="17722" y="313354"/>
                  </a:lnTo>
                  <a:lnTo>
                    <a:pt x="4581" y="271013"/>
                  </a:lnTo>
                  <a:lnTo>
                    <a:pt x="0" y="22555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6047232" y="2176272"/>
            <a:ext cx="463550" cy="466725"/>
            <a:chOff x="6047232" y="2176272"/>
            <a:chExt cx="463550" cy="466725"/>
          </a:xfrm>
        </p:grpSpPr>
        <p:sp>
          <p:nvSpPr>
            <p:cNvPr id="22" name="object 22"/>
            <p:cNvSpPr/>
            <p:nvPr/>
          </p:nvSpPr>
          <p:spPr>
            <a:xfrm>
              <a:off x="6053328" y="2182368"/>
              <a:ext cx="451484" cy="454659"/>
            </a:xfrm>
            <a:custGeom>
              <a:avLst/>
              <a:gdLst/>
              <a:ahLst/>
              <a:cxnLst/>
              <a:rect l="l" t="t" r="r" b="b"/>
              <a:pathLst>
                <a:path w="451484" h="454660">
                  <a:moveTo>
                    <a:pt x="225551" y="0"/>
                  </a:moveTo>
                  <a:lnTo>
                    <a:pt x="180090" y="4615"/>
                  </a:lnTo>
                  <a:lnTo>
                    <a:pt x="137749" y="17853"/>
                  </a:lnTo>
                  <a:lnTo>
                    <a:pt x="99435" y="38797"/>
                  </a:lnTo>
                  <a:lnTo>
                    <a:pt x="66055" y="66532"/>
                  </a:lnTo>
                  <a:lnTo>
                    <a:pt x="38515" y="100142"/>
                  </a:lnTo>
                  <a:lnTo>
                    <a:pt x="17722" y="138713"/>
                  </a:lnTo>
                  <a:lnTo>
                    <a:pt x="4581" y="181329"/>
                  </a:lnTo>
                  <a:lnTo>
                    <a:pt x="0" y="227076"/>
                  </a:lnTo>
                  <a:lnTo>
                    <a:pt x="4581" y="272822"/>
                  </a:lnTo>
                  <a:lnTo>
                    <a:pt x="17722" y="315438"/>
                  </a:lnTo>
                  <a:lnTo>
                    <a:pt x="38515" y="354009"/>
                  </a:lnTo>
                  <a:lnTo>
                    <a:pt x="66055" y="387619"/>
                  </a:lnTo>
                  <a:lnTo>
                    <a:pt x="99435" y="415354"/>
                  </a:lnTo>
                  <a:lnTo>
                    <a:pt x="137749" y="436298"/>
                  </a:lnTo>
                  <a:lnTo>
                    <a:pt x="180090" y="449536"/>
                  </a:lnTo>
                  <a:lnTo>
                    <a:pt x="225551" y="454152"/>
                  </a:lnTo>
                  <a:lnTo>
                    <a:pt x="271013" y="449536"/>
                  </a:lnTo>
                  <a:lnTo>
                    <a:pt x="313354" y="436298"/>
                  </a:lnTo>
                  <a:lnTo>
                    <a:pt x="351668" y="415354"/>
                  </a:lnTo>
                  <a:lnTo>
                    <a:pt x="385048" y="387619"/>
                  </a:lnTo>
                  <a:lnTo>
                    <a:pt x="412588" y="354009"/>
                  </a:lnTo>
                  <a:lnTo>
                    <a:pt x="433381" y="315438"/>
                  </a:lnTo>
                  <a:lnTo>
                    <a:pt x="446522" y="272822"/>
                  </a:lnTo>
                  <a:lnTo>
                    <a:pt x="451103" y="227076"/>
                  </a:lnTo>
                  <a:lnTo>
                    <a:pt x="446522" y="181329"/>
                  </a:lnTo>
                  <a:lnTo>
                    <a:pt x="433381" y="138713"/>
                  </a:lnTo>
                  <a:lnTo>
                    <a:pt x="412588" y="100142"/>
                  </a:lnTo>
                  <a:lnTo>
                    <a:pt x="385048" y="66532"/>
                  </a:lnTo>
                  <a:lnTo>
                    <a:pt x="351668" y="38797"/>
                  </a:lnTo>
                  <a:lnTo>
                    <a:pt x="313354" y="17853"/>
                  </a:lnTo>
                  <a:lnTo>
                    <a:pt x="271013" y="4615"/>
                  </a:lnTo>
                  <a:lnTo>
                    <a:pt x="225551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053328" y="2182368"/>
              <a:ext cx="451484" cy="454659"/>
            </a:xfrm>
            <a:custGeom>
              <a:avLst/>
              <a:gdLst/>
              <a:ahLst/>
              <a:cxnLst/>
              <a:rect l="l" t="t" r="r" b="b"/>
              <a:pathLst>
                <a:path w="451484" h="454660">
                  <a:moveTo>
                    <a:pt x="0" y="227076"/>
                  </a:moveTo>
                  <a:lnTo>
                    <a:pt x="4581" y="181329"/>
                  </a:lnTo>
                  <a:lnTo>
                    <a:pt x="17722" y="138713"/>
                  </a:lnTo>
                  <a:lnTo>
                    <a:pt x="38515" y="100142"/>
                  </a:lnTo>
                  <a:lnTo>
                    <a:pt x="66055" y="66532"/>
                  </a:lnTo>
                  <a:lnTo>
                    <a:pt x="99435" y="38797"/>
                  </a:lnTo>
                  <a:lnTo>
                    <a:pt x="137749" y="17853"/>
                  </a:lnTo>
                  <a:lnTo>
                    <a:pt x="180090" y="4615"/>
                  </a:lnTo>
                  <a:lnTo>
                    <a:pt x="225551" y="0"/>
                  </a:lnTo>
                  <a:lnTo>
                    <a:pt x="271013" y="4615"/>
                  </a:lnTo>
                  <a:lnTo>
                    <a:pt x="313354" y="17853"/>
                  </a:lnTo>
                  <a:lnTo>
                    <a:pt x="351668" y="38797"/>
                  </a:lnTo>
                  <a:lnTo>
                    <a:pt x="385048" y="66532"/>
                  </a:lnTo>
                  <a:lnTo>
                    <a:pt x="412588" y="100142"/>
                  </a:lnTo>
                  <a:lnTo>
                    <a:pt x="433381" y="138713"/>
                  </a:lnTo>
                  <a:lnTo>
                    <a:pt x="446522" y="181329"/>
                  </a:lnTo>
                  <a:lnTo>
                    <a:pt x="451103" y="227076"/>
                  </a:lnTo>
                  <a:lnTo>
                    <a:pt x="446522" y="272822"/>
                  </a:lnTo>
                  <a:lnTo>
                    <a:pt x="433381" y="315438"/>
                  </a:lnTo>
                  <a:lnTo>
                    <a:pt x="412588" y="354009"/>
                  </a:lnTo>
                  <a:lnTo>
                    <a:pt x="385048" y="387619"/>
                  </a:lnTo>
                  <a:lnTo>
                    <a:pt x="351668" y="415354"/>
                  </a:lnTo>
                  <a:lnTo>
                    <a:pt x="313354" y="436298"/>
                  </a:lnTo>
                  <a:lnTo>
                    <a:pt x="271013" y="449536"/>
                  </a:lnTo>
                  <a:lnTo>
                    <a:pt x="225551" y="454152"/>
                  </a:lnTo>
                  <a:lnTo>
                    <a:pt x="180090" y="449536"/>
                  </a:lnTo>
                  <a:lnTo>
                    <a:pt x="137749" y="436298"/>
                  </a:lnTo>
                  <a:lnTo>
                    <a:pt x="99435" y="415354"/>
                  </a:lnTo>
                  <a:lnTo>
                    <a:pt x="66055" y="387619"/>
                  </a:lnTo>
                  <a:lnTo>
                    <a:pt x="38515" y="354009"/>
                  </a:lnTo>
                  <a:lnTo>
                    <a:pt x="17722" y="315438"/>
                  </a:lnTo>
                  <a:lnTo>
                    <a:pt x="4581" y="272822"/>
                  </a:lnTo>
                  <a:lnTo>
                    <a:pt x="0" y="227076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7260335" y="2880360"/>
            <a:ext cx="466725" cy="466725"/>
            <a:chOff x="7260335" y="2880360"/>
            <a:chExt cx="466725" cy="466725"/>
          </a:xfrm>
        </p:grpSpPr>
        <p:sp>
          <p:nvSpPr>
            <p:cNvPr id="25" name="object 25"/>
            <p:cNvSpPr/>
            <p:nvPr/>
          </p:nvSpPr>
          <p:spPr>
            <a:xfrm>
              <a:off x="7266431" y="2886456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59" h="454660">
                  <a:moveTo>
                    <a:pt x="227075" y="0"/>
                  </a:moveTo>
                  <a:lnTo>
                    <a:pt x="181329" y="4615"/>
                  </a:lnTo>
                  <a:lnTo>
                    <a:pt x="138713" y="17853"/>
                  </a:lnTo>
                  <a:lnTo>
                    <a:pt x="100142" y="38797"/>
                  </a:lnTo>
                  <a:lnTo>
                    <a:pt x="66532" y="66532"/>
                  </a:lnTo>
                  <a:lnTo>
                    <a:pt x="38797" y="100142"/>
                  </a:lnTo>
                  <a:lnTo>
                    <a:pt x="17853" y="138713"/>
                  </a:lnTo>
                  <a:lnTo>
                    <a:pt x="4615" y="181329"/>
                  </a:lnTo>
                  <a:lnTo>
                    <a:pt x="0" y="227076"/>
                  </a:lnTo>
                  <a:lnTo>
                    <a:pt x="4615" y="272822"/>
                  </a:lnTo>
                  <a:lnTo>
                    <a:pt x="17853" y="315438"/>
                  </a:lnTo>
                  <a:lnTo>
                    <a:pt x="38797" y="354009"/>
                  </a:lnTo>
                  <a:lnTo>
                    <a:pt x="66532" y="387619"/>
                  </a:lnTo>
                  <a:lnTo>
                    <a:pt x="100142" y="415354"/>
                  </a:lnTo>
                  <a:lnTo>
                    <a:pt x="138713" y="436298"/>
                  </a:lnTo>
                  <a:lnTo>
                    <a:pt x="181329" y="449536"/>
                  </a:lnTo>
                  <a:lnTo>
                    <a:pt x="227075" y="454152"/>
                  </a:lnTo>
                  <a:lnTo>
                    <a:pt x="272822" y="449536"/>
                  </a:lnTo>
                  <a:lnTo>
                    <a:pt x="315438" y="436298"/>
                  </a:lnTo>
                  <a:lnTo>
                    <a:pt x="354009" y="415354"/>
                  </a:lnTo>
                  <a:lnTo>
                    <a:pt x="387619" y="387619"/>
                  </a:lnTo>
                  <a:lnTo>
                    <a:pt x="415354" y="354009"/>
                  </a:lnTo>
                  <a:lnTo>
                    <a:pt x="436298" y="315438"/>
                  </a:lnTo>
                  <a:lnTo>
                    <a:pt x="449536" y="272822"/>
                  </a:lnTo>
                  <a:lnTo>
                    <a:pt x="454151" y="227076"/>
                  </a:lnTo>
                  <a:lnTo>
                    <a:pt x="449536" y="181329"/>
                  </a:lnTo>
                  <a:lnTo>
                    <a:pt x="436298" y="138713"/>
                  </a:lnTo>
                  <a:lnTo>
                    <a:pt x="415354" y="100142"/>
                  </a:lnTo>
                  <a:lnTo>
                    <a:pt x="387619" y="66532"/>
                  </a:lnTo>
                  <a:lnTo>
                    <a:pt x="354009" y="38797"/>
                  </a:lnTo>
                  <a:lnTo>
                    <a:pt x="315438" y="17853"/>
                  </a:lnTo>
                  <a:lnTo>
                    <a:pt x="272822" y="4615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266431" y="2886456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59" h="454660">
                  <a:moveTo>
                    <a:pt x="0" y="227076"/>
                  </a:moveTo>
                  <a:lnTo>
                    <a:pt x="4615" y="181329"/>
                  </a:lnTo>
                  <a:lnTo>
                    <a:pt x="17853" y="138713"/>
                  </a:lnTo>
                  <a:lnTo>
                    <a:pt x="38797" y="100142"/>
                  </a:lnTo>
                  <a:lnTo>
                    <a:pt x="66532" y="66532"/>
                  </a:lnTo>
                  <a:lnTo>
                    <a:pt x="100142" y="38797"/>
                  </a:lnTo>
                  <a:lnTo>
                    <a:pt x="138713" y="17853"/>
                  </a:lnTo>
                  <a:lnTo>
                    <a:pt x="181329" y="4615"/>
                  </a:lnTo>
                  <a:lnTo>
                    <a:pt x="227075" y="0"/>
                  </a:lnTo>
                  <a:lnTo>
                    <a:pt x="272822" y="4615"/>
                  </a:lnTo>
                  <a:lnTo>
                    <a:pt x="315438" y="17853"/>
                  </a:lnTo>
                  <a:lnTo>
                    <a:pt x="354009" y="38797"/>
                  </a:lnTo>
                  <a:lnTo>
                    <a:pt x="387619" y="66532"/>
                  </a:lnTo>
                  <a:lnTo>
                    <a:pt x="415354" y="100142"/>
                  </a:lnTo>
                  <a:lnTo>
                    <a:pt x="436298" y="138713"/>
                  </a:lnTo>
                  <a:lnTo>
                    <a:pt x="449536" y="181329"/>
                  </a:lnTo>
                  <a:lnTo>
                    <a:pt x="454151" y="227076"/>
                  </a:lnTo>
                  <a:lnTo>
                    <a:pt x="449536" y="272822"/>
                  </a:lnTo>
                  <a:lnTo>
                    <a:pt x="436298" y="315438"/>
                  </a:lnTo>
                  <a:lnTo>
                    <a:pt x="415354" y="354009"/>
                  </a:lnTo>
                  <a:lnTo>
                    <a:pt x="387619" y="387619"/>
                  </a:lnTo>
                  <a:lnTo>
                    <a:pt x="354009" y="415354"/>
                  </a:lnTo>
                  <a:lnTo>
                    <a:pt x="315438" y="436298"/>
                  </a:lnTo>
                  <a:lnTo>
                    <a:pt x="272822" y="449536"/>
                  </a:lnTo>
                  <a:lnTo>
                    <a:pt x="227075" y="454152"/>
                  </a:lnTo>
                  <a:lnTo>
                    <a:pt x="181329" y="449536"/>
                  </a:lnTo>
                  <a:lnTo>
                    <a:pt x="138713" y="436298"/>
                  </a:lnTo>
                  <a:lnTo>
                    <a:pt x="100142" y="415354"/>
                  </a:lnTo>
                  <a:lnTo>
                    <a:pt x="66532" y="387619"/>
                  </a:lnTo>
                  <a:lnTo>
                    <a:pt x="38797" y="354009"/>
                  </a:lnTo>
                  <a:lnTo>
                    <a:pt x="17853" y="315438"/>
                  </a:lnTo>
                  <a:lnTo>
                    <a:pt x="4615" y="272822"/>
                  </a:lnTo>
                  <a:lnTo>
                    <a:pt x="0" y="227076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7397495" y="3925823"/>
            <a:ext cx="466725" cy="466725"/>
            <a:chOff x="7397495" y="3925823"/>
            <a:chExt cx="466725" cy="466725"/>
          </a:xfrm>
        </p:grpSpPr>
        <p:sp>
          <p:nvSpPr>
            <p:cNvPr id="28" name="object 28"/>
            <p:cNvSpPr/>
            <p:nvPr/>
          </p:nvSpPr>
          <p:spPr>
            <a:xfrm>
              <a:off x="7403591" y="3931919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59" h="454660">
                  <a:moveTo>
                    <a:pt x="227075" y="0"/>
                  </a:moveTo>
                  <a:lnTo>
                    <a:pt x="181329" y="4615"/>
                  </a:lnTo>
                  <a:lnTo>
                    <a:pt x="138713" y="17853"/>
                  </a:lnTo>
                  <a:lnTo>
                    <a:pt x="100142" y="38797"/>
                  </a:lnTo>
                  <a:lnTo>
                    <a:pt x="66532" y="66532"/>
                  </a:lnTo>
                  <a:lnTo>
                    <a:pt x="38797" y="100142"/>
                  </a:lnTo>
                  <a:lnTo>
                    <a:pt x="17853" y="138713"/>
                  </a:lnTo>
                  <a:lnTo>
                    <a:pt x="4615" y="181329"/>
                  </a:lnTo>
                  <a:lnTo>
                    <a:pt x="0" y="227075"/>
                  </a:lnTo>
                  <a:lnTo>
                    <a:pt x="4615" y="272822"/>
                  </a:lnTo>
                  <a:lnTo>
                    <a:pt x="17853" y="315438"/>
                  </a:lnTo>
                  <a:lnTo>
                    <a:pt x="38797" y="354009"/>
                  </a:lnTo>
                  <a:lnTo>
                    <a:pt x="66532" y="387619"/>
                  </a:lnTo>
                  <a:lnTo>
                    <a:pt x="100142" y="415354"/>
                  </a:lnTo>
                  <a:lnTo>
                    <a:pt x="138713" y="436298"/>
                  </a:lnTo>
                  <a:lnTo>
                    <a:pt x="181329" y="449536"/>
                  </a:lnTo>
                  <a:lnTo>
                    <a:pt x="227075" y="454151"/>
                  </a:lnTo>
                  <a:lnTo>
                    <a:pt x="272822" y="449536"/>
                  </a:lnTo>
                  <a:lnTo>
                    <a:pt x="315438" y="436298"/>
                  </a:lnTo>
                  <a:lnTo>
                    <a:pt x="354009" y="415354"/>
                  </a:lnTo>
                  <a:lnTo>
                    <a:pt x="387619" y="387619"/>
                  </a:lnTo>
                  <a:lnTo>
                    <a:pt x="415354" y="354009"/>
                  </a:lnTo>
                  <a:lnTo>
                    <a:pt x="436298" y="315438"/>
                  </a:lnTo>
                  <a:lnTo>
                    <a:pt x="449536" y="272822"/>
                  </a:lnTo>
                  <a:lnTo>
                    <a:pt x="454151" y="227075"/>
                  </a:lnTo>
                  <a:lnTo>
                    <a:pt x="449536" y="181329"/>
                  </a:lnTo>
                  <a:lnTo>
                    <a:pt x="436298" y="138713"/>
                  </a:lnTo>
                  <a:lnTo>
                    <a:pt x="415354" y="100142"/>
                  </a:lnTo>
                  <a:lnTo>
                    <a:pt x="387619" y="66532"/>
                  </a:lnTo>
                  <a:lnTo>
                    <a:pt x="354009" y="38797"/>
                  </a:lnTo>
                  <a:lnTo>
                    <a:pt x="315438" y="17853"/>
                  </a:lnTo>
                  <a:lnTo>
                    <a:pt x="272822" y="4615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403591" y="3931919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59" h="454660">
                  <a:moveTo>
                    <a:pt x="0" y="227075"/>
                  </a:moveTo>
                  <a:lnTo>
                    <a:pt x="4615" y="181329"/>
                  </a:lnTo>
                  <a:lnTo>
                    <a:pt x="17853" y="138713"/>
                  </a:lnTo>
                  <a:lnTo>
                    <a:pt x="38797" y="100142"/>
                  </a:lnTo>
                  <a:lnTo>
                    <a:pt x="66532" y="66532"/>
                  </a:lnTo>
                  <a:lnTo>
                    <a:pt x="100142" y="38797"/>
                  </a:lnTo>
                  <a:lnTo>
                    <a:pt x="138713" y="17853"/>
                  </a:lnTo>
                  <a:lnTo>
                    <a:pt x="181329" y="4615"/>
                  </a:lnTo>
                  <a:lnTo>
                    <a:pt x="227075" y="0"/>
                  </a:lnTo>
                  <a:lnTo>
                    <a:pt x="272822" y="4615"/>
                  </a:lnTo>
                  <a:lnTo>
                    <a:pt x="315438" y="17853"/>
                  </a:lnTo>
                  <a:lnTo>
                    <a:pt x="354009" y="38797"/>
                  </a:lnTo>
                  <a:lnTo>
                    <a:pt x="387619" y="66532"/>
                  </a:lnTo>
                  <a:lnTo>
                    <a:pt x="415354" y="100142"/>
                  </a:lnTo>
                  <a:lnTo>
                    <a:pt x="436298" y="138713"/>
                  </a:lnTo>
                  <a:lnTo>
                    <a:pt x="449536" y="181329"/>
                  </a:lnTo>
                  <a:lnTo>
                    <a:pt x="454151" y="227075"/>
                  </a:lnTo>
                  <a:lnTo>
                    <a:pt x="449536" y="272822"/>
                  </a:lnTo>
                  <a:lnTo>
                    <a:pt x="436298" y="315438"/>
                  </a:lnTo>
                  <a:lnTo>
                    <a:pt x="415354" y="354009"/>
                  </a:lnTo>
                  <a:lnTo>
                    <a:pt x="387619" y="387619"/>
                  </a:lnTo>
                  <a:lnTo>
                    <a:pt x="354009" y="415354"/>
                  </a:lnTo>
                  <a:lnTo>
                    <a:pt x="315438" y="436298"/>
                  </a:lnTo>
                  <a:lnTo>
                    <a:pt x="272822" y="449536"/>
                  </a:lnTo>
                  <a:lnTo>
                    <a:pt x="227075" y="454151"/>
                  </a:lnTo>
                  <a:lnTo>
                    <a:pt x="181329" y="449536"/>
                  </a:lnTo>
                  <a:lnTo>
                    <a:pt x="138713" y="436298"/>
                  </a:lnTo>
                  <a:lnTo>
                    <a:pt x="100142" y="415354"/>
                  </a:lnTo>
                  <a:lnTo>
                    <a:pt x="66532" y="387619"/>
                  </a:lnTo>
                  <a:lnTo>
                    <a:pt x="38797" y="354009"/>
                  </a:lnTo>
                  <a:lnTo>
                    <a:pt x="17853" y="315438"/>
                  </a:lnTo>
                  <a:lnTo>
                    <a:pt x="4615" y="272822"/>
                  </a:lnTo>
                  <a:lnTo>
                    <a:pt x="0" y="22707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6943343" y="4672584"/>
            <a:ext cx="466725" cy="466725"/>
            <a:chOff x="6943343" y="4672584"/>
            <a:chExt cx="466725" cy="466725"/>
          </a:xfrm>
        </p:grpSpPr>
        <p:sp>
          <p:nvSpPr>
            <p:cNvPr id="31" name="object 31"/>
            <p:cNvSpPr/>
            <p:nvPr/>
          </p:nvSpPr>
          <p:spPr>
            <a:xfrm>
              <a:off x="6949439" y="4678680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59" h="454660">
                  <a:moveTo>
                    <a:pt x="227075" y="0"/>
                  </a:moveTo>
                  <a:lnTo>
                    <a:pt x="181329" y="4615"/>
                  </a:lnTo>
                  <a:lnTo>
                    <a:pt x="138713" y="17853"/>
                  </a:lnTo>
                  <a:lnTo>
                    <a:pt x="100142" y="38797"/>
                  </a:lnTo>
                  <a:lnTo>
                    <a:pt x="66532" y="66532"/>
                  </a:lnTo>
                  <a:lnTo>
                    <a:pt x="38797" y="100142"/>
                  </a:lnTo>
                  <a:lnTo>
                    <a:pt x="17853" y="138713"/>
                  </a:lnTo>
                  <a:lnTo>
                    <a:pt x="4615" y="181329"/>
                  </a:lnTo>
                  <a:lnTo>
                    <a:pt x="0" y="227076"/>
                  </a:lnTo>
                  <a:lnTo>
                    <a:pt x="4615" y="272822"/>
                  </a:lnTo>
                  <a:lnTo>
                    <a:pt x="17853" y="315438"/>
                  </a:lnTo>
                  <a:lnTo>
                    <a:pt x="38797" y="354009"/>
                  </a:lnTo>
                  <a:lnTo>
                    <a:pt x="66532" y="387619"/>
                  </a:lnTo>
                  <a:lnTo>
                    <a:pt x="100142" y="415354"/>
                  </a:lnTo>
                  <a:lnTo>
                    <a:pt x="138713" y="436298"/>
                  </a:lnTo>
                  <a:lnTo>
                    <a:pt x="181329" y="449536"/>
                  </a:lnTo>
                  <a:lnTo>
                    <a:pt x="227075" y="454152"/>
                  </a:lnTo>
                  <a:lnTo>
                    <a:pt x="272822" y="449536"/>
                  </a:lnTo>
                  <a:lnTo>
                    <a:pt x="315438" y="436298"/>
                  </a:lnTo>
                  <a:lnTo>
                    <a:pt x="354009" y="415354"/>
                  </a:lnTo>
                  <a:lnTo>
                    <a:pt x="387619" y="387619"/>
                  </a:lnTo>
                  <a:lnTo>
                    <a:pt x="415354" y="354009"/>
                  </a:lnTo>
                  <a:lnTo>
                    <a:pt x="436298" y="315438"/>
                  </a:lnTo>
                  <a:lnTo>
                    <a:pt x="449536" y="272822"/>
                  </a:lnTo>
                  <a:lnTo>
                    <a:pt x="454151" y="227076"/>
                  </a:lnTo>
                  <a:lnTo>
                    <a:pt x="449536" y="181329"/>
                  </a:lnTo>
                  <a:lnTo>
                    <a:pt x="436298" y="138713"/>
                  </a:lnTo>
                  <a:lnTo>
                    <a:pt x="415354" y="100142"/>
                  </a:lnTo>
                  <a:lnTo>
                    <a:pt x="387619" y="66532"/>
                  </a:lnTo>
                  <a:lnTo>
                    <a:pt x="354009" y="38797"/>
                  </a:lnTo>
                  <a:lnTo>
                    <a:pt x="315438" y="17853"/>
                  </a:lnTo>
                  <a:lnTo>
                    <a:pt x="272822" y="4615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949439" y="4678680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59" h="454660">
                  <a:moveTo>
                    <a:pt x="0" y="227076"/>
                  </a:moveTo>
                  <a:lnTo>
                    <a:pt x="4615" y="181329"/>
                  </a:lnTo>
                  <a:lnTo>
                    <a:pt x="17853" y="138713"/>
                  </a:lnTo>
                  <a:lnTo>
                    <a:pt x="38797" y="100142"/>
                  </a:lnTo>
                  <a:lnTo>
                    <a:pt x="66532" y="66532"/>
                  </a:lnTo>
                  <a:lnTo>
                    <a:pt x="100142" y="38797"/>
                  </a:lnTo>
                  <a:lnTo>
                    <a:pt x="138713" y="17853"/>
                  </a:lnTo>
                  <a:lnTo>
                    <a:pt x="181329" y="4615"/>
                  </a:lnTo>
                  <a:lnTo>
                    <a:pt x="227075" y="0"/>
                  </a:lnTo>
                  <a:lnTo>
                    <a:pt x="272822" y="4615"/>
                  </a:lnTo>
                  <a:lnTo>
                    <a:pt x="315438" y="17853"/>
                  </a:lnTo>
                  <a:lnTo>
                    <a:pt x="354009" y="38797"/>
                  </a:lnTo>
                  <a:lnTo>
                    <a:pt x="387619" y="66532"/>
                  </a:lnTo>
                  <a:lnTo>
                    <a:pt x="415354" y="100142"/>
                  </a:lnTo>
                  <a:lnTo>
                    <a:pt x="436298" y="138713"/>
                  </a:lnTo>
                  <a:lnTo>
                    <a:pt x="449536" y="181329"/>
                  </a:lnTo>
                  <a:lnTo>
                    <a:pt x="454151" y="227076"/>
                  </a:lnTo>
                  <a:lnTo>
                    <a:pt x="449536" y="272822"/>
                  </a:lnTo>
                  <a:lnTo>
                    <a:pt x="436298" y="315438"/>
                  </a:lnTo>
                  <a:lnTo>
                    <a:pt x="415354" y="354009"/>
                  </a:lnTo>
                  <a:lnTo>
                    <a:pt x="387619" y="387619"/>
                  </a:lnTo>
                  <a:lnTo>
                    <a:pt x="354009" y="415354"/>
                  </a:lnTo>
                  <a:lnTo>
                    <a:pt x="315438" y="436298"/>
                  </a:lnTo>
                  <a:lnTo>
                    <a:pt x="272822" y="449536"/>
                  </a:lnTo>
                  <a:lnTo>
                    <a:pt x="227075" y="454152"/>
                  </a:lnTo>
                  <a:lnTo>
                    <a:pt x="181329" y="449536"/>
                  </a:lnTo>
                  <a:lnTo>
                    <a:pt x="138713" y="436298"/>
                  </a:lnTo>
                  <a:lnTo>
                    <a:pt x="100142" y="415354"/>
                  </a:lnTo>
                  <a:lnTo>
                    <a:pt x="66532" y="387619"/>
                  </a:lnTo>
                  <a:lnTo>
                    <a:pt x="38797" y="354009"/>
                  </a:lnTo>
                  <a:lnTo>
                    <a:pt x="17853" y="315438"/>
                  </a:lnTo>
                  <a:lnTo>
                    <a:pt x="4615" y="272822"/>
                  </a:lnTo>
                  <a:lnTo>
                    <a:pt x="0" y="227076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3755135" y="2289048"/>
            <a:ext cx="466725" cy="463550"/>
            <a:chOff x="3755135" y="2289048"/>
            <a:chExt cx="466725" cy="463550"/>
          </a:xfrm>
        </p:grpSpPr>
        <p:sp>
          <p:nvSpPr>
            <p:cNvPr id="34" name="object 34"/>
            <p:cNvSpPr/>
            <p:nvPr/>
          </p:nvSpPr>
          <p:spPr>
            <a:xfrm>
              <a:off x="3761231" y="2295144"/>
              <a:ext cx="454659" cy="451484"/>
            </a:xfrm>
            <a:custGeom>
              <a:avLst/>
              <a:gdLst/>
              <a:ahLst/>
              <a:cxnLst/>
              <a:rect l="l" t="t" r="r" b="b"/>
              <a:pathLst>
                <a:path w="454660" h="451485">
                  <a:moveTo>
                    <a:pt x="227075" y="0"/>
                  </a:moveTo>
                  <a:lnTo>
                    <a:pt x="181329" y="4581"/>
                  </a:lnTo>
                  <a:lnTo>
                    <a:pt x="138713" y="17722"/>
                  </a:lnTo>
                  <a:lnTo>
                    <a:pt x="100142" y="38515"/>
                  </a:lnTo>
                  <a:lnTo>
                    <a:pt x="66532" y="66055"/>
                  </a:lnTo>
                  <a:lnTo>
                    <a:pt x="38797" y="99435"/>
                  </a:lnTo>
                  <a:lnTo>
                    <a:pt x="17853" y="137749"/>
                  </a:lnTo>
                  <a:lnTo>
                    <a:pt x="4615" y="180090"/>
                  </a:lnTo>
                  <a:lnTo>
                    <a:pt x="0" y="225551"/>
                  </a:lnTo>
                  <a:lnTo>
                    <a:pt x="4615" y="271013"/>
                  </a:lnTo>
                  <a:lnTo>
                    <a:pt x="17853" y="313354"/>
                  </a:lnTo>
                  <a:lnTo>
                    <a:pt x="38797" y="351668"/>
                  </a:lnTo>
                  <a:lnTo>
                    <a:pt x="66532" y="385048"/>
                  </a:lnTo>
                  <a:lnTo>
                    <a:pt x="100142" y="412588"/>
                  </a:lnTo>
                  <a:lnTo>
                    <a:pt x="138713" y="433381"/>
                  </a:lnTo>
                  <a:lnTo>
                    <a:pt x="181329" y="446522"/>
                  </a:lnTo>
                  <a:lnTo>
                    <a:pt x="227075" y="451103"/>
                  </a:lnTo>
                  <a:lnTo>
                    <a:pt x="272822" y="446522"/>
                  </a:lnTo>
                  <a:lnTo>
                    <a:pt x="315438" y="433381"/>
                  </a:lnTo>
                  <a:lnTo>
                    <a:pt x="354009" y="412588"/>
                  </a:lnTo>
                  <a:lnTo>
                    <a:pt x="387619" y="385048"/>
                  </a:lnTo>
                  <a:lnTo>
                    <a:pt x="415354" y="351668"/>
                  </a:lnTo>
                  <a:lnTo>
                    <a:pt x="436298" y="313354"/>
                  </a:lnTo>
                  <a:lnTo>
                    <a:pt x="449536" y="271013"/>
                  </a:lnTo>
                  <a:lnTo>
                    <a:pt x="454151" y="225551"/>
                  </a:lnTo>
                  <a:lnTo>
                    <a:pt x="449536" y="180090"/>
                  </a:lnTo>
                  <a:lnTo>
                    <a:pt x="436298" y="137749"/>
                  </a:lnTo>
                  <a:lnTo>
                    <a:pt x="415354" y="99435"/>
                  </a:lnTo>
                  <a:lnTo>
                    <a:pt x="387619" y="66055"/>
                  </a:lnTo>
                  <a:lnTo>
                    <a:pt x="354009" y="38515"/>
                  </a:lnTo>
                  <a:lnTo>
                    <a:pt x="315438" y="17722"/>
                  </a:lnTo>
                  <a:lnTo>
                    <a:pt x="272822" y="4581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761231" y="2295144"/>
              <a:ext cx="454659" cy="451484"/>
            </a:xfrm>
            <a:custGeom>
              <a:avLst/>
              <a:gdLst/>
              <a:ahLst/>
              <a:cxnLst/>
              <a:rect l="l" t="t" r="r" b="b"/>
              <a:pathLst>
                <a:path w="454660" h="451485">
                  <a:moveTo>
                    <a:pt x="0" y="225551"/>
                  </a:moveTo>
                  <a:lnTo>
                    <a:pt x="4615" y="180090"/>
                  </a:lnTo>
                  <a:lnTo>
                    <a:pt x="17853" y="137749"/>
                  </a:lnTo>
                  <a:lnTo>
                    <a:pt x="38797" y="99435"/>
                  </a:lnTo>
                  <a:lnTo>
                    <a:pt x="66532" y="66055"/>
                  </a:lnTo>
                  <a:lnTo>
                    <a:pt x="100142" y="38515"/>
                  </a:lnTo>
                  <a:lnTo>
                    <a:pt x="138713" y="17722"/>
                  </a:lnTo>
                  <a:lnTo>
                    <a:pt x="181329" y="4581"/>
                  </a:lnTo>
                  <a:lnTo>
                    <a:pt x="227075" y="0"/>
                  </a:lnTo>
                  <a:lnTo>
                    <a:pt x="272822" y="4581"/>
                  </a:lnTo>
                  <a:lnTo>
                    <a:pt x="315438" y="17722"/>
                  </a:lnTo>
                  <a:lnTo>
                    <a:pt x="354009" y="38515"/>
                  </a:lnTo>
                  <a:lnTo>
                    <a:pt x="387619" y="66055"/>
                  </a:lnTo>
                  <a:lnTo>
                    <a:pt x="415354" y="99435"/>
                  </a:lnTo>
                  <a:lnTo>
                    <a:pt x="436298" y="137749"/>
                  </a:lnTo>
                  <a:lnTo>
                    <a:pt x="449536" y="180090"/>
                  </a:lnTo>
                  <a:lnTo>
                    <a:pt x="454151" y="225551"/>
                  </a:lnTo>
                  <a:lnTo>
                    <a:pt x="449536" y="271013"/>
                  </a:lnTo>
                  <a:lnTo>
                    <a:pt x="436298" y="313354"/>
                  </a:lnTo>
                  <a:lnTo>
                    <a:pt x="415354" y="351668"/>
                  </a:lnTo>
                  <a:lnTo>
                    <a:pt x="387619" y="385048"/>
                  </a:lnTo>
                  <a:lnTo>
                    <a:pt x="354009" y="412588"/>
                  </a:lnTo>
                  <a:lnTo>
                    <a:pt x="315438" y="433381"/>
                  </a:lnTo>
                  <a:lnTo>
                    <a:pt x="272822" y="446522"/>
                  </a:lnTo>
                  <a:lnTo>
                    <a:pt x="227075" y="451103"/>
                  </a:lnTo>
                  <a:lnTo>
                    <a:pt x="181329" y="446522"/>
                  </a:lnTo>
                  <a:lnTo>
                    <a:pt x="138713" y="433381"/>
                  </a:lnTo>
                  <a:lnTo>
                    <a:pt x="100142" y="412588"/>
                  </a:lnTo>
                  <a:lnTo>
                    <a:pt x="66532" y="385048"/>
                  </a:lnTo>
                  <a:lnTo>
                    <a:pt x="38797" y="351668"/>
                  </a:lnTo>
                  <a:lnTo>
                    <a:pt x="17853" y="313354"/>
                  </a:lnTo>
                  <a:lnTo>
                    <a:pt x="4615" y="271013"/>
                  </a:lnTo>
                  <a:lnTo>
                    <a:pt x="0" y="22555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3980688" y="3191255"/>
            <a:ext cx="466725" cy="463550"/>
            <a:chOff x="3980688" y="3191255"/>
            <a:chExt cx="466725" cy="463550"/>
          </a:xfrm>
        </p:grpSpPr>
        <p:sp>
          <p:nvSpPr>
            <p:cNvPr id="37" name="object 37"/>
            <p:cNvSpPr/>
            <p:nvPr/>
          </p:nvSpPr>
          <p:spPr>
            <a:xfrm>
              <a:off x="3986784" y="3197351"/>
              <a:ext cx="454659" cy="451484"/>
            </a:xfrm>
            <a:custGeom>
              <a:avLst/>
              <a:gdLst/>
              <a:ahLst/>
              <a:cxnLst/>
              <a:rect l="l" t="t" r="r" b="b"/>
              <a:pathLst>
                <a:path w="454660" h="451485">
                  <a:moveTo>
                    <a:pt x="227075" y="0"/>
                  </a:moveTo>
                  <a:lnTo>
                    <a:pt x="181329" y="4581"/>
                  </a:lnTo>
                  <a:lnTo>
                    <a:pt x="138713" y="17722"/>
                  </a:lnTo>
                  <a:lnTo>
                    <a:pt x="100142" y="38515"/>
                  </a:lnTo>
                  <a:lnTo>
                    <a:pt x="66532" y="66055"/>
                  </a:lnTo>
                  <a:lnTo>
                    <a:pt x="38797" y="99435"/>
                  </a:lnTo>
                  <a:lnTo>
                    <a:pt x="17853" y="137749"/>
                  </a:lnTo>
                  <a:lnTo>
                    <a:pt x="4615" y="180090"/>
                  </a:lnTo>
                  <a:lnTo>
                    <a:pt x="0" y="225551"/>
                  </a:lnTo>
                  <a:lnTo>
                    <a:pt x="4615" y="271013"/>
                  </a:lnTo>
                  <a:lnTo>
                    <a:pt x="17853" y="313354"/>
                  </a:lnTo>
                  <a:lnTo>
                    <a:pt x="38797" y="351668"/>
                  </a:lnTo>
                  <a:lnTo>
                    <a:pt x="66532" y="385048"/>
                  </a:lnTo>
                  <a:lnTo>
                    <a:pt x="100142" y="412588"/>
                  </a:lnTo>
                  <a:lnTo>
                    <a:pt x="138713" y="433381"/>
                  </a:lnTo>
                  <a:lnTo>
                    <a:pt x="181329" y="446522"/>
                  </a:lnTo>
                  <a:lnTo>
                    <a:pt x="227075" y="451104"/>
                  </a:lnTo>
                  <a:lnTo>
                    <a:pt x="272822" y="446522"/>
                  </a:lnTo>
                  <a:lnTo>
                    <a:pt x="315438" y="433381"/>
                  </a:lnTo>
                  <a:lnTo>
                    <a:pt x="354009" y="412588"/>
                  </a:lnTo>
                  <a:lnTo>
                    <a:pt x="387619" y="385048"/>
                  </a:lnTo>
                  <a:lnTo>
                    <a:pt x="415354" y="351668"/>
                  </a:lnTo>
                  <a:lnTo>
                    <a:pt x="436298" y="313354"/>
                  </a:lnTo>
                  <a:lnTo>
                    <a:pt x="449536" y="271013"/>
                  </a:lnTo>
                  <a:lnTo>
                    <a:pt x="454151" y="225551"/>
                  </a:lnTo>
                  <a:lnTo>
                    <a:pt x="449536" y="180090"/>
                  </a:lnTo>
                  <a:lnTo>
                    <a:pt x="436298" y="137749"/>
                  </a:lnTo>
                  <a:lnTo>
                    <a:pt x="415354" y="99435"/>
                  </a:lnTo>
                  <a:lnTo>
                    <a:pt x="387619" y="66055"/>
                  </a:lnTo>
                  <a:lnTo>
                    <a:pt x="354009" y="38515"/>
                  </a:lnTo>
                  <a:lnTo>
                    <a:pt x="315438" y="17722"/>
                  </a:lnTo>
                  <a:lnTo>
                    <a:pt x="272822" y="4581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986784" y="3197351"/>
              <a:ext cx="454659" cy="451484"/>
            </a:xfrm>
            <a:custGeom>
              <a:avLst/>
              <a:gdLst/>
              <a:ahLst/>
              <a:cxnLst/>
              <a:rect l="l" t="t" r="r" b="b"/>
              <a:pathLst>
                <a:path w="454660" h="451485">
                  <a:moveTo>
                    <a:pt x="0" y="225551"/>
                  </a:moveTo>
                  <a:lnTo>
                    <a:pt x="4615" y="180090"/>
                  </a:lnTo>
                  <a:lnTo>
                    <a:pt x="17853" y="137749"/>
                  </a:lnTo>
                  <a:lnTo>
                    <a:pt x="38797" y="99435"/>
                  </a:lnTo>
                  <a:lnTo>
                    <a:pt x="66532" y="66055"/>
                  </a:lnTo>
                  <a:lnTo>
                    <a:pt x="100142" y="38515"/>
                  </a:lnTo>
                  <a:lnTo>
                    <a:pt x="138713" y="17722"/>
                  </a:lnTo>
                  <a:lnTo>
                    <a:pt x="181329" y="4581"/>
                  </a:lnTo>
                  <a:lnTo>
                    <a:pt x="227075" y="0"/>
                  </a:lnTo>
                  <a:lnTo>
                    <a:pt x="272822" y="4581"/>
                  </a:lnTo>
                  <a:lnTo>
                    <a:pt x="315438" y="17722"/>
                  </a:lnTo>
                  <a:lnTo>
                    <a:pt x="354009" y="38515"/>
                  </a:lnTo>
                  <a:lnTo>
                    <a:pt x="387619" y="66055"/>
                  </a:lnTo>
                  <a:lnTo>
                    <a:pt x="415354" y="99435"/>
                  </a:lnTo>
                  <a:lnTo>
                    <a:pt x="436298" y="137749"/>
                  </a:lnTo>
                  <a:lnTo>
                    <a:pt x="449536" y="180090"/>
                  </a:lnTo>
                  <a:lnTo>
                    <a:pt x="454151" y="225551"/>
                  </a:lnTo>
                  <a:lnTo>
                    <a:pt x="449536" y="271013"/>
                  </a:lnTo>
                  <a:lnTo>
                    <a:pt x="436298" y="313354"/>
                  </a:lnTo>
                  <a:lnTo>
                    <a:pt x="415354" y="351668"/>
                  </a:lnTo>
                  <a:lnTo>
                    <a:pt x="387619" y="385048"/>
                  </a:lnTo>
                  <a:lnTo>
                    <a:pt x="354009" y="412588"/>
                  </a:lnTo>
                  <a:lnTo>
                    <a:pt x="315438" y="433381"/>
                  </a:lnTo>
                  <a:lnTo>
                    <a:pt x="272822" y="446522"/>
                  </a:lnTo>
                  <a:lnTo>
                    <a:pt x="227075" y="451104"/>
                  </a:lnTo>
                  <a:lnTo>
                    <a:pt x="181329" y="446522"/>
                  </a:lnTo>
                  <a:lnTo>
                    <a:pt x="138713" y="433381"/>
                  </a:lnTo>
                  <a:lnTo>
                    <a:pt x="100142" y="412588"/>
                  </a:lnTo>
                  <a:lnTo>
                    <a:pt x="66532" y="385048"/>
                  </a:lnTo>
                  <a:lnTo>
                    <a:pt x="38797" y="351668"/>
                  </a:lnTo>
                  <a:lnTo>
                    <a:pt x="17853" y="313354"/>
                  </a:lnTo>
                  <a:lnTo>
                    <a:pt x="4615" y="271013"/>
                  </a:lnTo>
                  <a:lnTo>
                    <a:pt x="0" y="22555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3304032" y="4264152"/>
            <a:ext cx="463550" cy="466725"/>
            <a:chOff x="3304032" y="4264152"/>
            <a:chExt cx="463550" cy="466725"/>
          </a:xfrm>
        </p:grpSpPr>
        <p:sp>
          <p:nvSpPr>
            <p:cNvPr id="40" name="object 40"/>
            <p:cNvSpPr/>
            <p:nvPr/>
          </p:nvSpPr>
          <p:spPr>
            <a:xfrm>
              <a:off x="3310128" y="4270248"/>
              <a:ext cx="451484" cy="454659"/>
            </a:xfrm>
            <a:custGeom>
              <a:avLst/>
              <a:gdLst/>
              <a:ahLst/>
              <a:cxnLst/>
              <a:rect l="l" t="t" r="r" b="b"/>
              <a:pathLst>
                <a:path w="451485" h="454660">
                  <a:moveTo>
                    <a:pt x="225551" y="0"/>
                  </a:moveTo>
                  <a:lnTo>
                    <a:pt x="180090" y="4615"/>
                  </a:lnTo>
                  <a:lnTo>
                    <a:pt x="137749" y="17853"/>
                  </a:lnTo>
                  <a:lnTo>
                    <a:pt x="99435" y="38797"/>
                  </a:lnTo>
                  <a:lnTo>
                    <a:pt x="66055" y="66532"/>
                  </a:lnTo>
                  <a:lnTo>
                    <a:pt x="38515" y="100142"/>
                  </a:lnTo>
                  <a:lnTo>
                    <a:pt x="17722" y="138713"/>
                  </a:lnTo>
                  <a:lnTo>
                    <a:pt x="4581" y="181329"/>
                  </a:lnTo>
                  <a:lnTo>
                    <a:pt x="0" y="227075"/>
                  </a:lnTo>
                  <a:lnTo>
                    <a:pt x="4581" y="272822"/>
                  </a:lnTo>
                  <a:lnTo>
                    <a:pt x="17722" y="315438"/>
                  </a:lnTo>
                  <a:lnTo>
                    <a:pt x="38515" y="354009"/>
                  </a:lnTo>
                  <a:lnTo>
                    <a:pt x="66055" y="387619"/>
                  </a:lnTo>
                  <a:lnTo>
                    <a:pt x="99435" y="415354"/>
                  </a:lnTo>
                  <a:lnTo>
                    <a:pt x="137749" y="436298"/>
                  </a:lnTo>
                  <a:lnTo>
                    <a:pt x="180090" y="449536"/>
                  </a:lnTo>
                  <a:lnTo>
                    <a:pt x="225551" y="454151"/>
                  </a:lnTo>
                  <a:lnTo>
                    <a:pt x="271013" y="449536"/>
                  </a:lnTo>
                  <a:lnTo>
                    <a:pt x="313354" y="436298"/>
                  </a:lnTo>
                  <a:lnTo>
                    <a:pt x="351668" y="415354"/>
                  </a:lnTo>
                  <a:lnTo>
                    <a:pt x="385048" y="387619"/>
                  </a:lnTo>
                  <a:lnTo>
                    <a:pt x="412588" y="354009"/>
                  </a:lnTo>
                  <a:lnTo>
                    <a:pt x="433381" y="315438"/>
                  </a:lnTo>
                  <a:lnTo>
                    <a:pt x="446522" y="272822"/>
                  </a:lnTo>
                  <a:lnTo>
                    <a:pt x="451104" y="227075"/>
                  </a:lnTo>
                  <a:lnTo>
                    <a:pt x="446522" y="181329"/>
                  </a:lnTo>
                  <a:lnTo>
                    <a:pt x="433381" y="138713"/>
                  </a:lnTo>
                  <a:lnTo>
                    <a:pt x="412588" y="100142"/>
                  </a:lnTo>
                  <a:lnTo>
                    <a:pt x="385048" y="66532"/>
                  </a:lnTo>
                  <a:lnTo>
                    <a:pt x="351668" y="38797"/>
                  </a:lnTo>
                  <a:lnTo>
                    <a:pt x="313354" y="17853"/>
                  </a:lnTo>
                  <a:lnTo>
                    <a:pt x="271013" y="4615"/>
                  </a:lnTo>
                  <a:lnTo>
                    <a:pt x="22555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310128" y="4270248"/>
              <a:ext cx="451484" cy="454659"/>
            </a:xfrm>
            <a:custGeom>
              <a:avLst/>
              <a:gdLst/>
              <a:ahLst/>
              <a:cxnLst/>
              <a:rect l="l" t="t" r="r" b="b"/>
              <a:pathLst>
                <a:path w="451485" h="454660">
                  <a:moveTo>
                    <a:pt x="0" y="227075"/>
                  </a:moveTo>
                  <a:lnTo>
                    <a:pt x="4581" y="181329"/>
                  </a:lnTo>
                  <a:lnTo>
                    <a:pt x="17722" y="138713"/>
                  </a:lnTo>
                  <a:lnTo>
                    <a:pt x="38515" y="100142"/>
                  </a:lnTo>
                  <a:lnTo>
                    <a:pt x="66055" y="66532"/>
                  </a:lnTo>
                  <a:lnTo>
                    <a:pt x="99435" y="38797"/>
                  </a:lnTo>
                  <a:lnTo>
                    <a:pt x="137749" y="17853"/>
                  </a:lnTo>
                  <a:lnTo>
                    <a:pt x="180090" y="4615"/>
                  </a:lnTo>
                  <a:lnTo>
                    <a:pt x="225551" y="0"/>
                  </a:lnTo>
                  <a:lnTo>
                    <a:pt x="271013" y="4615"/>
                  </a:lnTo>
                  <a:lnTo>
                    <a:pt x="313354" y="17853"/>
                  </a:lnTo>
                  <a:lnTo>
                    <a:pt x="351668" y="38797"/>
                  </a:lnTo>
                  <a:lnTo>
                    <a:pt x="385048" y="66532"/>
                  </a:lnTo>
                  <a:lnTo>
                    <a:pt x="412588" y="100142"/>
                  </a:lnTo>
                  <a:lnTo>
                    <a:pt x="433381" y="138713"/>
                  </a:lnTo>
                  <a:lnTo>
                    <a:pt x="446522" y="181329"/>
                  </a:lnTo>
                  <a:lnTo>
                    <a:pt x="451104" y="227075"/>
                  </a:lnTo>
                  <a:lnTo>
                    <a:pt x="446522" y="272822"/>
                  </a:lnTo>
                  <a:lnTo>
                    <a:pt x="433381" y="315438"/>
                  </a:lnTo>
                  <a:lnTo>
                    <a:pt x="412588" y="354009"/>
                  </a:lnTo>
                  <a:lnTo>
                    <a:pt x="385048" y="387619"/>
                  </a:lnTo>
                  <a:lnTo>
                    <a:pt x="351668" y="415354"/>
                  </a:lnTo>
                  <a:lnTo>
                    <a:pt x="313354" y="436298"/>
                  </a:lnTo>
                  <a:lnTo>
                    <a:pt x="271013" y="449536"/>
                  </a:lnTo>
                  <a:lnTo>
                    <a:pt x="225551" y="454151"/>
                  </a:lnTo>
                  <a:lnTo>
                    <a:pt x="180090" y="449536"/>
                  </a:lnTo>
                  <a:lnTo>
                    <a:pt x="137749" y="436298"/>
                  </a:lnTo>
                  <a:lnTo>
                    <a:pt x="99435" y="415354"/>
                  </a:lnTo>
                  <a:lnTo>
                    <a:pt x="66055" y="387619"/>
                  </a:lnTo>
                  <a:lnTo>
                    <a:pt x="38515" y="354009"/>
                  </a:lnTo>
                  <a:lnTo>
                    <a:pt x="17722" y="315438"/>
                  </a:lnTo>
                  <a:lnTo>
                    <a:pt x="4581" y="272822"/>
                  </a:lnTo>
                  <a:lnTo>
                    <a:pt x="0" y="22707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4312920" y="4093464"/>
            <a:ext cx="463550" cy="463550"/>
            <a:chOff x="4312920" y="4093464"/>
            <a:chExt cx="463550" cy="463550"/>
          </a:xfrm>
        </p:grpSpPr>
        <p:sp>
          <p:nvSpPr>
            <p:cNvPr id="43" name="object 43"/>
            <p:cNvSpPr/>
            <p:nvPr/>
          </p:nvSpPr>
          <p:spPr>
            <a:xfrm>
              <a:off x="4319016" y="4099560"/>
              <a:ext cx="451484" cy="451484"/>
            </a:xfrm>
            <a:custGeom>
              <a:avLst/>
              <a:gdLst/>
              <a:ahLst/>
              <a:cxnLst/>
              <a:rect l="l" t="t" r="r" b="b"/>
              <a:pathLst>
                <a:path w="451485" h="451485">
                  <a:moveTo>
                    <a:pt x="225551" y="0"/>
                  </a:moveTo>
                  <a:lnTo>
                    <a:pt x="180090" y="4581"/>
                  </a:lnTo>
                  <a:lnTo>
                    <a:pt x="137749" y="17722"/>
                  </a:lnTo>
                  <a:lnTo>
                    <a:pt x="99435" y="38515"/>
                  </a:lnTo>
                  <a:lnTo>
                    <a:pt x="66055" y="66055"/>
                  </a:lnTo>
                  <a:lnTo>
                    <a:pt x="38515" y="99435"/>
                  </a:lnTo>
                  <a:lnTo>
                    <a:pt x="17722" y="137749"/>
                  </a:lnTo>
                  <a:lnTo>
                    <a:pt x="4581" y="180090"/>
                  </a:lnTo>
                  <a:lnTo>
                    <a:pt x="0" y="225551"/>
                  </a:lnTo>
                  <a:lnTo>
                    <a:pt x="4581" y="271013"/>
                  </a:lnTo>
                  <a:lnTo>
                    <a:pt x="17722" y="313354"/>
                  </a:lnTo>
                  <a:lnTo>
                    <a:pt x="38515" y="351668"/>
                  </a:lnTo>
                  <a:lnTo>
                    <a:pt x="66055" y="385048"/>
                  </a:lnTo>
                  <a:lnTo>
                    <a:pt x="99435" y="412588"/>
                  </a:lnTo>
                  <a:lnTo>
                    <a:pt x="137749" y="433381"/>
                  </a:lnTo>
                  <a:lnTo>
                    <a:pt x="180090" y="446522"/>
                  </a:lnTo>
                  <a:lnTo>
                    <a:pt x="225551" y="451103"/>
                  </a:lnTo>
                  <a:lnTo>
                    <a:pt x="271013" y="446522"/>
                  </a:lnTo>
                  <a:lnTo>
                    <a:pt x="313354" y="433381"/>
                  </a:lnTo>
                  <a:lnTo>
                    <a:pt x="351668" y="412588"/>
                  </a:lnTo>
                  <a:lnTo>
                    <a:pt x="385048" y="385048"/>
                  </a:lnTo>
                  <a:lnTo>
                    <a:pt x="412588" y="351668"/>
                  </a:lnTo>
                  <a:lnTo>
                    <a:pt x="433381" y="313354"/>
                  </a:lnTo>
                  <a:lnTo>
                    <a:pt x="446522" y="271013"/>
                  </a:lnTo>
                  <a:lnTo>
                    <a:pt x="451104" y="225551"/>
                  </a:lnTo>
                  <a:lnTo>
                    <a:pt x="446522" y="180090"/>
                  </a:lnTo>
                  <a:lnTo>
                    <a:pt x="433381" y="137749"/>
                  </a:lnTo>
                  <a:lnTo>
                    <a:pt x="412588" y="99435"/>
                  </a:lnTo>
                  <a:lnTo>
                    <a:pt x="385048" y="66055"/>
                  </a:lnTo>
                  <a:lnTo>
                    <a:pt x="351668" y="38515"/>
                  </a:lnTo>
                  <a:lnTo>
                    <a:pt x="313354" y="17722"/>
                  </a:lnTo>
                  <a:lnTo>
                    <a:pt x="271013" y="4581"/>
                  </a:lnTo>
                  <a:lnTo>
                    <a:pt x="22555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319016" y="4099560"/>
              <a:ext cx="451484" cy="451484"/>
            </a:xfrm>
            <a:custGeom>
              <a:avLst/>
              <a:gdLst/>
              <a:ahLst/>
              <a:cxnLst/>
              <a:rect l="l" t="t" r="r" b="b"/>
              <a:pathLst>
                <a:path w="451485" h="451485">
                  <a:moveTo>
                    <a:pt x="0" y="225551"/>
                  </a:moveTo>
                  <a:lnTo>
                    <a:pt x="4581" y="180090"/>
                  </a:lnTo>
                  <a:lnTo>
                    <a:pt x="17722" y="137749"/>
                  </a:lnTo>
                  <a:lnTo>
                    <a:pt x="38515" y="99435"/>
                  </a:lnTo>
                  <a:lnTo>
                    <a:pt x="66055" y="66055"/>
                  </a:lnTo>
                  <a:lnTo>
                    <a:pt x="99435" y="38515"/>
                  </a:lnTo>
                  <a:lnTo>
                    <a:pt x="137749" y="17722"/>
                  </a:lnTo>
                  <a:lnTo>
                    <a:pt x="180090" y="4581"/>
                  </a:lnTo>
                  <a:lnTo>
                    <a:pt x="225551" y="0"/>
                  </a:lnTo>
                  <a:lnTo>
                    <a:pt x="271013" y="4581"/>
                  </a:lnTo>
                  <a:lnTo>
                    <a:pt x="313354" y="17722"/>
                  </a:lnTo>
                  <a:lnTo>
                    <a:pt x="351668" y="38515"/>
                  </a:lnTo>
                  <a:lnTo>
                    <a:pt x="385048" y="66055"/>
                  </a:lnTo>
                  <a:lnTo>
                    <a:pt x="412588" y="99435"/>
                  </a:lnTo>
                  <a:lnTo>
                    <a:pt x="433381" y="137749"/>
                  </a:lnTo>
                  <a:lnTo>
                    <a:pt x="446522" y="180090"/>
                  </a:lnTo>
                  <a:lnTo>
                    <a:pt x="451104" y="225551"/>
                  </a:lnTo>
                  <a:lnTo>
                    <a:pt x="446522" y="271013"/>
                  </a:lnTo>
                  <a:lnTo>
                    <a:pt x="433381" y="313354"/>
                  </a:lnTo>
                  <a:lnTo>
                    <a:pt x="412588" y="351668"/>
                  </a:lnTo>
                  <a:lnTo>
                    <a:pt x="385048" y="385048"/>
                  </a:lnTo>
                  <a:lnTo>
                    <a:pt x="351668" y="412588"/>
                  </a:lnTo>
                  <a:lnTo>
                    <a:pt x="313354" y="433381"/>
                  </a:lnTo>
                  <a:lnTo>
                    <a:pt x="271013" y="446522"/>
                  </a:lnTo>
                  <a:lnTo>
                    <a:pt x="225551" y="451103"/>
                  </a:lnTo>
                  <a:lnTo>
                    <a:pt x="180090" y="446522"/>
                  </a:lnTo>
                  <a:lnTo>
                    <a:pt x="137749" y="433381"/>
                  </a:lnTo>
                  <a:lnTo>
                    <a:pt x="99435" y="412588"/>
                  </a:lnTo>
                  <a:lnTo>
                    <a:pt x="66055" y="385048"/>
                  </a:lnTo>
                  <a:lnTo>
                    <a:pt x="38515" y="351668"/>
                  </a:lnTo>
                  <a:lnTo>
                    <a:pt x="17722" y="313354"/>
                  </a:lnTo>
                  <a:lnTo>
                    <a:pt x="4581" y="271013"/>
                  </a:lnTo>
                  <a:lnTo>
                    <a:pt x="0" y="22555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4998720" y="5047488"/>
            <a:ext cx="466725" cy="466725"/>
            <a:chOff x="4998720" y="5047488"/>
            <a:chExt cx="466725" cy="466725"/>
          </a:xfrm>
        </p:grpSpPr>
        <p:sp>
          <p:nvSpPr>
            <p:cNvPr id="46" name="object 46"/>
            <p:cNvSpPr/>
            <p:nvPr/>
          </p:nvSpPr>
          <p:spPr>
            <a:xfrm>
              <a:off x="5004816" y="5053584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60" h="454660">
                  <a:moveTo>
                    <a:pt x="227075" y="0"/>
                  </a:moveTo>
                  <a:lnTo>
                    <a:pt x="181329" y="4615"/>
                  </a:lnTo>
                  <a:lnTo>
                    <a:pt x="138713" y="17853"/>
                  </a:lnTo>
                  <a:lnTo>
                    <a:pt x="100142" y="38797"/>
                  </a:lnTo>
                  <a:lnTo>
                    <a:pt x="66532" y="66532"/>
                  </a:lnTo>
                  <a:lnTo>
                    <a:pt x="38797" y="100142"/>
                  </a:lnTo>
                  <a:lnTo>
                    <a:pt x="17853" y="138713"/>
                  </a:lnTo>
                  <a:lnTo>
                    <a:pt x="4615" y="181329"/>
                  </a:lnTo>
                  <a:lnTo>
                    <a:pt x="0" y="227076"/>
                  </a:lnTo>
                  <a:lnTo>
                    <a:pt x="4615" y="272822"/>
                  </a:lnTo>
                  <a:lnTo>
                    <a:pt x="17853" y="315438"/>
                  </a:lnTo>
                  <a:lnTo>
                    <a:pt x="38797" y="354009"/>
                  </a:lnTo>
                  <a:lnTo>
                    <a:pt x="66532" y="387619"/>
                  </a:lnTo>
                  <a:lnTo>
                    <a:pt x="100142" y="415354"/>
                  </a:lnTo>
                  <a:lnTo>
                    <a:pt x="138713" y="436298"/>
                  </a:lnTo>
                  <a:lnTo>
                    <a:pt x="181329" y="449536"/>
                  </a:lnTo>
                  <a:lnTo>
                    <a:pt x="227075" y="454152"/>
                  </a:lnTo>
                  <a:lnTo>
                    <a:pt x="272822" y="449536"/>
                  </a:lnTo>
                  <a:lnTo>
                    <a:pt x="315438" y="436298"/>
                  </a:lnTo>
                  <a:lnTo>
                    <a:pt x="354009" y="415354"/>
                  </a:lnTo>
                  <a:lnTo>
                    <a:pt x="387619" y="387619"/>
                  </a:lnTo>
                  <a:lnTo>
                    <a:pt x="415354" y="354009"/>
                  </a:lnTo>
                  <a:lnTo>
                    <a:pt x="436298" y="315438"/>
                  </a:lnTo>
                  <a:lnTo>
                    <a:pt x="449536" y="272822"/>
                  </a:lnTo>
                  <a:lnTo>
                    <a:pt x="454151" y="227076"/>
                  </a:lnTo>
                  <a:lnTo>
                    <a:pt x="449536" y="181329"/>
                  </a:lnTo>
                  <a:lnTo>
                    <a:pt x="436298" y="138713"/>
                  </a:lnTo>
                  <a:lnTo>
                    <a:pt x="415354" y="100142"/>
                  </a:lnTo>
                  <a:lnTo>
                    <a:pt x="387619" y="66532"/>
                  </a:lnTo>
                  <a:lnTo>
                    <a:pt x="354009" y="38797"/>
                  </a:lnTo>
                  <a:lnTo>
                    <a:pt x="315438" y="17853"/>
                  </a:lnTo>
                  <a:lnTo>
                    <a:pt x="272822" y="4615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004816" y="5053584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60" h="454660">
                  <a:moveTo>
                    <a:pt x="0" y="227076"/>
                  </a:moveTo>
                  <a:lnTo>
                    <a:pt x="4615" y="181329"/>
                  </a:lnTo>
                  <a:lnTo>
                    <a:pt x="17853" y="138713"/>
                  </a:lnTo>
                  <a:lnTo>
                    <a:pt x="38797" y="100142"/>
                  </a:lnTo>
                  <a:lnTo>
                    <a:pt x="66532" y="66532"/>
                  </a:lnTo>
                  <a:lnTo>
                    <a:pt x="100142" y="38797"/>
                  </a:lnTo>
                  <a:lnTo>
                    <a:pt x="138713" y="17853"/>
                  </a:lnTo>
                  <a:lnTo>
                    <a:pt x="181329" y="4615"/>
                  </a:lnTo>
                  <a:lnTo>
                    <a:pt x="227075" y="0"/>
                  </a:lnTo>
                  <a:lnTo>
                    <a:pt x="272822" y="4615"/>
                  </a:lnTo>
                  <a:lnTo>
                    <a:pt x="315438" y="17853"/>
                  </a:lnTo>
                  <a:lnTo>
                    <a:pt x="354009" y="38797"/>
                  </a:lnTo>
                  <a:lnTo>
                    <a:pt x="387619" y="66532"/>
                  </a:lnTo>
                  <a:lnTo>
                    <a:pt x="415354" y="100142"/>
                  </a:lnTo>
                  <a:lnTo>
                    <a:pt x="436298" y="138713"/>
                  </a:lnTo>
                  <a:lnTo>
                    <a:pt x="449536" y="181329"/>
                  </a:lnTo>
                  <a:lnTo>
                    <a:pt x="454151" y="227076"/>
                  </a:lnTo>
                  <a:lnTo>
                    <a:pt x="449536" y="272822"/>
                  </a:lnTo>
                  <a:lnTo>
                    <a:pt x="436298" y="315438"/>
                  </a:lnTo>
                  <a:lnTo>
                    <a:pt x="415354" y="354009"/>
                  </a:lnTo>
                  <a:lnTo>
                    <a:pt x="387619" y="387619"/>
                  </a:lnTo>
                  <a:lnTo>
                    <a:pt x="354009" y="415354"/>
                  </a:lnTo>
                  <a:lnTo>
                    <a:pt x="315438" y="436298"/>
                  </a:lnTo>
                  <a:lnTo>
                    <a:pt x="272822" y="449536"/>
                  </a:lnTo>
                  <a:lnTo>
                    <a:pt x="227075" y="454152"/>
                  </a:lnTo>
                  <a:lnTo>
                    <a:pt x="181329" y="449536"/>
                  </a:lnTo>
                  <a:lnTo>
                    <a:pt x="138713" y="436298"/>
                  </a:lnTo>
                  <a:lnTo>
                    <a:pt x="100142" y="415354"/>
                  </a:lnTo>
                  <a:lnTo>
                    <a:pt x="66532" y="387619"/>
                  </a:lnTo>
                  <a:lnTo>
                    <a:pt x="38797" y="354009"/>
                  </a:lnTo>
                  <a:lnTo>
                    <a:pt x="17853" y="315438"/>
                  </a:lnTo>
                  <a:lnTo>
                    <a:pt x="4615" y="272822"/>
                  </a:lnTo>
                  <a:lnTo>
                    <a:pt x="0" y="227076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5026152" y="3700271"/>
            <a:ext cx="466725" cy="466725"/>
            <a:chOff x="5026152" y="3700271"/>
            <a:chExt cx="466725" cy="466725"/>
          </a:xfrm>
        </p:grpSpPr>
        <p:sp>
          <p:nvSpPr>
            <p:cNvPr id="49" name="object 49"/>
            <p:cNvSpPr/>
            <p:nvPr/>
          </p:nvSpPr>
          <p:spPr>
            <a:xfrm>
              <a:off x="5032248" y="3706367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60" h="454660">
                  <a:moveTo>
                    <a:pt x="227075" y="0"/>
                  </a:moveTo>
                  <a:lnTo>
                    <a:pt x="181329" y="4615"/>
                  </a:lnTo>
                  <a:lnTo>
                    <a:pt x="138713" y="17853"/>
                  </a:lnTo>
                  <a:lnTo>
                    <a:pt x="100142" y="38797"/>
                  </a:lnTo>
                  <a:lnTo>
                    <a:pt x="66532" y="66532"/>
                  </a:lnTo>
                  <a:lnTo>
                    <a:pt x="38797" y="100142"/>
                  </a:lnTo>
                  <a:lnTo>
                    <a:pt x="17853" y="138713"/>
                  </a:lnTo>
                  <a:lnTo>
                    <a:pt x="4615" y="181329"/>
                  </a:lnTo>
                  <a:lnTo>
                    <a:pt x="0" y="227075"/>
                  </a:lnTo>
                  <a:lnTo>
                    <a:pt x="4615" y="272822"/>
                  </a:lnTo>
                  <a:lnTo>
                    <a:pt x="17853" y="315438"/>
                  </a:lnTo>
                  <a:lnTo>
                    <a:pt x="38797" y="354009"/>
                  </a:lnTo>
                  <a:lnTo>
                    <a:pt x="66532" y="387619"/>
                  </a:lnTo>
                  <a:lnTo>
                    <a:pt x="100142" y="415354"/>
                  </a:lnTo>
                  <a:lnTo>
                    <a:pt x="138713" y="436298"/>
                  </a:lnTo>
                  <a:lnTo>
                    <a:pt x="181329" y="449536"/>
                  </a:lnTo>
                  <a:lnTo>
                    <a:pt x="227075" y="454151"/>
                  </a:lnTo>
                  <a:lnTo>
                    <a:pt x="272822" y="449536"/>
                  </a:lnTo>
                  <a:lnTo>
                    <a:pt x="315438" y="436298"/>
                  </a:lnTo>
                  <a:lnTo>
                    <a:pt x="354009" y="415354"/>
                  </a:lnTo>
                  <a:lnTo>
                    <a:pt x="387619" y="387619"/>
                  </a:lnTo>
                  <a:lnTo>
                    <a:pt x="415354" y="354009"/>
                  </a:lnTo>
                  <a:lnTo>
                    <a:pt x="436298" y="315438"/>
                  </a:lnTo>
                  <a:lnTo>
                    <a:pt x="449536" y="272822"/>
                  </a:lnTo>
                  <a:lnTo>
                    <a:pt x="454151" y="227075"/>
                  </a:lnTo>
                  <a:lnTo>
                    <a:pt x="449536" y="181329"/>
                  </a:lnTo>
                  <a:lnTo>
                    <a:pt x="436298" y="138713"/>
                  </a:lnTo>
                  <a:lnTo>
                    <a:pt x="415354" y="100142"/>
                  </a:lnTo>
                  <a:lnTo>
                    <a:pt x="387619" y="66532"/>
                  </a:lnTo>
                  <a:lnTo>
                    <a:pt x="354009" y="38797"/>
                  </a:lnTo>
                  <a:lnTo>
                    <a:pt x="315438" y="17853"/>
                  </a:lnTo>
                  <a:lnTo>
                    <a:pt x="272822" y="4615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032248" y="3706367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60" h="454660">
                  <a:moveTo>
                    <a:pt x="0" y="227075"/>
                  </a:moveTo>
                  <a:lnTo>
                    <a:pt x="4615" y="181329"/>
                  </a:lnTo>
                  <a:lnTo>
                    <a:pt x="17853" y="138713"/>
                  </a:lnTo>
                  <a:lnTo>
                    <a:pt x="38797" y="100142"/>
                  </a:lnTo>
                  <a:lnTo>
                    <a:pt x="66532" y="66532"/>
                  </a:lnTo>
                  <a:lnTo>
                    <a:pt x="100142" y="38797"/>
                  </a:lnTo>
                  <a:lnTo>
                    <a:pt x="138713" y="17853"/>
                  </a:lnTo>
                  <a:lnTo>
                    <a:pt x="181329" y="4615"/>
                  </a:lnTo>
                  <a:lnTo>
                    <a:pt x="227075" y="0"/>
                  </a:lnTo>
                  <a:lnTo>
                    <a:pt x="272822" y="4615"/>
                  </a:lnTo>
                  <a:lnTo>
                    <a:pt x="315438" y="17853"/>
                  </a:lnTo>
                  <a:lnTo>
                    <a:pt x="354009" y="38797"/>
                  </a:lnTo>
                  <a:lnTo>
                    <a:pt x="387619" y="66532"/>
                  </a:lnTo>
                  <a:lnTo>
                    <a:pt x="415354" y="100142"/>
                  </a:lnTo>
                  <a:lnTo>
                    <a:pt x="436298" y="138713"/>
                  </a:lnTo>
                  <a:lnTo>
                    <a:pt x="449536" y="181329"/>
                  </a:lnTo>
                  <a:lnTo>
                    <a:pt x="454151" y="227075"/>
                  </a:lnTo>
                  <a:lnTo>
                    <a:pt x="449536" y="272822"/>
                  </a:lnTo>
                  <a:lnTo>
                    <a:pt x="436298" y="315438"/>
                  </a:lnTo>
                  <a:lnTo>
                    <a:pt x="415354" y="354009"/>
                  </a:lnTo>
                  <a:lnTo>
                    <a:pt x="387619" y="387619"/>
                  </a:lnTo>
                  <a:lnTo>
                    <a:pt x="354009" y="415354"/>
                  </a:lnTo>
                  <a:lnTo>
                    <a:pt x="315438" y="436298"/>
                  </a:lnTo>
                  <a:lnTo>
                    <a:pt x="272822" y="449536"/>
                  </a:lnTo>
                  <a:lnTo>
                    <a:pt x="227075" y="454151"/>
                  </a:lnTo>
                  <a:lnTo>
                    <a:pt x="181329" y="449536"/>
                  </a:lnTo>
                  <a:lnTo>
                    <a:pt x="138713" y="436298"/>
                  </a:lnTo>
                  <a:lnTo>
                    <a:pt x="100142" y="415354"/>
                  </a:lnTo>
                  <a:lnTo>
                    <a:pt x="66532" y="387619"/>
                  </a:lnTo>
                  <a:lnTo>
                    <a:pt x="38797" y="354009"/>
                  </a:lnTo>
                  <a:lnTo>
                    <a:pt x="17853" y="315438"/>
                  </a:lnTo>
                  <a:lnTo>
                    <a:pt x="4615" y="272822"/>
                  </a:lnTo>
                  <a:lnTo>
                    <a:pt x="0" y="22707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5830823" y="4239767"/>
            <a:ext cx="466725" cy="466725"/>
            <a:chOff x="5830823" y="4239767"/>
            <a:chExt cx="466725" cy="466725"/>
          </a:xfrm>
        </p:grpSpPr>
        <p:sp>
          <p:nvSpPr>
            <p:cNvPr id="52" name="object 52"/>
            <p:cNvSpPr/>
            <p:nvPr/>
          </p:nvSpPr>
          <p:spPr>
            <a:xfrm>
              <a:off x="5836919" y="4245863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60" h="454660">
                  <a:moveTo>
                    <a:pt x="227075" y="0"/>
                  </a:moveTo>
                  <a:lnTo>
                    <a:pt x="181329" y="4615"/>
                  </a:lnTo>
                  <a:lnTo>
                    <a:pt x="138713" y="17853"/>
                  </a:lnTo>
                  <a:lnTo>
                    <a:pt x="100142" y="38797"/>
                  </a:lnTo>
                  <a:lnTo>
                    <a:pt x="66532" y="66532"/>
                  </a:lnTo>
                  <a:lnTo>
                    <a:pt x="38797" y="100142"/>
                  </a:lnTo>
                  <a:lnTo>
                    <a:pt x="17853" y="138713"/>
                  </a:lnTo>
                  <a:lnTo>
                    <a:pt x="4615" y="181329"/>
                  </a:lnTo>
                  <a:lnTo>
                    <a:pt x="0" y="227075"/>
                  </a:lnTo>
                  <a:lnTo>
                    <a:pt x="4615" y="272822"/>
                  </a:lnTo>
                  <a:lnTo>
                    <a:pt x="17853" y="315438"/>
                  </a:lnTo>
                  <a:lnTo>
                    <a:pt x="38797" y="354009"/>
                  </a:lnTo>
                  <a:lnTo>
                    <a:pt x="66532" y="387619"/>
                  </a:lnTo>
                  <a:lnTo>
                    <a:pt x="100142" y="415354"/>
                  </a:lnTo>
                  <a:lnTo>
                    <a:pt x="138713" y="436298"/>
                  </a:lnTo>
                  <a:lnTo>
                    <a:pt x="181329" y="449536"/>
                  </a:lnTo>
                  <a:lnTo>
                    <a:pt x="227075" y="454152"/>
                  </a:lnTo>
                  <a:lnTo>
                    <a:pt x="272822" y="449536"/>
                  </a:lnTo>
                  <a:lnTo>
                    <a:pt x="315438" y="436298"/>
                  </a:lnTo>
                  <a:lnTo>
                    <a:pt x="354009" y="415354"/>
                  </a:lnTo>
                  <a:lnTo>
                    <a:pt x="387619" y="387619"/>
                  </a:lnTo>
                  <a:lnTo>
                    <a:pt x="415354" y="354009"/>
                  </a:lnTo>
                  <a:lnTo>
                    <a:pt x="436298" y="315438"/>
                  </a:lnTo>
                  <a:lnTo>
                    <a:pt x="449536" y="272822"/>
                  </a:lnTo>
                  <a:lnTo>
                    <a:pt x="454151" y="227075"/>
                  </a:lnTo>
                  <a:lnTo>
                    <a:pt x="449536" y="181329"/>
                  </a:lnTo>
                  <a:lnTo>
                    <a:pt x="436298" y="138713"/>
                  </a:lnTo>
                  <a:lnTo>
                    <a:pt x="415354" y="100142"/>
                  </a:lnTo>
                  <a:lnTo>
                    <a:pt x="387619" y="66532"/>
                  </a:lnTo>
                  <a:lnTo>
                    <a:pt x="354009" y="38797"/>
                  </a:lnTo>
                  <a:lnTo>
                    <a:pt x="315438" y="17853"/>
                  </a:lnTo>
                  <a:lnTo>
                    <a:pt x="272822" y="4615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836919" y="4245863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60" h="454660">
                  <a:moveTo>
                    <a:pt x="0" y="227075"/>
                  </a:moveTo>
                  <a:lnTo>
                    <a:pt x="4615" y="181329"/>
                  </a:lnTo>
                  <a:lnTo>
                    <a:pt x="17853" y="138713"/>
                  </a:lnTo>
                  <a:lnTo>
                    <a:pt x="38797" y="100142"/>
                  </a:lnTo>
                  <a:lnTo>
                    <a:pt x="66532" y="66532"/>
                  </a:lnTo>
                  <a:lnTo>
                    <a:pt x="100142" y="38797"/>
                  </a:lnTo>
                  <a:lnTo>
                    <a:pt x="138713" y="17853"/>
                  </a:lnTo>
                  <a:lnTo>
                    <a:pt x="181329" y="4615"/>
                  </a:lnTo>
                  <a:lnTo>
                    <a:pt x="227075" y="0"/>
                  </a:lnTo>
                  <a:lnTo>
                    <a:pt x="272822" y="4615"/>
                  </a:lnTo>
                  <a:lnTo>
                    <a:pt x="315438" y="17853"/>
                  </a:lnTo>
                  <a:lnTo>
                    <a:pt x="354009" y="38797"/>
                  </a:lnTo>
                  <a:lnTo>
                    <a:pt x="387619" y="66532"/>
                  </a:lnTo>
                  <a:lnTo>
                    <a:pt x="415354" y="100142"/>
                  </a:lnTo>
                  <a:lnTo>
                    <a:pt x="436298" y="138713"/>
                  </a:lnTo>
                  <a:lnTo>
                    <a:pt x="449536" y="181329"/>
                  </a:lnTo>
                  <a:lnTo>
                    <a:pt x="454151" y="227075"/>
                  </a:lnTo>
                  <a:lnTo>
                    <a:pt x="449536" y="272822"/>
                  </a:lnTo>
                  <a:lnTo>
                    <a:pt x="436298" y="315438"/>
                  </a:lnTo>
                  <a:lnTo>
                    <a:pt x="415354" y="354009"/>
                  </a:lnTo>
                  <a:lnTo>
                    <a:pt x="387619" y="387619"/>
                  </a:lnTo>
                  <a:lnTo>
                    <a:pt x="354009" y="415354"/>
                  </a:lnTo>
                  <a:lnTo>
                    <a:pt x="315438" y="436298"/>
                  </a:lnTo>
                  <a:lnTo>
                    <a:pt x="272822" y="449536"/>
                  </a:lnTo>
                  <a:lnTo>
                    <a:pt x="227075" y="454152"/>
                  </a:lnTo>
                  <a:lnTo>
                    <a:pt x="181329" y="449536"/>
                  </a:lnTo>
                  <a:lnTo>
                    <a:pt x="138713" y="436298"/>
                  </a:lnTo>
                  <a:lnTo>
                    <a:pt x="100142" y="415354"/>
                  </a:lnTo>
                  <a:lnTo>
                    <a:pt x="66532" y="387619"/>
                  </a:lnTo>
                  <a:lnTo>
                    <a:pt x="38797" y="354009"/>
                  </a:lnTo>
                  <a:lnTo>
                    <a:pt x="17853" y="315438"/>
                  </a:lnTo>
                  <a:lnTo>
                    <a:pt x="4615" y="272822"/>
                  </a:lnTo>
                  <a:lnTo>
                    <a:pt x="0" y="22707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object 54"/>
          <p:cNvGrpSpPr/>
          <p:nvPr/>
        </p:nvGrpSpPr>
        <p:grpSpPr>
          <a:xfrm>
            <a:off x="5617464" y="3608832"/>
            <a:ext cx="466725" cy="466725"/>
            <a:chOff x="5617464" y="3608832"/>
            <a:chExt cx="466725" cy="466725"/>
          </a:xfrm>
        </p:grpSpPr>
        <p:sp>
          <p:nvSpPr>
            <p:cNvPr id="55" name="object 55"/>
            <p:cNvSpPr/>
            <p:nvPr/>
          </p:nvSpPr>
          <p:spPr>
            <a:xfrm>
              <a:off x="5623560" y="3614928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60" h="454660">
                  <a:moveTo>
                    <a:pt x="227075" y="0"/>
                  </a:moveTo>
                  <a:lnTo>
                    <a:pt x="181329" y="4615"/>
                  </a:lnTo>
                  <a:lnTo>
                    <a:pt x="138713" y="17853"/>
                  </a:lnTo>
                  <a:lnTo>
                    <a:pt x="100142" y="38797"/>
                  </a:lnTo>
                  <a:lnTo>
                    <a:pt x="66532" y="66532"/>
                  </a:lnTo>
                  <a:lnTo>
                    <a:pt x="38797" y="100142"/>
                  </a:lnTo>
                  <a:lnTo>
                    <a:pt x="17853" y="138713"/>
                  </a:lnTo>
                  <a:lnTo>
                    <a:pt x="4615" y="181329"/>
                  </a:lnTo>
                  <a:lnTo>
                    <a:pt x="0" y="227076"/>
                  </a:lnTo>
                  <a:lnTo>
                    <a:pt x="4615" y="272822"/>
                  </a:lnTo>
                  <a:lnTo>
                    <a:pt x="17853" y="315438"/>
                  </a:lnTo>
                  <a:lnTo>
                    <a:pt x="38797" y="354009"/>
                  </a:lnTo>
                  <a:lnTo>
                    <a:pt x="66532" y="387619"/>
                  </a:lnTo>
                  <a:lnTo>
                    <a:pt x="100142" y="415354"/>
                  </a:lnTo>
                  <a:lnTo>
                    <a:pt x="138713" y="436298"/>
                  </a:lnTo>
                  <a:lnTo>
                    <a:pt x="181329" y="449536"/>
                  </a:lnTo>
                  <a:lnTo>
                    <a:pt x="227075" y="454152"/>
                  </a:lnTo>
                  <a:lnTo>
                    <a:pt x="272822" y="449536"/>
                  </a:lnTo>
                  <a:lnTo>
                    <a:pt x="315438" y="436298"/>
                  </a:lnTo>
                  <a:lnTo>
                    <a:pt x="354009" y="415354"/>
                  </a:lnTo>
                  <a:lnTo>
                    <a:pt x="387619" y="387619"/>
                  </a:lnTo>
                  <a:lnTo>
                    <a:pt x="415354" y="354009"/>
                  </a:lnTo>
                  <a:lnTo>
                    <a:pt x="436298" y="315438"/>
                  </a:lnTo>
                  <a:lnTo>
                    <a:pt x="449536" y="272822"/>
                  </a:lnTo>
                  <a:lnTo>
                    <a:pt x="454151" y="227076"/>
                  </a:lnTo>
                  <a:lnTo>
                    <a:pt x="449536" y="181329"/>
                  </a:lnTo>
                  <a:lnTo>
                    <a:pt x="436298" y="138713"/>
                  </a:lnTo>
                  <a:lnTo>
                    <a:pt x="415354" y="100142"/>
                  </a:lnTo>
                  <a:lnTo>
                    <a:pt x="387619" y="66532"/>
                  </a:lnTo>
                  <a:lnTo>
                    <a:pt x="354009" y="38797"/>
                  </a:lnTo>
                  <a:lnTo>
                    <a:pt x="315438" y="17853"/>
                  </a:lnTo>
                  <a:lnTo>
                    <a:pt x="272822" y="4615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623560" y="3614928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60" h="454660">
                  <a:moveTo>
                    <a:pt x="0" y="227076"/>
                  </a:moveTo>
                  <a:lnTo>
                    <a:pt x="4615" y="181329"/>
                  </a:lnTo>
                  <a:lnTo>
                    <a:pt x="17853" y="138713"/>
                  </a:lnTo>
                  <a:lnTo>
                    <a:pt x="38797" y="100142"/>
                  </a:lnTo>
                  <a:lnTo>
                    <a:pt x="66532" y="66532"/>
                  </a:lnTo>
                  <a:lnTo>
                    <a:pt x="100142" y="38797"/>
                  </a:lnTo>
                  <a:lnTo>
                    <a:pt x="138713" y="17853"/>
                  </a:lnTo>
                  <a:lnTo>
                    <a:pt x="181329" y="4615"/>
                  </a:lnTo>
                  <a:lnTo>
                    <a:pt x="227075" y="0"/>
                  </a:lnTo>
                  <a:lnTo>
                    <a:pt x="272822" y="4615"/>
                  </a:lnTo>
                  <a:lnTo>
                    <a:pt x="315438" y="17853"/>
                  </a:lnTo>
                  <a:lnTo>
                    <a:pt x="354009" y="38797"/>
                  </a:lnTo>
                  <a:lnTo>
                    <a:pt x="387619" y="66532"/>
                  </a:lnTo>
                  <a:lnTo>
                    <a:pt x="415354" y="100142"/>
                  </a:lnTo>
                  <a:lnTo>
                    <a:pt x="436298" y="138713"/>
                  </a:lnTo>
                  <a:lnTo>
                    <a:pt x="449536" y="181329"/>
                  </a:lnTo>
                  <a:lnTo>
                    <a:pt x="454151" y="227076"/>
                  </a:lnTo>
                  <a:lnTo>
                    <a:pt x="449536" y="272822"/>
                  </a:lnTo>
                  <a:lnTo>
                    <a:pt x="436298" y="315438"/>
                  </a:lnTo>
                  <a:lnTo>
                    <a:pt x="415354" y="354009"/>
                  </a:lnTo>
                  <a:lnTo>
                    <a:pt x="387619" y="387619"/>
                  </a:lnTo>
                  <a:lnTo>
                    <a:pt x="354009" y="415354"/>
                  </a:lnTo>
                  <a:lnTo>
                    <a:pt x="315438" y="436298"/>
                  </a:lnTo>
                  <a:lnTo>
                    <a:pt x="272822" y="449536"/>
                  </a:lnTo>
                  <a:lnTo>
                    <a:pt x="227075" y="454152"/>
                  </a:lnTo>
                  <a:lnTo>
                    <a:pt x="181329" y="449536"/>
                  </a:lnTo>
                  <a:lnTo>
                    <a:pt x="138713" y="436298"/>
                  </a:lnTo>
                  <a:lnTo>
                    <a:pt x="100142" y="415354"/>
                  </a:lnTo>
                  <a:lnTo>
                    <a:pt x="66532" y="387619"/>
                  </a:lnTo>
                  <a:lnTo>
                    <a:pt x="38797" y="354009"/>
                  </a:lnTo>
                  <a:lnTo>
                    <a:pt x="17853" y="315438"/>
                  </a:lnTo>
                  <a:lnTo>
                    <a:pt x="4615" y="272822"/>
                  </a:lnTo>
                  <a:lnTo>
                    <a:pt x="0" y="227076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5786373" y="3679317"/>
            <a:ext cx="131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589024" y="1626489"/>
            <a:ext cx="1077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P(yellow)</a:t>
            </a:r>
            <a:r>
              <a:rPr sz="1800" b="1" spc="-85" dirty="0">
                <a:latin typeface="Calibri"/>
                <a:cs typeface="Calibri"/>
              </a:rPr>
              <a:t> </a:t>
            </a:r>
            <a:r>
              <a:rPr sz="1800" b="1" spc="-50" dirty="0">
                <a:latin typeface="Calibri"/>
                <a:cs typeface="Calibri"/>
              </a:rPr>
              <a:t>=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2707639" y="1793875"/>
            <a:ext cx="201295" cy="15240"/>
          </a:xfrm>
          <a:custGeom>
            <a:avLst/>
            <a:gdLst/>
            <a:ahLst/>
            <a:cxnLst/>
            <a:rect l="l" t="t" r="r" b="b"/>
            <a:pathLst>
              <a:path w="201294" h="15239">
                <a:moveTo>
                  <a:pt x="201168" y="0"/>
                </a:moveTo>
                <a:lnTo>
                  <a:pt x="0" y="0"/>
                </a:lnTo>
                <a:lnTo>
                  <a:pt x="0" y="15239"/>
                </a:lnTo>
                <a:lnTo>
                  <a:pt x="201168" y="15239"/>
                </a:lnTo>
                <a:lnTo>
                  <a:pt x="2011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2744470" y="1553337"/>
            <a:ext cx="12573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50" dirty="0">
                <a:latin typeface="Cambria Math"/>
                <a:cs typeface="Cambria Math"/>
              </a:rPr>
              <a:t>𝟕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695701" y="1803273"/>
            <a:ext cx="22669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25" dirty="0">
                <a:latin typeface="Cambria Math"/>
                <a:cs typeface="Cambria Math"/>
              </a:rPr>
              <a:t>𝟏𝟕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589024" y="2415666"/>
            <a:ext cx="99504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P(green)</a:t>
            </a:r>
            <a:r>
              <a:rPr sz="1800" b="1" spc="-50" dirty="0">
                <a:latin typeface="Calibri"/>
                <a:cs typeface="Calibri"/>
              </a:rPr>
              <a:t> =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2622295" y="2582672"/>
            <a:ext cx="201295" cy="15240"/>
          </a:xfrm>
          <a:custGeom>
            <a:avLst/>
            <a:gdLst/>
            <a:ahLst/>
            <a:cxnLst/>
            <a:rect l="l" t="t" r="r" b="b"/>
            <a:pathLst>
              <a:path w="201294" h="15239">
                <a:moveTo>
                  <a:pt x="201168" y="0"/>
                </a:moveTo>
                <a:lnTo>
                  <a:pt x="0" y="0"/>
                </a:lnTo>
                <a:lnTo>
                  <a:pt x="0" y="15239"/>
                </a:lnTo>
                <a:lnTo>
                  <a:pt x="201168" y="15239"/>
                </a:lnTo>
                <a:lnTo>
                  <a:pt x="2011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2610357" y="2293747"/>
            <a:ext cx="226695" cy="52578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300" spc="-25" dirty="0">
                <a:latin typeface="Cambria Math"/>
                <a:cs typeface="Cambria Math"/>
              </a:rPr>
              <a:t>𝟏𝟎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300" spc="-25" dirty="0">
                <a:latin typeface="Cambria Math"/>
                <a:cs typeface="Cambria Math"/>
              </a:rPr>
              <a:t>𝟏𝟕</a:t>
            </a:r>
            <a:endParaRPr sz="13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13105"/>
            <a:ext cx="474535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u="sng" spc="-2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Naive</a:t>
            </a:r>
            <a:r>
              <a:rPr sz="4400" b="0" u="sng" spc="-19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5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Bayes</a:t>
            </a:r>
            <a:r>
              <a:rPr sz="4400" b="0" u="sng" spc="-19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Classifier</a:t>
            </a:r>
            <a:endParaRPr sz="44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471415" y="1502663"/>
            <a:ext cx="466725" cy="463550"/>
            <a:chOff x="4471415" y="1502663"/>
            <a:chExt cx="466725" cy="463550"/>
          </a:xfrm>
        </p:grpSpPr>
        <p:sp>
          <p:nvSpPr>
            <p:cNvPr id="4" name="object 4"/>
            <p:cNvSpPr/>
            <p:nvPr/>
          </p:nvSpPr>
          <p:spPr>
            <a:xfrm>
              <a:off x="4477511" y="1508759"/>
              <a:ext cx="454659" cy="451484"/>
            </a:xfrm>
            <a:custGeom>
              <a:avLst/>
              <a:gdLst/>
              <a:ahLst/>
              <a:cxnLst/>
              <a:rect l="l" t="t" r="r" b="b"/>
              <a:pathLst>
                <a:path w="454660" h="451485">
                  <a:moveTo>
                    <a:pt x="227075" y="0"/>
                  </a:moveTo>
                  <a:lnTo>
                    <a:pt x="181329" y="4581"/>
                  </a:lnTo>
                  <a:lnTo>
                    <a:pt x="138713" y="17722"/>
                  </a:lnTo>
                  <a:lnTo>
                    <a:pt x="100142" y="38515"/>
                  </a:lnTo>
                  <a:lnTo>
                    <a:pt x="66532" y="66055"/>
                  </a:lnTo>
                  <a:lnTo>
                    <a:pt x="38797" y="99435"/>
                  </a:lnTo>
                  <a:lnTo>
                    <a:pt x="17853" y="137749"/>
                  </a:lnTo>
                  <a:lnTo>
                    <a:pt x="4615" y="180090"/>
                  </a:lnTo>
                  <a:lnTo>
                    <a:pt x="0" y="225551"/>
                  </a:lnTo>
                  <a:lnTo>
                    <a:pt x="4615" y="271013"/>
                  </a:lnTo>
                  <a:lnTo>
                    <a:pt x="17853" y="313354"/>
                  </a:lnTo>
                  <a:lnTo>
                    <a:pt x="38797" y="351668"/>
                  </a:lnTo>
                  <a:lnTo>
                    <a:pt x="66532" y="385048"/>
                  </a:lnTo>
                  <a:lnTo>
                    <a:pt x="100142" y="412588"/>
                  </a:lnTo>
                  <a:lnTo>
                    <a:pt x="138713" y="433381"/>
                  </a:lnTo>
                  <a:lnTo>
                    <a:pt x="181329" y="446522"/>
                  </a:lnTo>
                  <a:lnTo>
                    <a:pt x="227075" y="451103"/>
                  </a:lnTo>
                  <a:lnTo>
                    <a:pt x="272822" y="446522"/>
                  </a:lnTo>
                  <a:lnTo>
                    <a:pt x="315438" y="433381"/>
                  </a:lnTo>
                  <a:lnTo>
                    <a:pt x="354009" y="412588"/>
                  </a:lnTo>
                  <a:lnTo>
                    <a:pt x="387619" y="385048"/>
                  </a:lnTo>
                  <a:lnTo>
                    <a:pt x="415354" y="351668"/>
                  </a:lnTo>
                  <a:lnTo>
                    <a:pt x="436298" y="313354"/>
                  </a:lnTo>
                  <a:lnTo>
                    <a:pt x="449536" y="271013"/>
                  </a:lnTo>
                  <a:lnTo>
                    <a:pt x="454151" y="225551"/>
                  </a:lnTo>
                  <a:lnTo>
                    <a:pt x="449536" y="180090"/>
                  </a:lnTo>
                  <a:lnTo>
                    <a:pt x="436298" y="137749"/>
                  </a:lnTo>
                  <a:lnTo>
                    <a:pt x="415354" y="99435"/>
                  </a:lnTo>
                  <a:lnTo>
                    <a:pt x="387619" y="66055"/>
                  </a:lnTo>
                  <a:lnTo>
                    <a:pt x="354009" y="38515"/>
                  </a:lnTo>
                  <a:lnTo>
                    <a:pt x="315438" y="17722"/>
                  </a:lnTo>
                  <a:lnTo>
                    <a:pt x="272822" y="4581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77511" y="1508759"/>
              <a:ext cx="454659" cy="451484"/>
            </a:xfrm>
            <a:custGeom>
              <a:avLst/>
              <a:gdLst/>
              <a:ahLst/>
              <a:cxnLst/>
              <a:rect l="l" t="t" r="r" b="b"/>
              <a:pathLst>
                <a:path w="454660" h="451485">
                  <a:moveTo>
                    <a:pt x="0" y="225551"/>
                  </a:moveTo>
                  <a:lnTo>
                    <a:pt x="4615" y="180090"/>
                  </a:lnTo>
                  <a:lnTo>
                    <a:pt x="17853" y="137749"/>
                  </a:lnTo>
                  <a:lnTo>
                    <a:pt x="38797" y="99435"/>
                  </a:lnTo>
                  <a:lnTo>
                    <a:pt x="66532" y="66055"/>
                  </a:lnTo>
                  <a:lnTo>
                    <a:pt x="100142" y="38515"/>
                  </a:lnTo>
                  <a:lnTo>
                    <a:pt x="138713" y="17722"/>
                  </a:lnTo>
                  <a:lnTo>
                    <a:pt x="181329" y="4581"/>
                  </a:lnTo>
                  <a:lnTo>
                    <a:pt x="227075" y="0"/>
                  </a:lnTo>
                  <a:lnTo>
                    <a:pt x="272822" y="4581"/>
                  </a:lnTo>
                  <a:lnTo>
                    <a:pt x="315438" y="17722"/>
                  </a:lnTo>
                  <a:lnTo>
                    <a:pt x="354009" y="38515"/>
                  </a:lnTo>
                  <a:lnTo>
                    <a:pt x="387619" y="66055"/>
                  </a:lnTo>
                  <a:lnTo>
                    <a:pt x="415354" y="99435"/>
                  </a:lnTo>
                  <a:lnTo>
                    <a:pt x="436298" y="137749"/>
                  </a:lnTo>
                  <a:lnTo>
                    <a:pt x="449536" y="180090"/>
                  </a:lnTo>
                  <a:lnTo>
                    <a:pt x="454151" y="225551"/>
                  </a:lnTo>
                  <a:lnTo>
                    <a:pt x="449536" y="271013"/>
                  </a:lnTo>
                  <a:lnTo>
                    <a:pt x="436298" y="313354"/>
                  </a:lnTo>
                  <a:lnTo>
                    <a:pt x="415354" y="351668"/>
                  </a:lnTo>
                  <a:lnTo>
                    <a:pt x="387619" y="385048"/>
                  </a:lnTo>
                  <a:lnTo>
                    <a:pt x="354009" y="412588"/>
                  </a:lnTo>
                  <a:lnTo>
                    <a:pt x="315438" y="433381"/>
                  </a:lnTo>
                  <a:lnTo>
                    <a:pt x="272822" y="446522"/>
                  </a:lnTo>
                  <a:lnTo>
                    <a:pt x="227075" y="451103"/>
                  </a:lnTo>
                  <a:lnTo>
                    <a:pt x="181329" y="446522"/>
                  </a:lnTo>
                  <a:lnTo>
                    <a:pt x="138713" y="433381"/>
                  </a:lnTo>
                  <a:lnTo>
                    <a:pt x="100142" y="412588"/>
                  </a:lnTo>
                  <a:lnTo>
                    <a:pt x="66532" y="385048"/>
                  </a:lnTo>
                  <a:lnTo>
                    <a:pt x="38797" y="351668"/>
                  </a:lnTo>
                  <a:lnTo>
                    <a:pt x="17853" y="313354"/>
                  </a:lnTo>
                  <a:lnTo>
                    <a:pt x="4615" y="271013"/>
                  </a:lnTo>
                  <a:lnTo>
                    <a:pt x="0" y="22555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5227320" y="1834895"/>
            <a:ext cx="463550" cy="466725"/>
            <a:chOff x="5227320" y="1834895"/>
            <a:chExt cx="463550" cy="466725"/>
          </a:xfrm>
        </p:grpSpPr>
        <p:sp>
          <p:nvSpPr>
            <p:cNvPr id="7" name="object 7"/>
            <p:cNvSpPr/>
            <p:nvPr/>
          </p:nvSpPr>
          <p:spPr>
            <a:xfrm>
              <a:off x="5233416" y="1840991"/>
              <a:ext cx="451484" cy="454659"/>
            </a:xfrm>
            <a:custGeom>
              <a:avLst/>
              <a:gdLst/>
              <a:ahLst/>
              <a:cxnLst/>
              <a:rect l="l" t="t" r="r" b="b"/>
              <a:pathLst>
                <a:path w="451485" h="454660">
                  <a:moveTo>
                    <a:pt x="225551" y="0"/>
                  </a:moveTo>
                  <a:lnTo>
                    <a:pt x="180090" y="4615"/>
                  </a:lnTo>
                  <a:lnTo>
                    <a:pt x="137749" y="17853"/>
                  </a:lnTo>
                  <a:lnTo>
                    <a:pt x="99435" y="38797"/>
                  </a:lnTo>
                  <a:lnTo>
                    <a:pt x="66055" y="66532"/>
                  </a:lnTo>
                  <a:lnTo>
                    <a:pt x="38515" y="100142"/>
                  </a:lnTo>
                  <a:lnTo>
                    <a:pt x="17722" y="138713"/>
                  </a:lnTo>
                  <a:lnTo>
                    <a:pt x="4581" y="181329"/>
                  </a:lnTo>
                  <a:lnTo>
                    <a:pt x="0" y="227075"/>
                  </a:lnTo>
                  <a:lnTo>
                    <a:pt x="4581" y="272822"/>
                  </a:lnTo>
                  <a:lnTo>
                    <a:pt x="17722" y="315438"/>
                  </a:lnTo>
                  <a:lnTo>
                    <a:pt x="38515" y="354009"/>
                  </a:lnTo>
                  <a:lnTo>
                    <a:pt x="66055" y="387619"/>
                  </a:lnTo>
                  <a:lnTo>
                    <a:pt x="99435" y="415354"/>
                  </a:lnTo>
                  <a:lnTo>
                    <a:pt x="137749" y="436298"/>
                  </a:lnTo>
                  <a:lnTo>
                    <a:pt x="180090" y="449536"/>
                  </a:lnTo>
                  <a:lnTo>
                    <a:pt x="225551" y="454152"/>
                  </a:lnTo>
                  <a:lnTo>
                    <a:pt x="271013" y="449536"/>
                  </a:lnTo>
                  <a:lnTo>
                    <a:pt x="313354" y="436298"/>
                  </a:lnTo>
                  <a:lnTo>
                    <a:pt x="351668" y="415354"/>
                  </a:lnTo>
                  <a:lnTo>
                    <a:pt x="385048" y="387619"/>
                  </a:lnTo>
                  <a:lnTo>
                    <a:pt x="412588" y="354009"/>
                  </a:lnTo>
                  <a:lnTo>
                    <a:pt x="433381" y="315438"/>
                  </a:lnTo>
                  <a:lnTo>
                    <a:pt x="446522" y="272822"/>
                  </a:lnTo>
                  <a:lnTo>
                    <a:pt x="451104" y="227075"/>
                  </a:lnTo>
                  <a:lnTo>
                    <a:pt x="446522" y="181329"/>
                  </a:lnTo>
                  <a:lnTo>
                    <a:pt x="433381" y="138713"/>
                  </a:lnTo>
                  <a:lnTo>
                    <a:pt x="412588" y="100142"/>
                  </a:lnTo>
                  <a:lnTo>
                    <a:pt x="385048" y="66532"/>
                  </a:lnTo>
                  <a:lnTo>
                    <a:pt x="351668" y="38797"/>
                  </a:lnTo>
                  <a:lnTo>
                    <a:pt x="313354" y="17853"/>
                  </a:lnTo>
                  <a:lnTo>
                    <a:pt x="271013" y="4615"/>
                  </a:lnTo>
                  <a:lnTo>
                    <a:pt x="225551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33416" y="1840991"/>
              <a:ext cx="451484" cy="454659"/>
            </a:xfrm>
            <a:custGeom>
              <a:avLst/>
              <a:gdLst/>
              <a:ahLst/>
              <a:cxnLst/>
              <a:rect l="l" t="t" r="r" b="b"/>
              <a:pathLst>
                <a:path w="451485" h="454660">
                  <a:moveTo>
                    <a:pt x="0" y="227075"/>
                  </a:moveTo>
                  <a:lnTo>
                    <a:pt x="4581" y="181329"/>
                  </a:lnTo>
                  <a:lnTo>
                    <a:pt x="17722" y="138713"/>
                  </a:lnTo>
                  <a:lnTo>
                    <a:pt x="38515" y="100142"/>
                  </a:lnTo>
                  <a:lnTo>
                    <a:pt x="66055" y="66532"/>
                  </a:lnTo>
                  <a:lnTo>
                    <a:pt x="99435" y="38797"/>
                  </a:lnTo>
                  <a:lnTo>
                    <a:pt x="137749" y="17853"/>
                  </a:lnTo>
                  <a:lnTo>
                    <a:pt x="180090" y="4615"/>
                  </a:lnTo>
                  <a:lnTo>
                    <a:pt x="225551" y="0"/>
                  </a:lnTo>
                  <a:lnTo>
                    <a:pt x="271013" y="4615"/>
                  </a:lnTo>
                  <a:lnTo>
                    <a:pt x="313354" y="17853"/>
                  </a:lnTo>
                  <a:lnTo>
                    <a:pt x="351668" y="38797"/>
                  </a:lnTo>
                  <a:lnTo>
                    <a:pt x="385048" y="66532"/>
                  </a:lnTo>
                  <a:lnTo>
                    <a:pt x="412588" y="100142"/>
                  </a:lnTo>
                  <a:lnTo>
                    <a:pt x="433381" y="138713"/>
                  </a:lnTo>
                  <a:lnTo>
                    <a:pt x="446522" y="181329"/>
                  </a:lnTo>
                  <a:lnTo>
                    <a:pt x="451104" y="227075"/>
                  </a:lnTo>
                  <a:lnTo>
                    <a:pt x="446522" y="272822"/>
                  </a:lnTo>
                  <a:lnTo>
                    <a:pt x="433381" y="315438"/>
                  </a:lnTo>
                  <a:lnTo>
                    <a:pt x="412588" y="354009"/>
                  </a:lnTo>
                  <a:lnTo>
                    <a:pt x="385048" y="387619"/>
                  </a:lnTo>
                  <a:lnTo>
                    <a:pt x="351668" y="415354"/>
                  </a:lnTo>
                  <a:lnTo>
                    <a:pt x="313354" y="436298"/>
                  </a:lnTo>
                  <a:lnTo>
                    <a:pt x="271013" y="449536"/>
                  </a:lnTo>
                  <a:lnTo>
                    <a:pt x="225551" y="454152"/>
                  </a:lnTo>
                  <a:lnTo>
                    <a:pt x="180090" y="449536"/>
                  </a:lnTo>
                  <a:lnTo>
                    <a:pt x="137749" y="436298"/>
                  </a:lnTo>
                  <a:lnTo>
                    <a:pt x="99435" y="415354"/>
                  </a:lnTo>
                  <a:lnTo>
                    <a:pt x="66055" y="387619"/>
                  </a:lnTo>
                  <a:lnTo>
                    <a:pt x="38515" y="354009"/>
                  </a:lnTo>
                  <a:lnTo>
                    <a:pt x="17722" y="315438"/>
                  </a:lnTo>
                  <a:lnTo>
                    <a:pt x="4581" y="272822"/>
                  </a:lnTo>
                  <a:lnTo>
                    <a:pt x="0" y="22707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764023" y="2511551"/>
            <a:ext cx="466725" cy="463550"/>
            <a:chOff x="4764023" y="2511551"/>
            <a:chExt cx="466725" cy="463550"/>
          </a:xfrm>
        </p:grpSpPr>
        <p:sp>
          <p:nvSpPr>
            <p:cNvPr id="10" name="object 10"/>
            <p:cNvSpPr/>
            <p:nvPr/>
          </p:nvSpPr>
          <p:spPr>
            <a:xfrm>
              <a:off x="4770119" y="2517647"/>
              <a:ext cx="454659" cy="451484"/>
            </a:xfrm>
            <a:custGeom>
              <a:avLst/>
              <a:gdLst/>
              <a:ahLst/>
              <a:cxnLst/>
              <a:rect l="l" t="t" r="r" b="b"/>
              <a:pathLst>
                <a:path w="454660" h="451485">
                  <a:moveTo>
                    <a:pt x="227075" y="0"/>
                  </a:moveTo>
                  <a:lnTo>
                    <a:pt x="181329" y="4581"/>
                  </a:lnTo>
                  <a:lnTo>
                    <a:pt x="138713" y="17722"/>
                  </a:lnTo>
                  <a:lnTo>
                    <a:pt x="100142" y="38515"/>
                  </a:lnTo>
                  <a:lnTo>
                    <a:pt x="66532" y="66055"/>
                  </a:lnTo>
                  <a:lnTo>
                    <a:pt x="38797" y="99435"/>
                  </a:lnTo>
                  <a:lnTo>
                    <a:pt x="17853" y="137749"/>
                  </a:lnTo>
                  <a:lnTo>
                    <a:pt x="4615" y="180090"/>
                  </a:lnTo>
                  <a:lnTo>
                    <a:pt x="0" y="225551"/>
                  </a:lnTo>
                  <a:lnTo>
                    <a:pt x="4615" y="271013"/>
                  </a:lnTo>
                  <a:lnTo>
                    <a:pt x="17853" y="313354"/>
                  </a:lnTo>
                  <a:lnTo>
                    <a:pt x="38797" y="351668"/>
                  </a:lnTo>
                  <a:lnTo>
                    <a:pt x="66532" y="385048"/>
                  </a:lnTo>
                  <a:lnTo>
                    <a:pt x="100142" y="412588"/>
                  </a:lnTo>
                  <a:lnTo>
                    <a:pt x="138713" y="433381"/>
                  </a:lnTo>
                  <a:lnTo>
                    <a:pt x="181329" y="446522"/>
                  </a:lnTo>
                  <a:lnTo>
                    <a:pt x="227075" y="451103"/>
                  </a:lnTo>
                  <a:lnTo>
                    <a:pt x="272822" y="446522"/>
                  </a:lnTo>
                  <a:lnTo>
                    <a:pt x="315438" y="433381"/>
                  </a:lnTo>
                  <a:lnTo>
                    <a:pt x="354009" y="412588"/>
                  </a:lnTo>
                  <a:lnTo>
                    <a:pt x="387619" y="385048"/>
                  </a:lnTo>
                  <a:lnTo>
                    <a:pt x="415354" y="351668"/>
                  </a:lnTo>
                  <a:lnTo>
                    <a:pt x="436298" y="313354"/>
                  </a:lnTo>
                  <a:lnTo>
                    <a:pt x="449536" y="271013"/>
                  </a:lnTo>
                  <a:lnTo>
                    <a:pt x="454151" y="225551"/>
                  </a:lnTo>
                  <a:lnTo>
                    <a:pt x="449536" y="180090"/>
                  </a:lnTo>
                  <a:lnTo>
                    <a:pt x="436298" y="137749"/>
                  </a:lnTo>
                  <a:lnTo>
                    <a:pt x="415354" y="99435"/>
                  </a:lnTo>
                  <a:lnTo>
                    <a:pt x="387619" y="66055"/>
                  </a:lnTo>
                  <a:lnTo>
                    <a:pt x="354009" y="38515"/>
                  </a:lnTo>
                  <a:lnTo>
                    <a:pt x="315438" y="17722"/>
                  </a:lnTo>
                  <a:lnTo>
                    <a:pt x="272822" y="4581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770119" y="2517647"/>
              <a:ext cx="454659" cy="451484"/>
            </a:xfrm>
            <a:custGeom>
              <a:avLst/>
              <a:gdLst/>
              <a:ahLst/>
              <a:cxnLst/>
              <a:rect l="l" t="t" r="r" b="b"/>
              <a:pathLst>
                <a:path w="454660" h="451485">
                  <a:moveTo>
                    <a:pt x="0" y="225551"/>
                  </a:moveTo>
                  <a:lnTo>
                    <a:pt x="4615" y="180090"/>
                  </a:lnTo>
                  <a:lnTo>
                    <a:pt x="17853" y="137749"/>
                  </a:lnTo>
                  <a:lnTo>
                    <a:pt x="38797" y="99435"/>
                  </a:lnTo>
                  <a:lnTo>
                    <a:pt x="66532" y="66055"/>
                  </a:lnTo>
                  <a:lnTo>
                    <a:pt x="100142" y="38515"/>
                  </a:lnTo>
                  <a:lnTo>
                    <a:pt x="138713" y="17722"/>
                  </a:lnTo>
                  <a:lnTo>
                    <a:pt x="181329" y="4581"/>
                  </a:lnTo>
                  <a:lnTo>
                    <a:pt x="227075" y="0"/>
                  </a:lnTo>
                  <a:lnTo>
                    <a:pt x="272822" y="4581"/>
                  </a:lnTo>
                  <a:lnTo>
                    <a:pt x="315438" y="17722"/>
                  </a:lnTo>
                  <a:lnTo>
                    <a:pt x="354009" y="38515"/>
                  </a:lnTo>
                  <a:lnTo>
                    <a:pt x="387619" y="66055"/>
                  </a:lnTo>
                  <a:lnTo>
                    <a:pt x="415354" y="99435"/>
                  </a:lnTo>
                  <a:lnTo>
                    <a:pt x="436298" y="137749"/>
                  </a:lnTo>
                  <a:lnTo>
                    <a:pt x="449536" y="180090"/>
                  </a:lnTo>
                  <a:lnTo>
                    <a:pt x="454151" y="225551"/>
                  </a:lnTo>
                  <a:lnTo>
                    <a:pt x="449536" y="271013"/>
                  </a:lnTo>
                  <a:lnTo>
                    <a:pt x="436298" y="313354"/>
                  </a:lnTo>
                  <a:lnTo>
                    <a:pt x="415354" y="351668"/>
                  </a:lnTo>
                  <a:lnTo>
                    <a:pt x="387619" y="385048"/>
                  </a:lnTo>
                  <a:lnTo>
                    <a:pt x="354009" y="412588"/>
                  </a:lnTo>
                  <a:lnTo>
                    <a:pt x="315438" y="433381"/>
                  </a:lnTo>
                  <a:lnTo>
                    <a:pt x="272822" y="446522"/>
                  </a:lnTo>
                  <a:lnTo>
                    <a:pt x="227075" y="451103"/>
                  </a:lnTo>
                  <a:lnTo>
                    <a:pt x="181329" y="446522"/>
                  </a:lnTo>
                  <a:lnTo>
                    <a:pt x="138713" y="433381"/>
                  </a:lnTo>
                  <a:lnTo>
                    <a:pt x="100142" y="412588"/>
                  </a:lnTo>
                  <a:lnTo>
                    <a:pt x="66532" y="385048"/>
                  </a:lnTo>
                  <a:lnTo>
                    <a:pt x="38797" y="351668"/>
                  </a:lnTo>
                  <a:lnTo>
                    <a:pt x="17853" y="313354"/>
                  </a:lnTo>
                  <a:lnTo>
                    <a:pt x="4615" y="271013"/>
                  </a:lnTo>
                  <a:lnTo>
                    <a:pt x="0" y="22555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5818632" y="2962655"/>
            <a:ext cx="466725" cy="466725"/>
            <a:chOff x="5818632" y="2962655"/>
            <a:chExt cx="466725" cy="466725"/>
          </a:xfrm>
        </p:grpSpPr>
        <p:sp>
          <p:nvSpPr>
            <p:cNvPr id="13" name="object 13"/>
            <p:cNvSpPr/>
            <p:nvPr/>
          </p:nvSpPr>
          <p:spPr>
            <a:xfrm>
              <a:off x="5824728" y="2968751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60" h="454660">
                  <a:moveTo>
                    <a:pt x="227075" y="0"/>
                  </a:moveTo>
                  <a:lnTo>
                    <a:pt x="181329" y="4615"/>
                  </a:lnTo>
                  <a:lnTo>
                    <a:pt x="138713" y="17853"/>
                  </a:lnTo>
                  <a:lnTo>
                    <a:pt x="100142" y="38797"/>
                  </a:lnTo>
                  <a:lnTo>
                    <a:pt x="66532" y="66532"/>
                  </a:lnTo>
                  <a:lnTo>
                    <a:pt x="38797" y="100142"/>
                  </a:lnTo>
                  <a:lnTo>
                    <a:pt x="17853" y="138713"/>
                  </a:lnTo>
                  <a:lnTo>
                    <a:pt x="4615" y="181329"/>
                  </a:lnTo>
                  <a:lnTo>
                    <a:pt x="0" y="227075"/>
                  </a:lnTo>
                  <a:lnTo>
                    <a:pt x="4615" y="272822"/>
                  </a:lnTo>
                  <a:lnTo>
                    <a:pt x="17853" y="315438"/>
                  </a:lnTo>
                  <a:lnTo>
                    <a:pt x="38797" y="354009"/>
                  </a:lnTo>
                  <a:lnTo>
                    <a:pt x="66532" y="387619"/>
                  </a:lnTo>
                  <a:lnTo>
                    <a:pt x="100142" y="415354"/>
                  </a:lnTo>
                  <a:lnTo>
                    <a:pt x="138713" y="436298"/>
                  </a:lnTo>
                  <a:lnTo>
                    <a:pt x="181329" y="449536"/>
                  </a:lnTo>
                  <a:lnTo>
                    <a:pt x="227075" y="454151"/>
                  </a:lnTo>
                  <a:lnTo>
                    <a:pt x="272822" y="449536"/>
                  </a:lnTo>
                  <a:lnTo>
                    <a:pt x="315438" y="436298"/>
                  </a:lnTo>
                  <a:lnTo>
                    <a:pt x="354009" y="415354"/>
                  </a:lnTo>
                  <a:lnTo>
                    <a:pt x="387619" y="387619"/>
                  </a:lnTo>
                  <a:lnTo>
                    <a:pt x="415354" y="354009"/>
                  </a:lnTo>
                  <a:lnTo>
                    <a:pt x="436298" y="315438"/>
                  </a:lnTo>
                  <a:lnTo>
                    <a:pt x="449536" y="272822"/>
                  </a:lnTo>
                  <a:lnTo>
                    <a:pt x="454151" y="227075"/>
                  </a:lnTo>
                  <a:lnTo>
                    <a:pt x="449536" y="181329"/>
                  </a:lnTo>
                  <a:lnTo>
                    <a:pt x="436298" y="138713"/>
                  </a:lnTo>
                  <a:lnTo>
                    <a:pt x="415354" y="100142"/>
                  </a:lnTo>
                  <a:lnTo>
                    <a:pt x="387619" y="66532"/>
                  </a:lnTo>
                  <a:lnTo>
                    <a:pt x="354009" y="38797"/>
                  </a:lnTo>
                  <a:lnTo>
                    <a:pt x="315438" y="17853"/>
                  </a:lnTo>
                  <a:lnTo>
                    <a:pt x="272822" y="4615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824728" y="2968751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60" h="454660">
                  <a:moveTo>
                    <a:pt x="0" y="227075"/>
                  </a:moveTo>
                  <a:lnTo>
                    <a:pt x="4615" y="181329"/>
                  </a:lnTo>
                  <a:lnTo>
                    <a:pt x="17853" y="138713"/>
                  </a:lnTo>
                  <a:lnTo>
                    <a:pt x="38797" y="100142"/>
                  </a:lnTo>
                  <a:lnTo>
                    <a:pt x="66532" y="66532"/>
                  </a:lnTo>
                  <a:lnTo>
                    <a:pt x="100142" y="38797"/>
                  </a:lnTo>
                  <a:lnTo>
                    <a:pt x="138713" y="17853"/>
                  </a:lnTo>
                  <a:lnTo>
                    <a:pt x="181329" y="4615"/>
                  </a:lnTo>
                  <a:lnTo>
                    <a:pt x="227075" y="0"/>
                  </a:lnTo>
                  <a:lnTo>
                    <a:pt x="272822" y="4615"/>
                  </a:lnTo>
                  <a:lnTo>
                    <a:pt x="315438" y="17853"/>
                  </a:lnTo>
                  <a:lnTo>
                    <a:pt x="354009" y="38797"/>
                  </a:lnTo>
                  <a:lnTo>
                    <a:pt x="387619" y="66532"/>
                  </a:lnTo>
                  <a:lnTo>
                    <a:pt x="415354" y="100142"/>
                  </a:lnTo>
                  <a:lnTo>
                    <a:pt x="436298" y="138713"/>
                  </a:lnTo>
                  <a:lnTo>
                    <a:pt x="449536" y="181329"/>
                  </a:lnTo>
                  <a:lnTo>
                    <a:pt x="454151" y="227075"/>
                  </a:lnTo>
                  <a:lnTo>
                    <a:pt x="449536" y="272822"/>
                  </a:lnTo>
                  <a:lnTo>
                    <a:pt x="436298" y="315438"/>
                  </a:lnTo>
                  <a:lnTo>
                    <a:pt x="415354" y="354009"/>
                  </a:lnTo>
                  <a:lnTo>
                    <a:pt x="387619" y="387619"/>
                  </a:lnTo>
                  <a:lnTo>
                    <a:pt x="354009" y="415354"/>
                  </a:lnTo>
                  <a:lnTo>
                    <a:pt x="315438" y="436298"/>
                  </a:lnTo>
                  <a:lnTo>
                    <a:pt x="272822" y="449536"/>
                  </a:lnTo>
                  <a:lnTo>
                    <a:pt x="227075" y="454151"/>
                  </a:lnTo>
                  <a:lnTo>
                    <a:pt x="181329" y="449536"/>
                  </a:lnTo>
                  <a:lnTo>
                    <a:pt x="138713" y="436298"/>
                  </a:lnTo>
                  <a:lnTo>
                    <a:pt x="100142" y="415354"/>
                  </a:lnTo>
                  <a:lnTo>
                    <a:pt x="66532" y="387619"/>
                  </a:lnTo>
                  <a:lnTo>
                    <a:pt x="38797" y="354009"/>
                  </a:lnTo>
                  <a:lnTo>
                    <a:pt x="17853" y="315438"/>
                  </a:lnTo>
                  <a:lnTo>
                    <a:pt x="4615" y="272822"/>
                  </a:lnTo>
                  <a:lnTo>
                    <a:pt x="0" y="22707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6370320" y="3581400"/>
            <a:ext cx="466725" cy="466725"/>
            <a:chOff x="6370320" y="3581400"/>
            <a:chExt cx="466725" cy="466725"/>
          </a:xfrm>
        </p:grpSpPr>
        <p:sp>
          <p:nvSpPr>
            <p:cNvPr id="16" name="object 16"/>
            <p:cNvSpPr/>
            <p:nvPr/>
          </p:nvSpPr>
          <p:spPr>
            <a:xfrm>
              <a:off x="6376416" y="3587495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59" h="454660">
                  <a:moveTo>
                    <a:pt x="227076" y="0"/>
                  </a:moveTo>
                  <a:lnTo>
                    <a:pt x="181329" y="4615"/>
                  </a:lnTo>
                  <a:lnTo>
                    <a:pt x="138713" y="17853"/>
                  </a:lnTo>
                  <a:lnTo>
                    <a:pt x="100142" y="38797"/>
                  </a:lnTo>
                  <a:lnTo>
                    <a:pt x="66532" y="66532"/>
                  </a:lnTo>
                  <a:lnTo>
                    <a:pt x="38797" y="100142"/>
                  </a:lnTo>
                  <a:lnTo>
                    <a:pt x="17853" y="138713"/>
                  </a:lnTo>
                  <a:lnTo>
                    <a:pt x="4615" y="181329"/>
                  </a:lnTo>
                  <a:lnTo>
                    <a:pt x="0" y="227075"/>
                  </a:lnTo>
                  <a:lnTo>
                    <a:pt x="4615" y="272822"/>
                  </a:lnTo>
                  <a:lnTo>
                    <a:pt x="17853" y="315438"/>
                  </a:lnTo>
                  <a:lnTo>
                    <a:pt x="38797" y="354009"/>
                  </a:lnTo>
                  <a:lnTo>
                    <a:pt x="66532" y="387619"/>
                  </a:lnTo>
                  <a:lnTo>
                    <a:pt x="100142" y="415354"/>
                  </a:lnTo>
                  <a:lnTo>
                    <a:pt x="138713" y="436298"/>
                  </a:lnTo>
                  <a:lnTo>
                    <a:pt x="181329" y="449536"/>
                  </a:lnTo>
                  <a:lnTo>
                    <a:pt x="227076" y="454151"/>
                  </a:lnTo>
                  <a:lnTo>
                    <a:pt x="272822" y="449536"/>
                  </a:lnTo>
                  <a:lnTo>
                    <a:pt x="315438" y="436298"/>
                  </a:lnTo>
                  <a:lnTo>
                    <a:pt x="354009" y="415354"/>
                  </a:lnTo>
                  <a:lnTo>
                    <a:pt x="387619" y="387619"/>
                  </a:lnTo>
                  <a:lnTo>
                    <a:pt x="415354" y="354009"/>
                  </a:lnTo>
                  <a:lnTo>
                    <a:pt x="436298" y="315438"/>
                  </a:lnTo>
                  <a:lnTo>
                    <a:pt x="449536" y="272822"/>
                  </a:lnTo>
                  <a:lnTo>
                    <a:pt x="454152" y="227075"/>
                  </a:lnTo>
                  <a:lnTo>
                    <a:pt x="449536" y="181329"/>
                  </a:lnTo>
                  <a:lnTo>
                    <a:pt x="436298" y="138713"/>
                  </a:lnTo>
                  <a:lnTo>
                    <a:pt x="415354" y="100142"/>
                  </a:lnTo>
                  <a:lnTo>
                    <a:pt x="387619" y="66532"/>
                  </a:lnTo>
                  <a:lnTo>
                    <a:pt x="354009" y="38797"/>
                  </a:lnTo>
                  <a:lnTo>
                    <a:pt x="315438" y="17853"/>
                  </a:lnTo>
                  <a:lnTo>
                    <a:pt x="272822" y="4615"/>
                  </a:lnTo>
                  <a:lnTo>
                    <a:pt x="227076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76416" y="3587495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59" h="454660">
                  <a:moveTo>
                    <a:pt x="0" y="227075"/>
                  </a:moveTo>
                  <a:lnTo>
                    <a:pt x="4615" y="181329"/>
                  </a:lnTo>
                  <a:lnTo>
                    <a:pt x="17853" y="138713"/>
                  </a:lnTo>
                  <a:lnTo>
                    <a:pt x="38797" y="100142"/>
                  </a:lnTo>
                  <a:lnTo>
                    <a:pt x="66532" y="66532"/>
                  </a:lnTo>
                  <a:lnTo>
                    <a:pt x="100142" y="38797"/>
                  </a:lnTo>
                  <a:lnTo>
                    <a:pt x="138713" y="17853"/>
                  </a:lnTo>
                  <a:lnTo>
                    <a:pt x="181329" y="4615"/>
                  </a:lnTo>
                  <a:lnTo>
                    <a:pt x="227076" y="0"/>
                  </a:lnTo>
                  <a:lnTo>
                    <a:pt x="272822" y="4615"/>
                  </a:lnTo>
                  <a:lnTo>
                    <a:pt x="315438" y="17853"/>
                  </a:lnTo>
                  <a:lnTo>
                    <a:pt x="354009" y="38797"/>
                  </a:lnTo>
                  <a:lnTo>
                    <a:pt x="387619" y="66532"/>
                  </a:lnTo>
                  <a:lnTo>
                    <a:pt x="415354" y="100142"/>
                  </a:lnTo>
                  <a:lnTo>
                    <a:pt x="436298" y="138713"/>
                  </a:lnTo>
                  <a:lnTo>
                    <a:pt x="449536" y="181329"/>
                  </a:lnTo>
                  <a:lnTo>
                    <a:pt x="454152" y="227075"/>
                  </a:lnTo>
                  <a:lnTo>
                    <a:pt x="449536" y="272822"/>
                  </a:lnTo>
                  <a:lnTo>
                    <a:pt x="436298" y="315438"/>
                  </a:lnTo>
                  <a:lnTo>
                    <a:pt x="415354" y="354009"/>
                  </a:lnTo>
                  <a:lnTo>
                    <a:pt x="387619" y="387619"/>
                  </a:lnTo>
                  <a:lnTo>
                    <a:pt x="354009" y="415354"/>
                  </a:lnTo>
                  <a:lnTo>
                    <a:pt x="315438" y="436298"/>
                  </a:lnTo>
                  <a:lnTo>
                    <a:pt x="272822" y="449536"/>
                  </a:lnTo>
                  <a:lnTo>
                    <a:pt x="227076" y="454151"/>
                  </a:lnTo>
                  <a:lnTo>
                    <a:pt x="181329" y="449536"/>
                  </a:lnTo>
                  <a:lnTo>
                    <a:pt x="138713" y="436298"/>
                  </a:lnTo>
                  <a:lnTo>
                    <a:pt x="100142" y="415354"/>
                  </a:lnTo>
                  <a:lnTo>
                    <a:pt x="66532" y="387619"/>
                  </a:lnTo>
                  <a:lnTo>
                    <a:pt x="38797" y="354009"/>
                  </a:lnTo>
                  <a:lnTo>
                    <a:pt x="17853" y="315438"/>
                  </a:lnTo>
                  <a:lnTo>
                    <a:pt x="4615" y="272822"/>
                  </a:lnTo>
                  <a:lnTo>
                    <a:pt x="0" y="22707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6809231" y="1609344"/>
            <a:ext cx="463550" cy="463550"/>
            <a:chOff x="6809231" y="1609344"/>
            <a:chExt cx="463550" cy="463550"/>
          </a:xfrm>
        </p:grpSpPr>
        <p:sp>
          <p:nvSpPr>
            <p:cNvPr id="19" name="object 19"/>
            <p:cNvSpPr/>
            <p:nvPr/>
          </p:nvSpPr>
          <p:spPr>
            <a:xfrm>
              <a:off x="6815327" y="1615440"/>
              <a:ext cx="451484" cy="451484"/>
            </a:xfrm>
            <a:custGeom>
              <a:avLst/>
              <a:gdLst/>
              <a:ahLst/>
              <a:cxnLst/>
              <a:rect l="l" t="t" r="r" b="b"/>
              <a:pathLst>
                <a:path w="451484" h="451485">
                  <a:moveTo>
                    <a:pt x="225551" y="0"/>
                  </a:moveTo>
                  <a:lnTo>
                    <a:pt x="180090" y="4581"/>
                  </a:lnTo>
                  <a:lnTo>
                    <a:pt x="137749" y="17722"/>
                  </a:lnTo>
                  <a:lnTo>
                    <a:pt x="99435" y="38515"/>
                  </a:lnTo>
                  <a:lnTo>
                    <a:pt x="66055" y="66055"/>
                  </a:lnTo>
                  <a:lnTo>
                    <a:pt x="38515" y="99435"/>
                  </a:lnTo>
                  <a:lnTo>
                    <a:pt x="17722" y="137749"/>
                  </a:lnTo>
                  <a:lnTo>
                    <a:pt x="4581" y="180090"/>
                  </a:lnTo>
                  <a:lnTo>
                    <a:pt x="0" y="225551"/>
                  </a:lnTo>
                  <a:lnTo>
                    <a:pt x="4581" y="271013"/>
                  </a:lnTo>
                  <a:lnTo>
                    <a:pt x="17722" y="313354"/>
                  </a:lnTo>
                  <a:lnTo>
                    <a:pt x="38515" y="351668"/>
                  </a:lnTo>
                  <a:lnTo>
                    <a:pt x="66055" y="385048"/>
                  </a:lnTo>
                  <a:lnTo>
                    <a:pt x="99435" y="412588"/>
                  </a:lnTo>
                  <a:lnTo>
                    <a:pt x="137749" y="433381"/>
                  </a:lnTo>
                  <a:lnTo>
                    <a:pt x="180090" y="446522"/>
                  </a:lnTo>
                  <a:lnTo>
                    <a:pt x="225551" y="451104"/>
                  </a:lnTo>
                  <a:lnTo>
                    <a:pt x="271013" y="446522"/>
                  </a:lnTo>
                  <a:lnTo>
                    <a:pt x="313354" y="433381"/>
                  </a:lnTo>
                  <a:lnTo>
                    <a:pt x="351668" y="412588"/>
                  </a:lnTo>
                  <a:lnTo>
                    <a:pt x="385048" y="385048"/>
                  </a:lnTo>
                  <a:lnTo>
                    <a:pt x="412588" y="351668"/>
                  </a:lnTo>
                  <a:lnTo>
                    <a:pt x="433381" y="313354"/>
                  </a:lnTo>
                  <a:lnTo>
                    <a:pt x="446522" y="271013"/>
                  </a:lnTo>
                  <a:lnTo>
                    <a:pt x="451103" y="225551"/>
                  </a:lnTo>
                  <a:lnTo>
                    <a:pt x="446522" y="180090"/>
                  </a:lnTo>
                  <a:lnTo>
                    <a:pt x="433381" y="137749"/>
                  </a:lnTo>
                  <a:lnTo>
                    <a:pt x="412588" y="99435"/>
                  </a:lnTo>
                  <a:lnTo>
                    <a:pt x="385048" y="66055"/>
                  </a:lnTo>
                  <a:lnTo>
                    <a:pt x="351668" y="38515"/>
                  </a:lnTo>
                  <a:lnTo>
                    <a:pt x="313354" y="17722"/>
                  </a:lnTo>
                  <a:lnTo>
                    <a:pt x="271013" y="4581"/>
                  </a:lnTo>
                  <a:lnTo>
                    <a:pt x="225551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815327" y="1615440"/>
              <a:ext cx="451484" cy="451484"/>
            </a:xfrm>
            <a:custGeom>
              <a:avLst/>
              <a:gdLst/>
              <a:ahLst/>
              <a:cxnLst/>
              <a:rect l="l" t="t" r="r" b="b"/>
              <a:pathLst>
                <a:path w="451484" h="451485">
                  <a:moveTo>
                    <a:pt x="0" y="225551"/>
                  </a:moveTo>
                  <a:lnTo>
                    <a:pt x="4581" y="180090"/>
                  </a:lnTo>
                  <a:lnTo>
                    <a:pt x="17722" y="137749"/>
                  </a:lnTo>
                  <a:lnTo>
                    <a:pt x="38515" y="99435"/>
                  </a:lnTo>
                  <a:lnTo>
                    <a:pt x="66055" y="66055"/>
                  </a:lnTo>
                  <a:lnTo>
                    <a:pt x="99435" y="38515"/>
                  </a:lnTo>
                  <a:lnTo>
                    <a:pt x="137749" y="17722"/>
                  </a:lnTo>
                  <a:lnTo>
                    <a:pt x="180090" y="4581"/>
                  </a:lnTo>
                  <a:lnTo>
                    <a:pt x="225551" y="0"/>
                  </a:lnTo>
                  <a:lnTo>
                    <a:pt x="271013" y="4581"/>
                  </a:lnTo>
                  <a:lnTo>
                    <a:pt x="313354" y="17722"/>
                  </a:lnTo>
                  <a:lnTo>
                    <a:pt x="351668" y="38515"/>
                  </a:lnTo>
                  <a:lnTo>
                    <a:pt x="385048" y="66055"/>
                  </a:lnTo>
                  <a:lnTo>
                    <a:pt x="412588" y="99435"/>
                  </a:lnTo>
                  <a:lnTo>
                    <a:pt x="433381" y="137749"/>
                  </a:lnTo>
                  <a:lnTo>
                    <a:pt x="446522" y="180090"/>
                  </a:lnTo>
                  <a:lnTo>
                    <a:pt x="451103" y="225551"/>
                  </a:lnTo>
                  <a:lnTo>
                    <a:pt x="446522" y="271013"/>
                  </a:lnTo>
                  <a:lnTo>
                    <a:pt x="433381" y="313354"/>
                  </a:lnTo>
                  <a:lnTo>
                    <a:pt x="412588" y="351668"/>
                  </a:lnTo>
                  <a:lnTo>
                    <a:pt x="385048" y="385048"/>
                  </a:lnTo>
                  <a:lnTo>
                    <a:pt x="351668" y="412588"/>
                  </a:lnTo>
                  <a:lnTo>
                    <a:pt x="313354" y="433381"/>
                  </a:lnTo>
                  <a:lnTo>
                    <a:pt x="271013" y="446522"/>
                  </a:lnTo>
                  <a:lnTo>
                    <a:pt x="225551" y="451104"/>
                  </a:lnTo>
                  <a:lnTo>
                    <a:pt x="180090" y="446522"/>
                  </a:lnTo>
                  <a:lnTo>
                    <a:pt x="137749" y="433381"/>
                  </a:lnTo>
                  <a:lnTo>
                    <a:pt x="99435" y="412588"/>
                  </a:lnTo>
                  <a:lnTo>
                    <a:pt x="66055" y="385048"/>
                  </a:lnTo>
                  <a:lnTo>
                    <a:pt x="38515" y="351668"/>
                  </a:lnTo>
                  <a:lnTo>
                    <a:pt x="17722" y="313354"/>
                  </a:lnTo>
                  <a:lnTo>
                    <a:pt x="4581" y="271013"/>
                  </a:lnTo>
                  <a:lnTo>
                    <a:pt x="0" y="22555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6047232" y="2176272"/>
            <a:ext cx="463550" cy="466725"/>
            <a:chOff x="6047232" y="2176272"/>
            <a:chExt cx="463550" cy="466725"/>
          </a:xfrm>
        </p:grpSpPr>
        <p:sp>
          <p:nvSpPr>
            <p:cNvPr id="22" name="object 22"/>
            <p:cNvSpPr/>
            <p:nvPr/>
          </p:nvSpPr>
          <p:spPr>
            <a:xfrm>
              <a:off x="6053328" y="2182368"/>
              <a:ext cx="451484" cy="454659"/>
            </a:xfrm>
            <a:custGeom>
              <a:avLst/>
              <a:gdLst/>
              <a:ahLst/>
              <a:cxnLst/>
              <a:rect l="l" t="t" r="r" b="b"/>
              <a:pathLst>
                <a:path w="451484" h="454660">
                  <a:moveTo>
                    <a:pt x="225551" y="0"/>
                  </a:moveTo>
                  <a:lnTo>
                    <a:pt x="180090" y="4615"/>
                  </a:lnTo>
                  <a:lnTo>
                    <a:pt x="137749" y="17853"/>
                  </a:lnTo>
                  <a:lnTo>
                    <a:pt x="99435" y="38797"/>
                  </a:lnTo>
                  <a:lnTo>
                    <a:pt x="66055" y="66532"/>
                  </a:lnTo>
                  <a:lnTo>
                    <a:pt x="38515" y="100142"/>
                  </a:lnTo>
                  <a:lnTo>
                    <a:pt x="17722" y="138713"/>
                  </a:lnTo>
                  <a:lnTo>
                    <a:pt x="4581" y="181329"/>
                  </a:lnTo>
                  <a:lnTo>
                    <a:pt x="0" y="227076"/>
                  </a:lnTo>
                  <a:lnTo>
                    <a:pt x="4581" y="272822"/>
                  </a:lnTo>
                  <a:lnTo>
                    <a:pt x="17722" y="315438"/>
                  </a:lnTo>
                  <a:lnTo>
                    <a:pt x="38515" y="354009"/>
                  </a:lnTo>
                  <a:lnTo>
                    <a:pt x="66055" y="387619"/>
                  </a:lnTo>
                  <a:lnTo>
                    <a:pt x="99435" y="415354"/>
                  </a:lnTo>
                  <a:lnTo>
                    <a:pt x="137749" y="436298"/>
                  </a:lnTo>
                  <a:lnTo>
                    <a:pt x="180090" y="449536"/>
                  </a:lnTo>
                  <a:lnTo>
                    <a:pt x="225551" y="454152"/>
                  </a:lnTo>
                  <a:lnTo>
                    <a:pt x="271013" y="449536"/>
                  </a:lnTo>
                  <a:lnTo>
                    <a:pt x="313354" y="436298"/>
                  </a:lnTo>
                  <a:lnTo>
                    <a:pt x="351668" y="415354"/>
                  </a:lnTo>
                  <a:lnTo>
                    <a:pt x="385048" y="387619"/>
                  </a:lnTo>
                  <a:lnTo>
                    <a:pt x="412588" y="354009"/>
                  </a:lnTo>
                  <a:lnTo>
                    <a:pt x="433381" y="315438"/>
                  </a:lnTo>
                  <a:lnTo>
                    <a:pt x="446522" y="272822"/>
                  </a:lnTo>
                  <a:lnTo>
                    <a:pt x="451103" y="227076"/>
                  </a:lnTo>
                  <a:lnTo>
                    <a:pt x="446522" y="181329"/>
                  </a:lnTo>
                  <a:lnTo>
                    <a:pt x="433381" y="138713"/>
                  </a:lnTo>
                  <a:lnTo>
                    <a:pt x="412588" y="100142"/>
                  </a:lnTo>
                  <a:lnTo>
                    <a:pt x="385048" y="66532"/>
                  </a:lnTo>
                  <a:lnTo>
                    <a:pt x="351668" y="38797"/>
                  </a:lnTo>
                  <a:lnTo>
                    <a:pt x="313354" y="17853"/>
                  </a:lnTo>
                  <a:lnTo>
                    <a:pt x="271013" y="4615"/>
                  </a:lnTo>
                  <a:lnTo>
                    <a:pt x="225551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053328" y="2182368"/>
              <a:ext cx="451484" cy="454659"/>
            </a:xfrm>
            <a:custGeom>
              <a:avLst/>
              <a:gdLst/>
              <a:ahLst/>
              <a:cxnLst/>
              <a:rect l="l" t="t" r="r" b="b"/>
              <a:pathLst>
                <a:path w="451484" h="454660">
                  <a:moveTo>
                    <a:pt x="0" y="227076"/>
                  </a:moveTo>
                  <a:lnTo>
                    <a:pt x="4581" y="181329"/>
                  </a:lnTo>
                  <a:lnTo>
                    <a:pt x="17722" y="138713"/>
                  </a:lnTo>
                  <a:lnTo>
                    <a:pt x="38515" y="100142"/>
                  </a:lnTo>
                  <a:lnTo>
                    <a:pt x="66055" y="66532"/>
                  </a:lnTo>
                  <a:lnTo>
                    <a:pt x="99435" y="38797"/>
                  </a:lnTo>
                  <a:lnTo>
                    <a:pt x="137749" y="17853"/>
                  </a:lnTo>
                  <a:lnTo>
                    <a:pt x="180090" y="4615"/>
                  </a:lnTo>
                  <a:lnTo>
                    <a:pt x="225551" y="0"/>
                  </a:lnTo>
                  <a:lnTo>
                    <a:pt x="271013" y="4615"/>
                  </a:lnTo>
                  <a:lnTo>
                    <a:pt x="313354" y="17853"/>
                  </a:lnTo>
                  <a:lnTo>
                    <a:pt x="351668" y="38797"/>
                  </a:lnTo>
                  <a:lnTo>
                    <a:pt x="385048" y="66532"/>
                  </a:lnTo>
                  <a:lnTo>
                    <a:pt x="412588" y="100142"/>
                  </a:lnTo>
                  <a:lnTo>
                    <a:pt x="433381" y="138713"/>
                  </a:lnTo>
                  <a:lnTo>
                    <a:pt x="446522" y="181329"/>
                  </a:lnTo>
                  <a:lnTo>
                    <a:pt x="451103" y="227076"/>
                  </a:lnTo>
                  <a:lnTo>
                    <a:pt x="446522" y="272822"/>
                  </a:lnTo>
                  <a:lnTo>
                    <a:pt x="433381" y="315438"/>
                  </a:lnTo>
                  <a:lnTo>
                    <a:pt x="412588" y="354009"/>
                  </a:lnTo>
                  <a:lnTo>
                    <a:pt x="385048" y="387619"/>
                  </a:lnTo>
                  <a:lnTo>
                    <a:pt x="351668" y="415354"/>
                  </a:lnTo>
                  <a:lnTo>
                    <a:pt x="313354" y="436298"/>
                  </a:lnTo>
                  <a:lnTo>
                    <a:pt x="271013" y="449536"/>
                  </a:lnTo>
                  <a:lnTo>
                    <a:pt x="225551" y="454152"/>
                  </a:lnTo>
                  <a:lnTo>
                    <a:pt x="180090" y="449536"/>
                  </a:lnTo>
                  <a:lnTo>
                    <a:pt x="137749" y="436298"/>
                  </a:lnTo>
                  <a:lnTo>
                    <a:pt x="99435" y="415354"/>
                  </a:lnTo>
                  <a:lnTo>
                    <a:pt x="66055" y="387619"/>
                  </a:lnTo>
                  <a:lnTo>
                    <a:pt x="38515" y="354009"/>
                  </a:lnTo>
                  <a:lnTo>
                    <a:pt x="17722" y="315438"/>
                  </a:lnTo>
                  <a:lnTo>
                    <a:pt x="4581" y="272822"/>
                  </a:lnTo>
                  <a:lnTo>
                    <a:pt x="0" y="227076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7260335" y="2880360"/>
            <a:ext cx="466725" cy="466725"/>
            <a:chOff x="7260335" y="2880360"/>
            <a:chExt cx="466725" cy="466725"/>
          </a:xfrm>
        </p:grpSpPr>
        <p:sp>
          <p:nvSpPr>
            <p:cNvPr id="25" name="object 25"/>
            <p:cNvSpPr/>
            <p:nvPr/>
          </p:nvSpPr>
          <p:spPr>
            <a:xfrm>
              <a:off x="7266431" y="2886456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59" h="454660">
                  <a:moveTo>
                    <a:pt x="227075" y="0"/>
                  </a:moveTo>
                  <a:lnTo>
                    <a:pt x="181329" y="4615"/>
                  </a:lnTo>
                  <a:lnTo>
                    <a:pt x="138713" y="17853"/>
                  </a:lnTo>
                  <a:lnTo>
                    <a:pt x="100142" y="38797"/>
                  </a:lnTo>
                  <a:lnTo>
                    <a:pt x="66532" y="66532"/>
                  </a:lnTo>
                  <a:lnTo>
                    <a:pt x="38797" y="100142"/>
                  </a:lnTo>
                  <a:lnTo>
                    <a:pt x="17853" y="138713"/>
                  </a:lnTo>
                  <a:lnTo>
                    <a:pt x="4615" y="181329"/>
                  </a:lnTo>
                  <a:lnTo>
                    <a:pt x="0" y="227076"/>
                  </a:lnTo>
                  <a:lnTo>
                    <a:pt x="4615" y="272822"/>
                  </a:lnTo>
                  <a:lnTo>
                    <a:pt x="17853" y="315438"/>
                  </a:lnTo>
                  <a:lnTo>
                    <a:pt x="38797" y="354009"/>
                  </a:lnTo>
                  <a:lnTo>
                    <a:pt x="66532" y="387619"/>
                  </a:lnTo>
                  <a:lnTo>
                    <a:pt x="100142" y="415354"/>
                  </a:lnTo>
                  <a:lnTo>
                    <a:pt x="138713" y="436298"/>
                  </a:lnTo>
                  <a:lnTo>
                    <a:pt x="181329" y="449536"/>
                  </a:lnTo>
                  <a:lnTo>
                    <a:pt x="227075" y="454152"/>
                  </a:lnTo>
                  <a:lnTo>
                    <a:pt x="272822" y="449536"/>
                  </a:lnTo>
                  <a:lnTo>
                    <a:pt x="315438" y="436298"/>
                  </a:lnTo>
                  <a:lnTo>
                    <a:pt x="354009" y="415354"/>
                  </a:lnTo>
                  <a:lnTo>
                    <a:pt x="387619" y="387619"/>
                  </a:lnTo>
                  <a:lnTo>
                    <a:pt x="415354" y="354009"/>
                  </a:lnTo>
                  <a:lnTo>
                    <a:pt x="436298" y="315438"/>
                  </a:lnTo>
                  <a:lnTo>
                    <a:pt x="449536" y="272822"/>
                  </a:lnTo>
                  <a:lnTo>
                    <a:pt x="454151" y="227076"/>
                  </a:lnTo>
                  <a:lnTo>
                    <a:pt x="449536" y="181329"/>
                  </a:lnTo>
                  <a:lnTo>
                    <a:pt x="436298" y="138713"/>
                  </a:lnTo>
                  <a:lnTo>
                    <a:pt x="415354" y="100142"/>
                  </a:lnTo>
                  <a:lnTo>
                    <a:pt x="387619" y="66532"/>
                  </a:lnTo>
                  <a:lnTo>
                    <a:pt x="354009" y="38797"/>
                  </a:lnTo>
                  <a:lnTo>
                    <a:pt x="315438" y="17853"/>
                  </a:lnTo>
                  <a:lnTo>
                    <a:pt x="272822" y="4615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266431" y="2886456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59" h="454660">
                  <a:moveTo>
                    <a:pt x="0" y="227076"/>
                  </a:moveTo>
                  <a:lnTo>
                    <a:pt x="4615" y="181329"/>
                  </a:lnTo>
                  <a:lnTo>
                    <a:pt x="17853" y="138713"/>
                  </a:lnTo>
                  <a:lnTo>
                    <a:pt x="38797" y="100142"/>
                  </a:lnTo>
                  <a:lnTo>
                    <a:pt x="66532" y="66532"/>
                  </a:lnTo>
                  <a:lnTo>
                    <a:pt x="100142" y="38797"/>
                  </a:lnTo>
                  <a:lnTo>
                    <a:pt x="138713" y="17853"/>
                  </a:lnTo>
                  <a:lnTo>
                    <a:pt x="181329" y="4615"/>
                  </a:lnTo>
                  <a:lnTo>
                    <a:pt x="227075" y="0"/>
                  </a:lnTo>
                  <a:lnTo>
                    <a:pt x="272822" y="4615"/>
                  </a:lnTo>
                  <a:lnTo>
                    <a:pt x="315438" y="17853"/>
                  </a:lnTo>
                  <a:lnTo>
                    <a:pt x="354009" y="38797"/>
                  </a:lnTo>
                  <a:lnTo>
                    <a:pt x="387619" y="66532"/>
                  </a:lnTo>
                  <a:lnTo>
                    <a:pt x="415354" y="100142"/>
                  </a:lnTo>
                  <a:lnTo>
                    <a:pt x="436298" y="138713"/>
                  </a:lnTo>
                  <a:lnTo>
                    <a:pt x="449536" y="181329"/>
                  </a:lnTo>
                  <a:lnTo>
                    <a:pt x="454151" y="227076"/>
                  </a:lnTo>
                  <a:lnTo>
                    <a:pt x="449536" y="272822"/>
                  </a:lnTo>
                  <a:lnTo>
                    <a:pt x="436298" y="315438"/>
                  </a:lnTo>
                  <a:lnTo>
                    <a:pt x="415354" y="354009"/>
                  </a:lnTo>
                  <a:lnTo>
                    <a:pt x="387619" y="387619"/>
                  </a:lnTo>
                  <a:lnTo>
                    <a:pt x="354009" y="415354"/>
                  </a:lnTo>
                  <a:lnTo>
                    <a:pt x="315438" y="436298"/>
                  </a:lnTo>
                  <a:lnTo>
                    <a:pt x="272822" y="449536"/>
                  </a:lnTo>
                  <a:lnTo>
                    <a:pt x="227075" y="454152"/>
                  </a:lnTo>
                  <a:lnTo>
                    <a:pt x="181329" y="449536"/>
                  </a:lnTo>
                  <a:lnTo>
                    <a:pt x="138713" y="436298"/>
                  </a:lnTo>
                  <a:lnTo>
                    <a:pt x="100142" y="415354"/>
                  </a:lnTo>
                  <a:lnTo>
                    <a:pt x="66532" y="387619"/>
                  </a:lnTo>
                  <a:lnTo>
                    <a:pt x="38797" y="354009"/>
                  </a:lnTo>
                  <a:lnTo>
                    <a:pt x="17853" y="315438"/>
                  </a:lnTo>
                  <a:lnTo>
                    <a:pt x="4615" y="272822"/>
                  </a:lnTo>
                  <a:lnTo>
                    <a:pt x="0" y="227076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7397495" y="3925823"/>
            <a:ext cx="466725" cy="466725"/>
            <a:chOff x="7397495" y="3925823"/>
            <a:chExt cx="466725" cy="466725"/>
          </a:xfrm>
        </p:grpSpPr>
        <p:sp>
          <p:nvSpPr>
            <p:cNvPr id="28" name="object 28"/>
            <p:cNvSpPr/>
            <p:nvPr/>
          </p:nvSpPr>
          <p:spPr>
            <a:xfrm>
              <a:off x="7403591" y="3931919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59" h="454660">
                  <a:moveTo>
                    <a:pt x="227075" y="0"/>
                  </a:moveTo>
                  <a:lnTo>
                    <a:pt x="181329" y="4615"/>
                  </a:lnTo>
                  <a:lnTo>
                    <a:pt x="138713" y="17853"/>
                  </a:lnTo>
                  <a:lnTo>
                    <a:pt x="100142" y="38797"/>
                  </a:lnTo>
                  <a:lnTo>
                    <a:pt x="66532" y="66532"/>
                  </a:lnTo>
                  <a:lnTo>
                    <a:pt x="38797" y="100142"/>
                  </a:lnTo>
                  <a:lnTo>
                    <a:pt x="17853" y="138713"/>
                  </a:lnTo>
                  <a:lnTo>
                    <a:pt x="4615" y="181329"/>
                  </a:lnTo>
                  <a:lnTo>
                    <a:pt x="0" y="227075"/>
                  </a:lnTo>
                  <a:lnTo>
                    <a:pt x="4615" y="272822"/>
                  </a:lnTo>
                  <a:lnTo>
                    <a:pt x="17853" y="315438"/>
                  </a:lnTo>
                  <a:lnTo>
                    <a:pt x="38797" y="354009"/>
                  </a:lnTo>
                  <a:lnTo>
                    <a:pt x="66532" y="387619"/>
                  </a:lnTo>
                  <a:lnTo>
                    <a:pt x="100142" y="415354"/>
                  </a:lnTo>
                  <a:lnTo>
                    <a:pt x="138713" y="436298"/>
                  </a:lnTo>
                  <a:lnTo>
                    <a:pt x="181329" y="449536"/>
                  </a:lnTo>
                  <a:lnTo>
                    <a:pt x="227075" y="454151"/>
                  </a:lnTo>
                  <a:lnTo>
                    <a:pt x="272822" y="449536"/>
                  </a:lnTo>
                  <a:lnTo>
                    <a:pt x="315438" y="436298"/>
                  </a:lnTo>
                  <a:lnTo>
                    <a:pt x="354009" y="415354"/>
                  </a:lnTo>
                  <a:lnTo>
                    <a:pt x="387619" y="387619"/>
                  </a:lnTo>
                  <a:lnTo>
                    <a:pt x="415354" y="354009"/>
                  </a:lnTo>
                  <a:lnTo>
                    <a:pt x="436298" y="315438"/>
                  </a:lnTo>
                  <a:lnTo>
                    <a:pt x="449536" y="272822"/>
                  </a:lnTo>
                  <a:lnTo>
                    <a:pt x="454151" y="227075"/>
                  </a:lnTo>
                  <a:lnTo>
                    <a:pt x="449536" y="181329"/>
                  </a:lnTo>
                  <a:lnTo>
                    <a:pt x="436298" y="138713"/>
                  </a:lnTo>
                  <a:lnTo>
                    <a:pt x="415354" y="100142"/>
                  </a:lnTo>
                  <a:lnTo>
                    <a:pt x="387619" y="66532"/>
                  </a:lnTo>
                  <a:lnTo>
                    <a:pt x="354009" y="38797"/>
                  </a:lnTo>
                  <a:lnTo>
                    <a:pt x="315438" y="17853"/>
                  </a:lnTo>
                  <a:lnTo>
                    <a:pt x="272822" y="4615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403591" y="3931919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59" h="454660">
                  <a:moveTo>
                    <a:pt x="0" y="227075"/>
                  </a:moveTo>
                  <a:lnTo>
                    <a:pt x="4615" y="181329"/>
                  </a:lnTo>
                  <a:lnTo>
                    <a:pt x="17853" y="138713"/>
                  </a:lnTo>
                  <a:lnTo>
                    <a:pt x="38797" y="100142"/>
                  </a:lnTo>
                  <a:lnTo>
                    <a:pt x="66532" y="66532"/>
                  </a:lnTo>
                  <a:lnTo>
                    <a:pt x="100142" y="38797"/>
                  </a:lnTo>
                  <a:lnTo>
                    <a:pt x="138713" y="17853"/>
                  </a:lnTo>
                  <a:lnTo>
                    <a:pt x="181329" y="4615"/>
                  </a:lnTo>
                  <a:lnTo>
                    <a:pt x="227075" y="0"/>
                  </a:lnTo>
                  <a:lnTo>
                    <a:pt x="272822" y="4615"/>
                  </a:lnTo>
                  <a:lnTo>
                    <a:pt x="315438" y="17853"/>
                  </a:lnTo>
                  <a:lnTo>
                    <a:pt x="354009" y="38797"/>
                  </a:lnTo>
                  <a:lnTo>
                    <a:pt x="387619" y="66532"/>
                  </a:lnTo>
                  <a:lnTo>
                    <a:pt x="415354" y="100142"/>
                  </a:lnTo>
                  <a:lnTo>
                    <a:pt x="436298" y="138713"/>
                  </a:lnTo>
                  <a:lnTo>
                    <a:pt x="449536" y="181329"/>
                  </a:lnTo>
                  <a:lnTo>
                    <a:pt x="454151" y="227075"/>
                  </a:lnTo>
                  <a:lnTo>
                    <a:pt x="449536" y="272822"/>
                  </a:lnTo>
                  <a:lnTo>
                    <a:pt x="436298" y="315438"/>
                  </a:lnTo>
                  <a:lnTo>
                    <a:pt x="415354" y="354009"/>
                  </a:lnTo>
                  <a:lnTo>
                    <a:pt x="387619" y="387619"/>
                  </a:lnTo>
                  <a:lnTo>
                    <a:pt x="354009" y="415354"/>
                  </a:lnTo>
                  <a:lnTo>
                    <a:pt x="315438" y="436298"/>
                  </a:lnTo>
                  <a:lnTo>
                    <a:pt x="272822" y="449536"/>
                  </a:lnTo>
                  <a:lnTo>
                    <a:pt x="227075" y="454151"/>
                  </a:lnTo>
                  <a:lnTo>
                    <a:pt x="181329" y="449536"/>
                  </a:lnTo>
                  <a:lnTo>
                    <a:pt x="138713" y="436298"/>
                  </a:lnTo>
                  <a:lnTo>
                    <a:pt x="100142" y="415354"/>
                  </a:lnTo>
                  <a:lnTo>
                    <a:pt x="66532" y="387619"/>
                  </a:lnTo>
                  <a:lnTo>
                    <a:pt x="38797" y="354009"/>
                  </a:lnTo>
                  <a:lnTo>
                    <a:pt x="17853" y="315438"/>
                  </a:lnTo>
                  <a:lnTo>
                    <a:pt x="4615" y="272822"/>
                  </a:lnTo>
                  <a:lnTo>
                    <a:pt x="0" y="22707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6943343" y="4672584"/>
            <a:ext cx="466725" cy="466725"/>
            <a:chOff x="6943343" y="4672584"/>
            <a:chExt cx="466725" cy="466725"/>
          </a:xfrm>
        </p:grpSpPr>
        <p:sp>
          <p:nvSpPr>
            <p:cNvPr id="31" name="object 31"/>
            <p:cNvSpPr/>
            <p:nvPr/>
          </p:nvSpPr>
          <p:spPr>
            <a:xfrm>
              <a:off x="6949439" y="4678680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59" h="454660">
                  <a:moveTo>
                    <a:pt x="227075" y="0"/>
                  </a:moveTo>
                  <a:lnTo>
                    <a:pt x="181329" y="4615"/>
                  </a:lnTo>
                  <a:lnTo>
                    <a:pt x="138713" y="17853"/>
                  </a:lnTo>
                  <a:lnTo>
                    <a:pt x="100142" y="38797"/>
                  </a:lnTo>
                  <a:lnTo>
                    <a:pt x="66532" y="66532"/>
                  </a:lnTo>
                  <a:lnTo>
                    <a:pt x="38797" y="100142"/>
                  </a:lnTo>
                  <a:lnTo>
                    <a:pt x="17853" y="138713"/>
                  </a:lnTo>
                  <a:lnTo>
                    <a:pt x="4615" y="181329"/>
                  </a:lnTo>
                  <a:lnTo>
                    <a:pt x="0" y="227076"/>
                  </a:lnTo>
                  <a:lnTo>
                    <a:pt x="4615" y="272822"/>
                  </a:lnTo>
                  <a:lnTo>
                    <a:pt x="17853" y="315438"/>
                  </a:lnTo>
                  <a:lnTo>
                    <a:pt x="38797" y="354009"/>
                  </a:lnTo>
                  <a:lnTo>
                    <a:pt x="66532" y="387619"/>
                  </a:lnTo>
                  <a:lnTo>
                    <a:pt x="100142" y="415354"/>
                  </a:lnTo>
                  <a:lnTo>
                    <a:pt x="138713" y="436298"/>
                  </a:lnTo>
                  <a:lnTo>
                    <a:pt x="181329" y="449536"/>
                  </a:lnTo>
                  <a:lnTo>
                    <a:pt x="227075" y="454152"/>
                  </a:lnTo>
                  <a:lnTo>
                    <a:pt x="272822" y="449536"/>
                  </a:lnTo>
                  <a:lnTo>
                    <a:pt x="315438" y="436298"/>
                  </a:lnTo>
                  <a:lnTo>
                    <a:pt x="354009" y="415354"/>
                  </a:lnTo>
                  <a:lnTo>
                    <a:pt x="387619" y="387619"/>
                  </a:lnTo>
                  <a:lnTo>
                    <a:pt x="415354" y="354009"/>
                  </a:lnTo>
                  <a:lnTo>
                    <a:pt x="436298" y="315438"/>
                  </a:lnTo>
                  <a:lnTo>
                    <a:pt x="449536" y="272822"/>
                  </a:lnTo>
                  <a:lnTo>
                    <a:pt x="454151" y="227076"/>
                  </a:lnTo>
                  <a:lnTo>
                    <a:pt x="449536" y="181329"/>
                  </a:lnTo>
                  <a:lnTo>
                    <a:pt x="436298" y="138713"/>
                  </a:lnTo>
                  <a:lnTo>
                    <a:pt x="415354" y="100142"/>
                  </a:lnTo>
                  <a:lnTo>
                    <a:pt x="387619" y="66532"/>
                  </a:lnTo>
                  <a:lnTo>
                    <a:pt x="354009" y="38797"/>
                  </a:lnTo>
                  <a:lnTo>
                    <a:pt x="315438" y="17853"/>
                  </a:lnTo>
                  <a:lnTo>
                    <a:pt x="272822" y="4615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949439" y="4678680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59" h="454660">
                  <a:moveTo>
                    <a:pt x="0" y="227076"/>
                  </a:moveTo>
                  <a:lnTo>
                    <a:pt x="4615" y="181329"/>
                  </a:lnTo>
                  <a:lnTo>
                    <a:pt x="17853" y="138713"/>
                  </a:lnTo>
                  <a:lnTo>
                    <a:pt x="38797" y="100142"/>
                  </a:lnTo>
                  <a:lnTo>
                    <a:pt x="66532" y="66532"/>
                  </a:lnTo>
                  <a:lnTo>
                    <a:pt x="100142" y="38797"/>
                  </a:lnTo>
                  <a:lnTo>
                    <a:pt x="138713" y="17853"/>
                  </a:lnTo>
                  <a:lnTo>
                    <a:pt x="181329" y="4615"/>
                  </a:lnTo>
                  <a:lnTo>
                    <a:pt x="227075" y="0"/>
                  </a:lnTo>
                  <a:lnTo>
                    <a:pt x="272822" y="4615"/>
                  </a:lnTo>
                  <a:lnTo>
                    <a:pt x="315438" y="17853"/>
                  </a:lnTo>
                  <a:lnTo>
                    <a:pt x="354009" y="38797"/>
                  </a:lnTo>
                  <a:lnTo>
                    <a:pt x="387619" y="66532"/>
                  </a:lnTo>
                  <a:lnTo>
                    <a:pt x="415354" y="100142"/>
                  </a:lnTo>
                  <a:lnTo>
                    <a:pt x="436298" y="138713"/>
                  </a:lnTo>
                  <a:lnTo>
                    <a:pt x="449536" y="181329"/>
                  </a:lnTo>
                  <a:lnTo>
                    <a:pt x="454151" y="227076"/>
                  </a:lnTo>
                  <a:lnTo>
                    <a:pt x="449536" y="272822"/>
                  </a:lnTo>
                  <a:lnTo>
                    <a:pt x="436298" y="315438"/>
                  </a:lnTo>
                  <a:lnTo>
                    <a:pt x="415354" y="354009"/>
                  </a:lnTo>
                  <a:lnTo>
                    <a:pt x="387619" y="387619"/>
                  </a:lnTo>
                  <a:lnTo>
                    <a:pt x="354009" y="415354"/>
                  </a:lnTo>
                  <a:lnTo>
                    <a:pt x="315438" y="436298"/>
                  </a:lnTo>
                  <a:lnTo>
                    <a:pt x="272822" y="449536"/>
                  </a:lnTo>
                  <a:lnTo>
                    <a:pt x="227075" y="454152"/>
                  </a:lnTo>
                  <a:lnTo>
                    <a:pt x="181329" y="449536"/>
                  </a:lnTo>
                  <a:lnTo>
                    <a:pt x="138713" y="436298"/>
                  </a:lnTo>
                  <a:lnTo>
                    <a:pt x="100142" y="415354"/>
                  </a:lnTo>
                  <a:lnTo>
                    <a:pt x="66532" y="387619"/>
                  </a:lnTo>
                  <a:lnTo>
                    <a:pt x="38797" y="354009"/>
                  </a:lnTo>
                  <a:lnTo>
                    <a:pt x="17853" y="315438"/>
                  </a:lnTo>
                  <a:lnTo>
                    <a:pt x="4615" y="272822"/>
                  </a:lnTo>
                  <a:lnTo>
                    <a:pt x="0" y="227076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3755135" y="2289048"/>
            <a:ext cx="466725" cy="463550"/>
            <a:chOff x="3755135" y="2289048"/>
            <a:chExt cx="466725" cy="463550"/>
          </a:xfrm>
        </p:grpSpPr>
        <p:sp>
          <p:nvSpPr>
            <p:cNvPr id="34" name="object 34"/>
            <p:cNvSpPr/>
            <p:nvPr/>
          </p:nvSpPr>
          <p:spPr>
            <a:xfrm>
              <a:off x="3761231" y="2295144"/>
              <a:ext cx="454659" cy="451484"/>
            </a:xfrm>
            <a:custGeom>
              <a:avLst/>
              <a:gdLst/>
              <a:ahLst/>
              <a:cxnLst/>
              <a:rect l="l" t="t" r="r" b="b"/>
              <a:pathLst>
                <a:path w="454660" h="451485">
                  <a:moveTo>
                    <a:pt x="227075" y="0"/>
                  </a:moveTo>
                  <a:lnTo>
                    <a:pt x="181329" y="4581"/>
                  </a:lnTo>
                  <a:lnTo>
                    <a:pt x="138713" y="17722"/>
                  </a:lnTo>
                  <a:lnTo>
                    <a:pt x="100142" y="38515"/>
                  </a:lnTo>
                  <a:lnTo>
                    <a:pt x="66532" y="66055"/>
                  </a:lnTo>
                  <a:lnTo>
                    <a:pt x="38797" y="99435"/>
                  </a:lnTo>
                  <a:lnTo>
                    <a:pt x="17853" y="137749"/>
                  </a:lnTo>
                  <a:lnTo>
                    <a:pt x="4615" y="180090"/>
                  </a:lnTo>
                  <a:lnTo>
                    <a:pt x="0" y="225551"/>
                  </a:lnTo>
                  <a:lnTo>
                    <a:pt x="4615" y="271013"/>
                  </a:lnTo>
                  <a:lnTo>
                    <a:pt x="17853" y="313354"/>
                  </a:lnTo>
                  <a:lnTo>
                    <a:pt x="38797" y="351668"/>
                  </a:lnTo>
                  <a:lnTo>
                    <a:pt x="66532" y="385048"/>
                  </a:lnTo>
                  <a:lnTo>
                    <a:pt x="100142" y="412588"/>
                  </a:lnTo>
                  <a:lnTo>
                    <a:pt x="138713" y="433381"/>
                  </a:lnTo>
                  <a:lnTo>
                    <a:pt x="181329" y="446522"/>
                  </a:lnTo>
                  <a:lnTo>
                    <a:pt x="227075" y="451103"/>
                  </a:lnTo>
                  <a:lnTo>
                    <a:pt x="272822" y="446522"/>
                  </a:lnTo>
                  <a:lnTo>
                    <a:pt x="315438" y="433381"/>
                  </a:lnTo>
                  <a:lnTo>
                    <a:pt x="354009" y="412588"/>
                  </a:lnTo>
                  <a:lnTo>
                    <a:pt x="387619" y="385048"/>
                  </a:lnTo>
                  <a:lnTo>
                    <a:pt x="415354" y="351668"/>
                  </a:lnTo>
                  <a:lnTo>
                    <a:pt x="436298" y="313354"/>
                  </a:lnTo>
                  <a:lnTo>
                    <a:pt x="449536" y="271013"/>
                  </a:lnTo>
                  <a:lnTo>
                    <a:pt x="454151" y="225551"/>
                  </a:lnTo>
                  <a:lnTo>
                    <a:pt x="449536" y="180090"/>
                  </a:lnTo>
                  <a:lnTo>
                    <a:pt x="436298" y="137749"/>
                  </a:lnTo>
                  <a:lnTo>
                    <a:pt x="415354" y="99435"/>
                  </a:lnTo>
                  <a:lnTo>
                    <a:pt x="387619" y="66055"/>
                  </a:lnTo>
                  <a:lnTo>
                    <a:pt x="354009" y="38515"/>
                  </a:lnTo>
                  <a:lnTo>
                    <a:pt x="315438" y="17722"/>
                  </a:lnTo>
                  <a:lnTo>
                    <a:pt x="272822" y="4581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761231" y="2295144"/>
              <a:ext cx="454659" cy="451484"/>
            </a:xfrm>
            <a:custGeom>
              <a:avLst/>
              <a:gdLst/>
              <a:ahLst/>
              <a:cxnLst/>
              <a:rect l="l" t="t" r="r" b="b"/>
              <a:pathLst>
                <a:path w="454660" h="451485">
                  <a:moveTo>
                    <a:pt x="0" y="225551"/>
                  </a:moveTo>
                  <a:lnTo>
                    <a:pt x="4615" y="180090"/>
                  </a:lnTo>
                  <a:lnTo>
                    <a:pt x="17853" y="137749"/>
                  </a:lnTo>
                  <a:lnTo>
                    <a:pt x="38797" y="99435"/>
                  </a:lnTo>
                  <a:lnTo>
                    <a:pt x="66532" y="66055"/>
                  </a:lnTo>
                  <a:lnTo>
                    <a:pt x="100142" y="38515"/>
                  </a:lnTo>
                  <a:lnTo>
                    <a:pt x="138713" y="17722"/>
                  </a:lnTo>
                  <a:lnTo>
                    <a:pt x="181329" y="4581"/>
                  </a:lnTo>
                  <a:lnTo>
                    <a:pt x="227075" y="0"/>
                  </a:lnTo>
                  <a:lnTo>
                    <a:pt x="272822" y="4581"/>
                  </a:lnTo>
                  <a:lnTo>
                    <a:pt x="315438" y="17722"/>
                  </a:lnTo>
                  <a:lnTo>
                    <a:pt x="354009" y="38515"/>
                  </a:lnTo>
                  <a:lnTo>
                    <a:pt x="387619" y="66055"/>
                  </a:lnTo>
                  <a:lnTo>
                    <a:pt x="415354" y="99435"/>
                  </a:lnTo>
                  <a:lnTo>
                    <a:pt x="436298" y="137749"/>
                  </a:lnTo>
                  <a:lnTo>
                    <a:pt x="449536" y="180090"/>
                  </a:lnTo>
                  <a:lnTo>
                    <a:pt x="454151" y="225551"/>
                  </a:lnTo>
                  <a:lnTo>
                    <a:pt x="449536" y="271013"/>
                  </a:lnTo>
                  <a:lnTo>
                    <a:pt x="436298" y="313354"/>
                  </a:lnTo>
                  <a:lnTo>
                    <a:pt x="415354" y="351668"/>
                  </a:lnTo>
                  <a:lnTo>
                    <a:pt x="387619" y="385048"/>
                  </a:lnTo>
                  <a:lnTo>
                    <a:pt x="354009" y="412588"/>
                  </a:lnTo>
                  <a:lnTo>
                    <a:pt x="315438" y="433381"/>
                  </a:lnTo>
                  <a:lnTo>
                    <a:pt x="272822" y="446522"/>
                  </a:lnTo>
                  <a:lnTo>
                    <a:pt x="227075" y="451103"/>
                  </a:lnTo>
                  <a:lnTo>
                    <a:pt x="181329" y="446522"/>
                  </a:lnTo>
                  <a:lnTo>
                    <a:pt x="138713" y="433381"/>
                  </a:lnTo>
                  <a:lnTo>
                    <a:pt x="100142" y="412588"/>
                  </a:lnTo>
                  <a:lnTo>
                    <a:pt x="66532" y="385048"/>
                  </a:lnTo>
                  <a:lnTo>
                    <a:pt x="38797" y="351668"/>
                  </a:lnTo>
                  <a:lnTo>
                    <a:pt x="17853" y="313354"/>
                  </a:lnTo>
                  <a:lnTo>
                    <a:pt x="4615" y="271013"/>
                  </a:lnTo>
                  <a:lnTo>
                    <a:pt x="0" y="22555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3980688" y="3191255"/>
            <a:ext cx="466725" cy="463550"/>
            <a:chOff x="3980688" y="3191255"/>
            <a:chExt cx="466725" cy="463550"/>
          </a:xfrm>
        </p:grpSpPr>
        <p:sp>
          <p:nvSpPr>
            <p:cNvPr id="37" name="object 37"/>
            <p:cNvSpPr/>
            <p:nvPr/>
          </p:nvSpPr>
          <p:spPr>
            <a:xfrm>
              <a:off x="3986784" y="3197351"/>
              <a:ext cx="454659" cy="451484"/>
            </a:xfrm>
            <a:custGeom>
              <a:avLst/>
              <a:gdLst/>
              <a:ahLst/>
              <a:cxnLst/>
              <a:rect l="l" t="t" r="r" b="b"/>
              <a:pathLst>
                <a:path w="454660" h="451485">
                  <a:moveTo>
                    <a:pt x="227075" y="0"/>
                  </a:moveTo>
                  <a:lnTo>
                    <a:pt x="181329" y="4581"/>
                  </a:lnTo>
                  <a:lnTo>
                    <a:pt x="138713" y="17722"/>
                  </a:lnTo>
                  <a:lnTo>
                    <a:pt x="100142" y="38515"/>
                  </a:lnTo>
                  <a:lnTo>
                    <a:pt x="66532" y="66055"/>
                  </a:lnTo>
                  <a:lnTo>
                    <a:pt x="38797" y="99435"/>
                  </a:lnTo>
                  <a:lnTo>
                    <a:pt x="17853" y="137749"/>
                  </a:lnTo>
                  <a:lnTo>
                    <a:pt x="4615" y="180090"/>
                  </a:lnTo>
                  <a:lnTo>
                    <a:pt x="0" y="225551"/>
                  </a:lnTo>
                  <a:lnTo>
                    <a:pt x="4615" y="271013"/>
                  </a:lnTo>
                  <a:lnTo>
                    <a:pt x="17853" y="313354"/>
                  </a:lnTo>
                  <a:lnTo>
                    <a:pt x="38797" y="351668"/>
                  </a:lnTo>
                  <a:lnTo>
                    <a:pt x="66532" y="385048"/>
                  </a:lnTo>
                  <a:lnTo>
                    <a:pt x="100142" y="412588"/>
                  </a:lnTo>
                  <a:lnTo>
                    <a:pt x="138713" y="433381"/>
                  </a:lnTo>
                  <a:lnTo>
                    <a:pt x="181329" y="446522"/>
                  </a:lnTo>
                  <a:lnTo>
                    <a:pt x="227075" y="451104"/>
                  </a:lnTo>
                  <a:lnTo>
                    <a:pt x="272822" y="446522"/>
                  </a:lnTo>
                  <a:lnTo>
                    <a:pt x="315438" y="433381"/>
                  </a:lnTo>
                  <a:lnTo>
                    <a:pt x="354009" y="412588"/>
                  </a:lnTo>
                  <a:lnTo>
                    <a:pt x="387619" y="385048"/>
                  </a:lnTo>
                  <a:lnTo>
                    <a:pt x="415354" y="351668"/>
                  </a:lnTo>
                  <a:lnTo>
                    <a:pt x="436298" y="313354"/>
                  </a:lnTo>
                  <a:lnTo>
                    <a:pt x="449536" y="271013"/>
                  </a:lnTo>
                  <a:lnTo>
                    <a:pt x="454151" y="225551"/>
                  </a:lnTo>
                  <a:lnTo>
                    <a:pt x="449536" y="180090"/>
                  </a:lnTo>
                  <a:lnTo>
                    <a:pt x="436298" y="137749"/>
                  </a:lnTo>
                  <a:lnTo>
                    <a:pt x="415354" y="99435"/>
                  </a:lnTo>
                  <a:lnTo>
                    <a:pt x="387619" y="66055"/>
                  </a:lnTo>
                  <a:lnTo>
                    <a:pt x="354009" y="38515"/>
                  </a:lnTo>
                  <a:lnTo>
                    <a:pt x="315438" y="17722"/>
                  </a:lnTo>
                  <a:lnTo>
                    <a:pt x="272822" y="4581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986784" y="3197351"/>
              <a:ext cx="454659" cy="451484"/>
            </a:xfrm>
            <a:custGeom>
              <a:avLst/>
              <a:gdLst/>
              <a:ahLst/>
              <a:cxnLst/>
              <a:rect l="l" t="t" r="r" b="b"/>
              <a:pathLst>
                <a:path w="454660" h="451485">
                  <a:moveTo>
                    <a:pt x="0" y="225551"/>
                  </a:moveTo>
                  <a:lnTo>
                    <a:pt x="4615" y="180090"/>
                  </a:lnTo>
                  <a:lnTo>
                    <a:pt x="17853" y="137749"/>
                  </a:lnTo>
                  <a:lnTo>
                    <a:pt x="38797" y="99435"/>
                  </a:lnTo>
                  <a:lnTo>
                    <a:pt x="66532" y="66055"/>
                  </a:lnTo>
                  <a:lnTo>
                    <a:pt x="100142" y="38515"/>
                  </a:lnTo>
                  <a:lnTo>
                    <a:pt x="138713" y="17722"/>
                  </a:lnTo>
                  <a:lnTo>
                    <a:pt x="181329" y="4581"/>
                  </a:lnTo>
                  <a:lnTo>
                    <a:pt x="227075" y="0"/>
                  </a:lnTo>
                  <a:lnTo>
                    <a:pt x="272822" y="4581"/>
                  </a:lnTo>
                  <a:lnTo>
                    <a:pt x="315438" y="17722"/>
                  </a:lnTo>
                  <a:lnTo>
                    <a:pt x="354009" y="38515"/>
                  </a:lnTo>
                  <a:lnTo>
                    <a:pt x="387619" y="66055"/>
                  </a:lnTo>
                  <a:lnTo>
                    <a:pt x="415354" y="99435"/>
                  </a:lnTo>
                  <a:lnTo>
                    <a:pt x="436298" y="137749"/>
                  </a:lnTo>
                  <a:lnTo>
                    <a:pt x="449536" y="180090"/>
                  </a:lnTo>
                  <a:lnTo>
                    <a:pt x="454151" y="225551"/>
                  </a:lnTo>
                  <a:lnTo>
                    <a:pt x="449536" y="271013"/>
                  </a:lnTo>
                  <a:lnTo>
                    <a:pt x="436298" y="313354"/>
                  </a:lnTo>
                  <a:lnTo>
                    <a:pt x="415354" y="351668"/>
                  </a:lnTo>
                  <a:lnTo>
                    <a:pt x="387619" y="385048"/>
                  </a:lnTo>
                  <a:lnTo>
                    <a:pt x="354009" y="412588"/>
                  </a:lnTo>
                  <a:lnTo>
                    <a:pt x="315438" y="433381"/>
                  </a:lnTo>
                  <a:lnTo>
                    <a:pt x="272822" y="446522"/>
                  </a:lnTo>
                  <a:lnTo>
                    <a:pt x="227075" y="451104"/>
                  </a:lnTo>
                  <a:lnTo>
                    <a:pt x="181329" y="446522"/>
                  </a:lnTo>
                  <a:lnTo>
                    <a:pt x="138713" y="433381"/>
                  </a:lnTo>
                  <a:lnTo>
                    <a:pt x="100142" y="412588"/>
                  </a:lnTo>
                  <a:lnTo>
                    <a:pt x="66532" y="385048"/>
                  </a:lnTo>
                  <a:lnTo>
                    <a:pt x="38797" y="351668"/>
                  </a:lnTo>
                  <a:lnTo>
                    <a:pt x="17853" y="313354"/>
                  </a:lnTo>
                  <a:lnTo>
                    <a:pt x="4615" y="271013"/>
                  </a:lnTo>
                  <a:lnTo>
                    <a:pt x="0" y="22555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3304032" y="4264152"/>
            <a:ext cx="463550" cy="466725"/>
            <a:chOff x="3304032" y="4264152"/>
            <a:chExt cx="463550" cy="466725"/>
          </a:xfrm>
        </p:grpSpPr>
        <p:sp>
          <p:nvSpPr>
            <p:cNvPr id="40" name="object 40"/>
            <p:cNvSpPr/>
            <p:nvPr/>
          </p:nvSpPr>
          <p:spPr>
            <a:xfrm>
              <a:off x="3310128" y="4270248"/>
              <a:ext cx="451484" cy="454659"/>
            </a:xfrm>
            <a:custGeom>
              <a:avLst/>
              <a:gdLst/>
              <a:ahLst/>
              <a:cxnLst/>
              <a:rect l="l" t="t" r="r" b="b"/>
              <a:pathLst>
                <a:path w="451485" h="454660">
                  <a:moveTo>
                    <a:pt x="225551" y="0"/>
                  </a:moveTo>
                  <a:lnTo>
                    <a:pt x="180090" y="4615"/>
                  </a:lnTo>
                  <a:lnTo>
                    <a:pt x="137749" y="17853"/>
                  </a:lnTo>
                  <a:lnTo>
                    <a:pt x="99435" y="38797"/>
                  </a:lnTo>
                  <a:lnTo>
                    <a:pt x="66055" y="66532"/>
                  </a:lnTo>
                  <a:lnTo>
                    <a:pt x="38515" y="100142"/>
                  </a:lnTo>
                  <a:lnTo>
                    <a:pt x="17722" y="138713"/>
                  </a:lnTo>
                  <a:lnTo>
                    <a:pt x="4581" y="181329"/>
                  </a:lnTo>
                  <a:lnTo>
                    <a:pt x="0" y="227075"/>
                  </a:lnTo>
                  <a:lnTo>
                    <a:pt x="4581" y="272822"/>
                  </a:lnTo>
                  <a:lnTo>
                    <a:pt x="17722" y="315438"/>
                  </a:lnTo>
                  <a:lnTo>
                    <a:pt x="38515" y="354009"/>
                  </a:lnTo>
                  <a:lnTo>
                    <a:pt x="66055" y="387619"/>
                  </a:lnTo>
                  <a:lnTo>
                    <a:pt x="99435" y="415354"/>
                  </a:lnTo>
                  <a:lnTo>
                    <a:pt x="137749" y="436298"/>
                  </a:lnTo>
                  <a:lnTo>
                    <a:pt x="180090" y="449536"/>
                  </a:lnTo>
                  <a:lnTo>
                    <a:pt x="225551" y="454151"/>
                  </a:lnTo>
                  <a:lnTo>
                    <a:pt x="271013" y="449536"/>
                  </a:lnTo>
                  <a:lnTo>
                    <a:pt x="313354" y="436298"/>
                  </a:lnTo>
                  <a:lnTo>
                    <a:pt x="351668" y="415354"/>
                  </a:lnTo>
                  <a:lnTo>
                    <a:pt x="385048" y="387619"/>
                  </a:lnTo>
                  <a:lnTo>
                    <a:pt x="412588" y="354009"/>
                  </a:lnTo>
                  <a:lnTo>
                    <a:pt x="433381" y="315438"/>
                  </a:lnTo>
                  <a:lnTo>
                    <a:pt x="446522" y="272822"/>
                  </a:lnTo>
                  <a:lnTo>
                    <a:pt x="451104" y="227075"/>
                  </a:lnTo>
                  <a:lnTo>
                    <a:pt x="446522" y="181329"/>
                  </a:lnTo>
                  <a:lnTo>
                    <a:pt x="433381" y="138713"/>
                  </a:lnTo>
                  <a:lnTo>
                    <a:pt x="412588" y="100142"/>
                  </a:lnTo>
                  <a:lnTo>
                    <a:pt x="385048" y="66532"/>
                  </a:lnTo>
                  <a:lnTo>
                    <a:pt x="351668" y="38797"/>
                  </a:lnTo>
                  <a:lnTo>
                    <a:pt x="313354" y="17853"/>
                  </a:lnTo>
                  <a:lnTo>
                    <a:pt x="271013" y="4615"/>
                  </a:lnTo>
                  <a:lnTo>
                    <a:pt x="22555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310128" y="4270248"/>
              <a:ext cx="451484" cy="454659"/>
            </a:xfrm>
            <a:custGeom>
              <a:avLst/>
              <a:gdLst/>
              <a:ahLst/>
              <a:cxnLst/>
              <a:rect l="l" t="t" r="r" b="b"/>
              <a:pathLst>
                <a:path w="451485" h="454660">
                  <a:moveTo>
                    <a:pt x="0" y="227075"/>
                  </a:moveTo>
                  <a:lnTo>
                    <a:pt x="4581" y="181329"/>
                  </a:lnTo>
                  <a:lnTo>
                    <a:pt x="17722" y="138713"/>
                  </a:lnTo>
                  <a:lnTo>
                    <a:pt x="38515" y="100142"/>
                  </a:lnTo>
                  <a:lnTo>
                    <a:pt x="66055" y="66532"/>
                  </a:lnTo>
                  <a:lnTo>
                    <a:pt x="99435" y="38797"/>
                  </a:lnTo>
                  <a:lnTo>
                    <a:pt x="137749" y="17853"/>
                  </a:lnTo>
                  <a:lnTo>
                    <a:pt x="180090" y="4615"/>
                  </a:lnTo>
                  <a:lnTo>
                    <a:pt x="225551" y="0"/>
                  </a:lnTo>
                  <a:lnTo>
                    <a:pt x="271013" y="4615"/>
                  </a:lnTo>
                  <a:lnTo>
                    <a:pt x="313354" y="17853"/>
                  </a:lnTo>
                  <a:lnTo>
                    <a:pt x="351668" y="38797"/>
                  </a:lnTo>
                  <a:lnTo>
                    <a:pt x="385048" y="66532"/>
                  </a:lnTo>
                  <a:lnTo>
                    <a:pt x="412588" y="100142"/>
                  </a:lnTo>
                  <a:lnTo>
                    <a:pt x="433381" y="138713"/>
                  </a:lnTo>
                  <a:lnTo>
                    <a:pt x="446522" y="181329"/>
                  </a:lnTo>
                  <a:lnTo>
                    <a:pt x="451104" y="227075"/>
                  </a:lnTo>
                  <a:lnTo>
                    <a:pt x="446522" y="272822"/>
                  </a:lnTo>
                  <a:lnTo>
                    <a:pt x="433381" y="315438"/>
                  </a:lnTo>
                  <a:lnTo>
                    <a:pt x="412588" y="354009"/>
                  </a:lnTo>
                  <a:lnTo>
                    <a:pt x="385048" y="387619"/>
                  </a:lnTo>
                  <a:lnTo>
                    <a:pt x="351668" y="415354"/>
                  </a:lnTo>
                  <a:lnTo>
                    <a:pt x="313354" y="436298"/>
                  </a:lnTo>
                  <a:lnTo>
                    <a:pt x="271013" y="449536"/>
                  </a:lnTo>
                  <a:lnTo>
                    <a:pt x="225551" y="454151"/>
                  </a:lnTo>
                  <a:lnTo>
                    <a:pt x="180090" y="449536"/>
                  </a:lnTo>
                  <a:lnTo>
                    <a:pt x="137749" y="436298"/>
                  </a:lnTo>
                  <a:lnTo>
                    <a:pt x="99435" y="415354"/>
                  </a:lnTo>
                  <a:lnTo>
                    <a:pt x="66055" y="387619"/>
                  </a:lnTo>
                  <a:lnTo>
                    <a:pt x="38515" y="354009"/>
                  </a:lnTo>
                  <a:lnTo>
                    <a:pt x="17722" y="315438"/>
                  </a:lnTo>
                  <a:lnTo>
                    <a:pt x="4581" y="272822"/>
                  </a:lnTo>
                  <a:lnTo>
                    <a:pt x="0" y="22707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4312920" y="4093464"/>
            <a:ext cx="463550" cy="463550"/>
            <a:chOff x="4312920" y="4093464"/>
            <a:chExt cx="463550" cy="463550"/>
          </a:xfrm>
        </p:grpSpPr>
        <p:sp>
          <p:nvSpPr>
            <p:cNvPr id="43" name="object 43"/>
            <p:cNvSpPr/>
            <p:nvPr/>
          </p:nvSpPr>
          <p:spPr>
            <a:xfrm>
              <a:off x="4319016" y="4099560"/>
              <a:ext cx="451484" cy="451484"/>
            </a:xfrm>
            <a:custGeom>
              <a:avLst/>
              <a:gdLst/>
              <a:ahLst/>
              <a:cxnLst/>
              <a:rect l="l" t="t" r="r" b="b"/>
              <a:pathLst>
                <a:path w="451485" h="451485">
                  <a:moveTo>
                    <a:pt x="225551" y="0"/>
                  </a:moveTo>
                  <a:lnTo>
                    <a:pt x="180090" y="4581"/>
                  </a:lnTo>
                  <a:lnTo>
                    <a:pt x="137749" y="17722"/>
                  </a:lnTo>
                  <a:lnTo>
                    <a:pt x="99435" y="38515"/>
                  </a:lnTo>
                  <a:lnTo>
                    <a:pt x="66055" y="66055"/>
                  </a:lnTo>
                  <a:lnTo>
                    <a:pt x="38515" y="99435"/>
                  </a:lnTo>
                  <a:lnTo>
                    <a:pt x="17722" y="137749"/>
                  </a:lnTo>
                  <a:lnTo>
                    <a:pt x="4581" y="180090"/>
                  </a:lnTo>
                  <a:lnTo>
                    <a:pt x="0" y="225551"/>
                  </a:lnTo>
                  <a:lnTo>
                    <a:pt x="4581" y="271013"/>
                  </a:lnTo>
                  <a:lnTo>
                    <a:pt x="17722" y="313354"/>
                  </a:lnTo>
                  <a:lnTo>
                    <a:pt x="38515" y="351668"/>
                  </a:lnTo>
                  <a:lnTo>
                    <a:pt x="66055" y="385048"/>
                  </a:lnTo>
                  <a:lnTo>
                    <a:pt x="99435" y="412588"/>
                  </a:lnTo>
                  <a:lnTo>
                    <a:pt x="137749" y="433381"/>
                  </a:lnTo>
                  <a:lnTo>
                    <a:pt x="180090" y="446522"/>
                  </a:lnTo>
                  <a:lnTo>
                    <a:pt x="225551" y="451103"/>
                  </a:lnTo>
                  <a:lnTo>
                    <a:pt x="271013" y="446522"/>
                  </a:lnTo>
                  <a:lnTo>
                    <a:pt x="313354" y="433381"/>
                  </a:lnTo>
                  <a:lnTo>
                    <a:pt x="351668" y="412588"/>
                  </a:lnTo>
                  <a:lnTo>
                    <a:pt x="385048" y="385048"/>
                  </a:lnTo>
                  <a:lnTo>
                    <a:pt x="412588" y="351668"/>
                  </a:lnTo>
                  <a:lnTo>
                    <a:pt x="433381" y="313354"/>
                  </a:lnTo>
                  <a:lnTo>
                    <a:pt x="446522" y="271013"/>
                  </a:lnTo>
                  <a:lnTo>
                    <a:pt x="451104" y="225551"/>
                  </a:lnTo>
                  <a:lnTo>
                    <a:pt x="446522" y="180090"/>
                  </a:lnTo>
                  <a:lnTo>
                    <a:pt x="433381" y="137749"/>
                  </a:lnTo>
                  <a:lnTo>
                    <a:pt x="412588" y="99435"/>
                  </a:lnTo>
                  <a:lnTo>
                    <a:pt x="385048" y="66055"/>
                  </a:lnTo>
                  <a:lnTo>
                    <a:pt x="351668" y="38515"/>
                  </a:lnTo>
                  <a:lnTo>
                    <a:pt x="313354" y="17722"/>
                  </a:lnTo>
                  <a:lnTo>
                    <a:pt x="271013" y="4581"/>
                  </a:lnTo>
                  <a:lnTo>
                    <a:pt x="22555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319016" y="4099560"/>
              <a:ext cx="451484" cy="451484"/>
            </a:xfrm>
            <a:custGeom>
              <a:avLst/>
              <a:gdLst/>
              <a:ahLst/>
              <a:cxnLst/>
              <a:rect l="l" t="t" r="r" b="b"/>
              <a:pathLst>
                <a:path w="451485" h="451485">
                  <a:moveTo>
                    <a:pt x="0" y="225551"/>
                  </a:moveTo>
                  <a:lnTo>
                    <a:pt x="4581" y="180090"/>
                  </a:lnTo>
                  <a:lnTo>
                    <a:pt x="17722" y="137749"/>
                  </a:lnTo>
                  <a:lnTo>
                    <a:pt x="38515" y="99435"/>
                  </a:lnTo>
                  <a:lnTo>
                    <a:pt x="66055" y="66055"/>
                  </a:lnTo>
                  <a:lnTo>
                    <a:pt x="99435" y="38515"/>
                  </a:lnTo>
                  <a:lnTo>
                    <a:pt x="137749" y="17722"/>
                  </a:lnTo>
                  <a:lnTo>
                    <a:pt x="180090" y="4581"/>
                  </a:lnTo>
                  <a:lnTo>
                    <a:pt x="225551" y="0"/>
                  </a:lnTo>
                  <a:lnTo>
                    <a:pt x="271013" y="4581"/>
                  </a:lnTo>
                  <a:lnTo>
                    <a:pt x="313354" y="17722"/>
                  </a:lnTo>
                  <a:lnTo>
                    <a:pt x="351668" y="38515"/>
                  </a:lnTo>
                  <a:lnTo>
                    <a:pt x="385048" y="66055"/>
                  </a:lnTo>
                  <a:lnTo>
                    <a:pt x="412588" y="99435"/>
                  </a:lnTo>
                  <a:lnTo>
                    <a:pt x="433381" y="137749"/>
                  </a:lnTo>
                  <a:lnTo>
                    <a:pt x="446522" y="180090"/>
                  </a:lnTo>
                  <a:lnTo>
                    <a:pt x="451104" y="225551"/>
                  </a:lnTo>
                  <a:lnTo>
                    <a:pt x="446522" y="271013"/>
                  </a:lnTo>
                  <a:lnTo>
                    <a:pt x="433381" y="313354"/>
                  </a:lnTo>
                  <a:lnTo>
                    <a:pt x="412588" y="351668"/>
                  </a:lnTo>
                  <a:lnTo>
                    <a:pt x="385048" y="385048"/>
                  </a:lnTo>
                  <a:lnTo>
                    <a:pt x="351668" y="412588"/>
                  </a:lnTo>
                  <a:lnTo>
                    <a:pt x="313354" y="433381"/>
                  </a:lnTo>
                  <a:lnTo>
                    <a:pt x="271013" y="446522"/>
                  </a:lnTo>
                  <a:lnTo>
                    <a:pt x="225551" y="451103"/>
                  </a:lnTo>
                  <a:lnTo>
                    <a:pt x="180090" y="446522"/>
                  </a:lnTo>
                  <a:lnTo>
                    <a:pt x="137749" y="433381"/>
                  </a:lnTo>
                  <a:lnTo>
                    <a:pt x="99435" y="412588"/>
                  </a:lnTo>
                  <a:lnTo>
                    <a:pt x="66055" y="385048"/>
                  </a:lnTo>
                  <a:lnTo>
                    <a:pt x="38515" y="351668"/>
                  </a:lnTo>
                  <a:lnTo>
                    <a:pt x="17722" y="313354"/>
                  </a:lnTo>
                  <a:lnTo>
                    <a:pt x="4581" y="271013"/>
                  </a:lnTo>
                  <a:lnTo>
                    <a:pt x="0" y="22555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4998720" y="5047488"/>
            <a:ext cx="466725" cy="466725"/>
            <a:chOff x="4998720" y="5047488"/>
            <a:chExt cx="466725" cy="466725"/>
          </a:xfrm>
        </p:grpSpPr>
        <p:sp>
          <p:nvSpPr>
            <p:cNvPr id="46" name="object 46"/>
            <p:cNvSpPr/>
            <p:nvPr/>
          </p:nvSpPr>
          <p:spPr>
            <a:xfrm>
              <a:off x="5004816" y="5053584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60" h="454660">
                  <a:moveTo>
                    <a:pt x="227075" y="0"/>
                  </a:moveTo>
                  <a:lnTo>
                    <a:pt x="181329" y="4615"/>
                  </a:lnTo>
                  <a:lnTo>
                    <a:pt x="138713" y="17853"/>
                  </a:lnTo>
                  <a:lnTo>
                    <a:pt x="100142" y="38797"/>
                  </a:lnTo>
                  <a:lnTo>
                    <a:pt x="66532" y="66532"/>
                  </a:lnTo>
                  <a:lnTo>
                    <a:pt x="38797" y="100142"/>
                  </a:lnTo>
                  <a:lnTo>
                    <a:pt x="17853" y="138713"/>
                  </a:lnTo>
                  <a:lnTo>
                    <a:pt x="4615" y="181329"/>
                  </a:lnTo>
                  <a:lnTo>
                    <a:pt x="0" y="227076"/>
                  </a:lnTo>
                  <a:lnTo>
                    <a:pt x="4615" y="272822"/>
                  </a:lnTo>
                  <a:lnTo>
                    <a:pt x="17853" y="315438"/>
                  </a:lnTo>
                  <a:lnTo>
                    <a:pt x="38797" y="354009"/>
                  </a:lnTo>
                  <a:lnTo>
                    <a:pt x="66532" y="387619"/>
                  </a:lnTo>
                  <a:lnTo>
                    <a:pt x="100142" y="415354"/>
                  </a:lnTo>
                  <a:lnTo>
                    <a:pt x="138713" y="436298"/>
                  </a:lnTo>
                  <a:lnTo>
                    <a:pt x="181329" y="449536"/>
                  </a:lnTo>
                  <a:lnTo>
                    <a:pt x="227075" y="454152"/>
                  </a:lnTo>
                  <a:lnTo>
                    <a:pt x="272822" y="449536"/>
                  </a:lnTo>
                  <a:lnTo>
                    <a:pt x="315438" y="436298"/>
                  </a:lnTo>
                  <a:lnTo>
                    <a:pt x="354009" y="415354"/>
                  </a:lnTo>
                  <a:lnTo>
                    <a:pt x="387619" y="387619"/>
                  </a:lnTo>
                  <a:lnTo>
                    <a:pt x="415354" y="354009"/>
                  </a:lnTo>
                  <a:lnTo>
                    <a:pt x="436298" y="315438"/>
                  </a:lnTo>
                  <a:lnTo>
                    <a:pt x="449536" y="272822"/>
                  </a:lnTo>
                  <a:lnTo>
                    <a:pt x="454151" y="227076"/>
                  </a:lnTo>
                  <a:lnTo>
                    <a:pt x="449536" y="181329"/>
                  </a:lnTo>
                  <a:lnTo>
                    <a:pt x="436298" y="138713"/>
                  </a:lnTo>
                  <a:lnTo>
                    <a:pt x="415354" y="100142"/>
                  </a:lnTo>
                  <a:lnTo>
                    <a:pt x="387619" y="66532"/>
                  </a:lnTo>
                  <a:lnTo>
                    <a:pt x="354009" y="38797"/>
                  </a:lnTo>
                  <a:lnTo>
                    <a:pt x="315438" y="17853"/>
                  </a:lnTo>
                  <a:lnTo>
                    <a:pt x="272822" y="4615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004816" y="5053584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60" h="454660">
                  <a:moveTo>
                    <a:pt x="0" y="227076"/>
                  </a:moveTo>
                  <a:lnTo>
                    <a:pt x="4615" y="181329"/>
                  </a:lnTo>
                  <a:lnTo>
                    <a:pt x="17853" y="138713"/>
                  </a:lnTo>
                  <a:lnTo>
                    <a:pt x="38797" y="100142"/>
                  </a:lnTo>
                  <a:lnTo>
                    <a:pt x="66532" y="66532"/>
                  </a:lnTo>
                  <a:lnTo>
                    <a:pt x="100142" y="38797"/>
                  </a:lnTo>
                  <a:lnTo>
                    <a:pt x="138713" y="17853"/>
                  </a:lnTo>
                  <a:lnTo>
                    <a:pt x="181329" y="4615"/>
                  </a:lnTo>
                  <a:lnTo>
                    <a:pt x="227075" y="0"/>
                  </a:lnTo>
                  <a:lnTo>
                    <a:pt x="272822" y="4615"/>
                  </a:lnTo>
                  <a:lnTo>
                    <a:pt x="315438" y="17853"/>
                  </a:lnTo>
                  <a:lnTo>
                    <a:pt x="354009" y="38797"/>
                  </a:lnTo>
                  <a:lnTo>
                    <a:pt x="387619" y="66532"/>
                  </a:lnTo>
                  <a:lnTo>
                    <a:pt x="415354" y="100142"/>
                  </a:lnTo>
                  <a:lnTo>
                    <a:pt x="436298" y="138713"/>
                  </a:lnTo>
                  <a:lnTo>
                    <a:pt x="449536" y="181329"/>
                  </a:lnTo>
                  <a:lnTo>
                    <a:pt x="454151" y="227076"/>
                  </a:lnTo>
                  <a:lnTo>
                    <a:pt x="449536" y="272822"/>
                  </a:lnTo>
                  <a:lnTo>
                    <a:pt x="436298" y="315438"/>
                  </a:lnTo>
                  <a:lnTo>
                    <a:pt x="415354" y="354009"/>
                  </a:lnTo>
                  <a:lnTo>
                    <a:pt x="387619" y="387619"/>
                  </a:lnTo>
                  <a:lnTo>
                    <a:pt x="354009" y="415354"/>
                  </a:lnTo>
                  <a:lnTo>
                    <a:pt x="315438" y="436298"/>
                  </a:lnTo>
                  <a:lnTo>
                    <a:pt x="272822" y="449536"/>
                  </a:lnTo>
                  <a:lnTo>
                    <a:pt x="227075" y="454152"/>
                  </a:lnTo>
                  <a:lnTo>
                    <a:pt x="181329" y="449536"/>
                  </a:lnTo>
                  <a:lnTo>
                    <a:pt x="138713" y="436298"/>
                  </a:lnTo>
                  <a:lnTo>
                    <a:pt x="100142" y="415354"/>
                  </a:lnTo>
                  <a:lnTo>
                    <a:pt x="66532" y="387619"/>
                  </a:lnTo>
                  <a:lnTo>
                    <a:pt x="38797" y="354009"/>
                  </a:lnTo>
                  <a:lnTo>
                    <a:pt x="17853" y="315438"/>
                  </a:lnTo>
                  <a:lnTo>
                    <a:pt x="4615" y="272822"/>
                  </a:lnTo>
                  <a:lnTo>
                    <a:pt x="0" y="227076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5026152" y="3700271"/>
            <a:ext cx="466725" cy="466725"/>
            <a:chOff x="5026152" y="3700271"/>
            <a:chExt cx="466725" cy="466725"/>
          </a:xfrm>
        </p:grpSpPr>
        <p:sp>
          <p:nvSpPr>
            <p:cNvPr id="49" name="object 49"/>
            <p:cNvSpPr/>
            <p:nvPr/>
          </p:nvSpPr>
          <p:spPr>
            <a:xfrm>
              <a:off x="5032248" y="3706367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60" h="454660">
                  <a:moveTo>
                    <a:pt x="227075" y="0"/>
                  </a:moveTo>
                  <a:lnTo>
                    <a:pt x="181329" y="4615"/>
                  </a:lnTo>
                  <a:lnTo>
                    <a:pt x="138713" y="17853"/>
                  </a:lnTo>
                  <a:lnTo>
                    <a:pt x="100142" y="38797"/>
                  </a:lnTo>
                  <a:lnTo>
                    <a:pt x="66532" y="66532"/>
                  </a:lnTo>
                  <a:lnTo>
                    <a:pt x="38797" y="100142"/>
                  </a:lnTo>
                  <a:lnTo>
                    <a:pt x="17853" y="138713"/>
                  </a:lnTo>
                  <a:lnTo>
                    <a:pt x="4615" y="181329"/>
                  </a:lnTo>
                  <a:lnTo>
                    <a:pt x="0" y="227075"/>
                  </a:lnTo>
                  <a:lnTo>
                    <a:pt x="4615" y="272822"/>
                  </a:lnTo>
                  <a:lnTo>
                    <a:pt x="17853" y="315438"/>
                  </a:lnTo>
                  <a:lnTo>
                    <a:pt x="38797" y="354009"/>
                  </a:lnTo>
                  <a:lnTo>
                    <a:pt x="66532" y="387619"/>
                  </a:lnTo>
                  <a:lnTo>
                    <a:pt x="100142" y="415354"/>
                  </a:lnTo>
                  <a:lnTo>
                    <a:pt x="138713" y="436298"/>
                  </a:lnTo>
                  <a:lnTo>
                    <a:pt x="181329" y="449536"/>
                  </a:lnTo>
                  <a:lnTo>
                    <a:pt x="227075" y="454151"/>
                  </a:lnTo>
                  <a:lnTo>
                    <a:pt x="272822" y="449536"/>
                  </a:lnTo>
                  <a:lnTo>
                    <a:pt x="315438" y="436298"/>
                  </a:lnTo>
                  <a:lnTo>
                    <a:pt x="354009" y="415354"/>
                  </a:lnTo>
                  <a:lnTo>
                    <a:pt x="387619" y="387619"/>
                  </a:lnTo>
                  <a:lnTo>
                    <a:pt x="415354" y="354009"/>
                  </a:lnTo>
                  <a:lnTo>
                    <a:pt x="436298" y="315438"/>
                  </a:lnTo>
                  <a:lnTo>
                    <a:pt x="449536" y="272822"/>
                  </a:lnTo>
                  <a:lnTo>
                    <a:pt x="454151" y="227075"/>
                  </a:lnTo>
                  <a:lnTo>
                    <a:pt x="449536" y="181329"/>
                  </a:lnTo>
                  <a:lnTo>
                    <a:pt x="436298" y="138713"/>
                  </a:lnTo>
                  <a:lnTo>
                    <a:pt x="415354" y="100142"/>
                  </a:lnTo>
                  <a:lnTo>
                    <a:pt x="387619" y="66532"/>
                  </a:lnTo>
                  <a:lnTo>
                    <a:pt x="354009" y="38797"/>
                  </a:lnTo>
                  <a:lnTo>
                    <a:pt x="315438" y="17853"/>
                  </a:lnTo>
                  <a:lnTo>
                    <a:pt x="272822" y="4615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032248" y="3706367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60" h="454660">
                  <a:moveTo>
                    <a:pt x="0" y="227075"/>
                  </a:moveTo>
                  <a:lnTo>
                    <a:pt x="4615" y="181329"/>
                  </a:lnTo>
                  <a:lnTo>
                    <a:pt x="17853" y="138713"/>
                  </a:lnTo>
                  <a:lnTo>
                    <a:pt x="38797" y="100142"/>
                  </a:lnTo>
                  <a:lnTo>
                    <a:pt x="66532" y="66532"/>
                  </a:lnTo>
                  <a:lnTo>
                    <a:pt x="100142" y="38797"/>
                  </a:lnTo>
                  <a:lnTo>
                    <a:pt x="138713" y="17853"/>
                  </a:lnTo>
                  <a:lnTo>
                    <a:pt x="181329" y="4615"/>
                  </a:lnTo>
                  <a:lnTo>
                    <a:pt x="227075" y="0"/>
                  </a:lnTo>
                  <a:lnTo>
                    <a:pt x="272822" y="4615"/>
                  </a:lnTo>
                  <a:lnTo>
                    <a:pt x="315438" y="17853"/>
                  </a:lnTo>
                  <a:lnTo>
                    <a:pt x="354009" y="38797"/>
                  </a:lnTo>
                  <a:lnTo>
                    <a:pt x="387619" y="66532"/>
                  </a:lnTo>
                  <a:lnTo>
                    <a:pt x="415354" y="100142"/>
                  </a:lnTo>
                  <a:lnTo>
                    <a:pt x="436298" y="138713"/>
                  </a:lnTo>
                  <a:lnTo>
                    <a:pt x="449536" y="181329"/>
                  </a:lnTo>
                  <a:lnTo>
                    <a:pt x="454151" y="227075"/>
                  </a:lnTo>
                  <a:lnTo>
                    <a:pt x="449536" y="272822"/>
                  </a:lnTo>
                  <a:lnTo>
                    <a:pt x="436298" y="315438"/>
                  </a:lnTo>
                  <a:lnTo>
                    <a:pt x="415354" y="354009"/>
                  </a:lnTo>
                  <a:lnTo>
                    <a:pt x="387619" y="387619"/>
                  </a:lnTo>
                  <a:lnTo>
                    <a:pt x="354009" y="415354"/>
                  </a:lnTo>
                  <a:lnTo>
                    <a:pt x="315438" y="436298"/>
                  </a:lnTo>
                  <a:lnTo>
                    <a:pt x="272822" y="449536"/>
                  </a:lnTo>
                  <a:lnTo>
                    <a:pt x="227075" y="454151"/>
                  </a:lnTo>
                  <a:lnTo>
                    <a:pt x="181329" y="449536"/>
                  </a:lnTo>
                  <a:lnTo>
                    <a:pt x="138713" y="436298"/>
                  </a:lnTo>
                  <a:lnTo>
                    <a:pt x="100142" y="415354"/>
                  </a:lnTo>
                  <a:lnTo>
                    <a:pt x="66532" y="387619"/>
                  </a:lnTo>
                  <a:lnTo>
                    <a:pt x="38797" y="354009"/>
                  </a:lnTo>
                  <a:lnTo>
                    <a:pt x="17853" y="315438"/>
                  </a:lnTo>
                  <a:lnTo>
                    <a:pt x="4615" y="272822"/>
                  </a:lnTo>
                  <a:lnTo>
                    <a:pt x="0" y="22707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5830823" y="4239767"/>
            <a:ext cx="466725" cy="466725"/>
            <a:chOff x="5830823" y="4239767"/>
            <a:chExt cx="466725" cy="466725"/>
          </a:xfrm>
        </p:grpSpPr>
        <p:sp>
          <p:nvSpPr>
            <p:cNvPr id="52" name="object 52"/>
            <p:cNvSpPr/>
            <p:nvPr/>
          </p:nvSpPr>
          <p:spPr>
            <a:xfrm>
              <a:off x="5836919" y="4245863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60" h="454660">
                  <a:moveTo>
                    <a:pt x="227075" y="0"/>
                  </a:moveTo>
                  <a:lnTo>
                    <a:pt x="181329" y="4615"/>
                  </a:lnTo>
                  <a:lnTo>
                    <a:pt x="138713" y="17853"/>
                  </a:lnTo>
                  <a:lnTo>
                    <a:pt x="100142" y="38797"/>
                  </a:lnTo>
                  <a:lnTo>
                    <a:pt x="66532" y="66532"/>
                  </a:lnTo>
                  <a:lnTo>
                    <a:pt x="38797" y="100142"/>
                  </a:lnTo>
                  <a:lnTo>
                    <a:pt x="17853" y="138713"/>
                  </a:lnTo>
                  <a:lnTo>
                    <a:pt x="4615" y="181329"/>
                  </a:lnTo>
                  <a:lnTo>
                    <a:pt x="0" y="227075"/>
                  </a:lnTo>
                  <a:lnTo>
                    <a:pt x="4615" y="272822"/>
                  </a:lnTo>
                  <a:lnTo>
                    <a:pt x="17853" y="315438"/>
                  </a:lnTo>
                  <a:lnTo>
                    <a:pt x="38797" y="354009"/>
                  </a:lnTo>
                  <a:lnTo>
                    <a:pt x="66532" y="387619"/>
                  </a:lnTo>
                  <a:lnTo>
                    <a:pt x="100142" y="415354"/>
                  </a:lnTo>
                  <a:lnTo>
                    <a:pt x="138713" y="436298"/>
                  </a:lnTo>
                  <a:lnTo>
                    <a:pt x="181329" y="449536"/>
                  </a:lnTo>
                  <a:lnTo>
                    <a:pt x="227075" y="454152"/>
                  </a:lnTo>
                  <a:lnTo>
                    <a:pt x="272822" y="449536"/>
                  </a:lnTo>
                  <a:lnTo>
                    <a:pt x="315438" y="436298"/>
                  </a:lnTo>
                  <a:lnTo>
                    <a:pt x="354009" y="415354"/>
                  </a:lnTo>
                  <a:lnTo>
                    <a:pt x="387619" y="387619"/>
                  </a:lnTo>
                  <a:lnTo>
                    <a:pt x="415354" y="354009"/>
                  </a:lnTo>
                  <a:lnTo>
                    <a:pt x="436298" y="315438"/>
                  </a:lnTo>
                  <a:lnTo>
                    <a:pt x="449536" y="272822"/>
                  </a:lnTo>
                  <a:lnTo>
                    <a:pt x="454151" y="227075"/>
                  </a:lnTo>
                  <a:lnTo>
                    <a:pt x="449536" y="181329"/>
                  </a:lnTo>
                  <a:lnTo>
                    <a:pt x="436298" y="138713"/>
                  </a:lnTo>
                  <a:lnTo>
                    <a:pt x="415354" y="100142"/>
                  </a:lnTo>
                  <a:lnTo>
                    <a:pt x="387619" y="66532"/>
                  </a:lnTo>
                  <a:lnTo>
                    <a:pt x="354009" y="38797"/>
                  </a:lnTo>
                  <a:lnTo>
                    <a:pt x="315438" y="17853"/>
                  </a:lnTo>
                  <a:lnTo>
                    <a:pt x="272822" y="4615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836919" y="4245863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60" h="454660">
                  <a:moveTo>
                    <a:pt x="0" y="227075"/>
                  </a:moveTo>
                  <a:lnTo>
                    <a:pt x="4615" y="181329"/>
                  </a:lnTo>
                  <a:lnTo>
                    <a:pt x="17853" y="138713"/>
                  </a:lnTo>
                  <a:lnTo>
                    <a:pt x="38797" y="100142"/>
                  </a:lnTo>
                  <a:lnTo>
                    <a:pt x="66532" y="66532"/>
                  </a:lnTo>
                  <a:lnTo>
                    <a:pt x="100142" y="38797"/>
                  </a:lnTo>
                  <a:lnTo>
                    <a:pt x="138713" y="17853"/>
                  </a:lnTo>
                  <a:lnTo>
                    <a:pt x="181329" y="4615"/>
                  </a:lnTo>
                  <a:lnTo>
                    <a:pt x="227075" y="0"/>
                  </a:lnTo>
                  <a:lnTo>
                    <a:pt x="272822" y="4615"/>
                  </a:lnTo>
                  <a:lnTo>
                    <a:pt x="315438" y="17853"/>
                  </a:lnTo>
                  <a:lnTo>
                    <a:pt x="354009" y="38797"/>
                  </a:lnTo>
                  <a:lnTo>
                    <a:pt x="387619" y="66532"/>
                  </a:lnTo>
                  <a:lnTo>
                    <a:pt x="415354" y="100142"/>
                  </a:lnTo>
                  <a:lnTo>
                    <a:pt x="436298" y="138713"/>
                  </a:lnTo>
                  <a:lnTo>
                    <a:pt x="449536" y="181329"/>
                  </a:lnTo>
                  <a:lnTo>
                    <a:pt x="454151" y="227075"/>
                  </a:lnTo>
                  <a:lnTo>
                    <a:pt x="449536" y="272822"/>
                  </a:lnTo>
                  <a:lnTo>
                    <a:pt x="436298" y="315438"/>
                  </a:lnTo>
                  <a:lnTo>
                    <a:pt x="415354" y="354009"/>
                  </a:lnTo>
                  <a:lnTo>
                    <a:pt x="387619" y="387619"/>
                  </a:lnTo>
                  <a:lnTo>
                    <a:pt x="354009" y="415354"/>
                  </a:lnTo>
                  <a:lnTo>
                    <a:pt x="315438" y="436298"/>
                  </a:lnTo>
                  <a:lnTo>
                    <a:pt x="272822" y="449536"/>
                  </a:lnTo>
                  <a:lnTo>
                    <a:pt x="227075" y="454152"/>
                  </a:lnTo>
                  <a:lnTo>
                    <a:pt x="181329" y="449536"/>
                  </a:lnTo>
                  <a:lnTo>
                    <a:pt x="138713" y="436298"/>
                  </a:lnTo>
                  <a:lnTo>
                    <a:pt x="100142" y="415354"/>
                  </a:lnTo>
                  <a:lnTo>
                    <a:pt x="66532" y="387619"/>
                  </a:lnTo>
                  <a:lnTo>
                    <a:pt x="38797" y="354009"/>
                  </a:lnTo>
                  <a:lnTo>
                    <a:pt x="17853" y="315438"/>
                  </a:lnTo>
                  <a:lnTo>
                    <a:pt x="4615" y="272822"/>
                  </a:lnTo>
                  <a:lnTo>
                    <a:pt x="0" y="22707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object 54"/>
          <p:cNvGrpSpPr/>
          <p:nvPr/>
        </p:nvGrpSpPr>
        <p:grpSpPr>
          <a:xfrm>
            <a:off x="5617464" y="3608832"/>
            <a:ext cx="466725" cy="466725"/>
            <a:chOff x="5617464" y="3608832"/>
            <a:chExt cx="466725" cy="466725"/>
          </a:xfrm>
        </p:grpSpPr>
        <p:sp>
          <p:nvSpPr>
            <p:cNvPr id="55" name="object 55"/>
            <p:cNvSpPr/>
            <p:nvPr/>
          </p:nvSpPr>
          <p:spPr>
            <a:xfrm>
              <a:off x="5623560" y="3614928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60" h="454660">
                  <a:moveTo>
                    <a:pt x="227075" y="0"/>
                  </a:moveTo>
                  <a:lnTo>
                    <a:pt x="181329" y="4615"/>
                  </a:lnTo>
                  <a:lnTo>
                    <a:pt x="138713" y="17853"/>
                  </a:lnTo>
                  <a:lnTo>
                    <a:pt x="100142" y="38797"/>
                  </a:lnTo>
                  <a:lnTo>
                    <a:pt x="66532" y="66532"/>
                  </a:lnTo>
                  <a:lnTo>
                    <a:pt x="38797" y="100142"/>
                  </a:lnTo>
                  <a:lnTo>
                    <a:pt x="17853" y="138713"/>
                  </a:lnTo>
                  <a:lnTo>
                    <a:pt x="4615" y="181329"/>
                  </a:lnTo>
                  <a:lnTo>
                    <a:pt x="0" y="227076"/>
                  </a:lnTo>
                  <a:lnTo>
                    <a:pt x="4615" y="272822"/>
                  </a:lnTo>
                  <a:lnTo>
                    <a:pt x="17853" y="315438"/>
                  </a:lnTo>
                  <a:lnTo>
                    <a:pt x="38797" y="354009"/>
                  </a:lnTo>
                  <a:lnTo>
                    <a:pt x="66532" y="387619"/>
                  </a:lnTo>
                  <a:lnTo>
                    <a:pt x="100142" y="415354"/>
                  </a:lnTo>
                  <a:lnTo>
                    <a:pt x="138713" y="436298"/>
                  </a:lnTo>
                  <a:lnTo>
                    <a:pt x="181329" y="449536"/>
                  </a:lnTo>
                  <a:lnTo>
                    <a:pt x="227075" y="454152"/>
                  </a:lnTo>
                  <a:lnTo>
                    <a:pt x="272822" y="449536"/>
                  </a:lnTo>
                  <a:lnTo>
                    <a:pt x="315438" y="436298"/>
                  </a:lnTo>
                  <a:lnTo>
                    <a:pt x="354009" y="415354"/>
                  </a:lnTo>
                  <a:lnTo>
                    <a:pt x="387619" y="387619"/>
                  </a:lnTo>
                  <a:lnTo>
                    <a:pt x="415354" y="354009"/>
                  </a:lnTo>
                  <a:lnTo>
                    <a:pt x="436298" y="315438"/>
                  </a:lnTo>
                  <a:lnTo>
                    <a:pt x="449536" y="272822"/>
                  </a:lnTo>
                  <a:lnTo>
                    <a:pt x="454151" y="227076"/>
                  </a:lnTo>
                  <a:lnTo>
                    <a:pt x="449536" y="181329"/>
                  </a:lnTo>
                  <a:lnTo>
                    <a:pt x="436298" y="138713"/>
                  </a:lnTo>
                  <a:lnTo>
                    <a:pt x="415354" y="100142"/>
                  </a:lnTo>
                  <a:lnTo>
                    <a:pt x="387619" y="66532"/>
                  </a:lnTo>
                  <a:lnTo>
                    <a:pt x="354009" y="38797"/>
                  </a:lnTo>
                  <a:lnTo>
                    <a:pt x="315438" y="17853"/>
                  </a:lnTo>
                  <a:lnTo>
                    <a:pt x="272822" y="4615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623560" y="3614928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60" h="454660">
                  <a:moveTo>
                    <a:pt x="0" y="227076"/>
                  </a:moveTo>
                  <a:lnTo>
                    <a:pt x="4615" y="181329"/>
                  </a:lnTo>
                  <a:lnTo>
                    <a:pt x="17853" y="138713"/>
                  </a:lnTo>
                  <a:lnTo>
                    <a:pt x="38797" y="100142"/>
                  </a:lnTo>
                  <a:lnTo>
                    <a:pt x="66532" y="66532"/>
                  </a:lnTo>
                  <a:lnTo>
                    <a:pt x="100142" y="38797"/>
                  </a:lnTo>
                  <a:lnTo>
                    <a:pt x="138713" y="17853"/>
                  </a:lnTo>
                  <a:lnTo>
                    <a:pt x="181329" y="4615"/>
                  </a:lnTo>
                  <a:lnTo>
                    <a:pt x="227075" y="0"/>
                  </a:lnTo>
                  <a:lnTo>
                    <a:pt x="272822" y="4615"/>
                  </a:lnTo>
                  <a:lnTo>
                    <a:pt x="315438" y="17853"/>
                  </a:lnTo>
                  <a:lnTo>
                    <a:pt x="354009" y="38797"/>
                  </a:lnTo>
                  <a:lnTo>
                    <a:pt x="387619" y="66532"/>
                  </a:lnTo>
                  <a:lnTo>
                    <a:pt x="415354" y="100142"/>
                  </a:lnTo>
                  <a:lnTo>
                    <a:pt x="436298" y="138713"/>
                  </a:lnTo>
                  <a:lnTo>
                    <a:pt x="449536" y="181329"/>
                  </a:lnTo>
                  <a:lnTo>
                    <a:pt x="454151" y="227076"/>
                  </a:lnTo>
                  <a:lnTo>
                    <a:pt x="449536" y="272822"/>
                  </a:lnTo>
                  <a:lnTo>
                    <a:pt x="436298" y="315438"/>
                  </a:lnTo>
                  <a:lnTo>
                    <a:pt x="415354" y="354009"/>
                  </a:lnTo>
                  <a:lnTo>
                    <a:pt x="387619" y="387619"/>
                  </a:lnTo>
                  <a:lnTo>
                    <a:pt x="354009" y="415354"/>
                  </a:lnTo>
                  <a:lnTo>
                    <a:pt x="315438" y="436298"/>
                  </a:lnTo>
                  <a:lnTo>
                    <a:pt x="272822" y="449536"/>
                  </a:lnTo>
                  <a:lnTo>
                    <a:pt x="227075" y="454152"/>
                  </a:lnTo>
                  <a:lnTo>
                    <a:pt x="181329" y="449536"/>
                  </a:lnTo>
                  <a:lnTo>
                    <a:pt x="138713" y="436298"/>
                  </a:lnTo>
                  <a:lnTo>
                    <a:pt x="100142" y="415354"/>
                  </a:lnTo>
                  <a:lnTo>
                    <a:pt x="66532" y="387619"/>
                  </a:lnTo>
                  <a:lnTo>
                    <a:pt x="38797" y="354009"/>
                  </a:lnTo>
                  <a:lnTo>
                    <a:pt x="17853" y="315438"/>
                  </a:lnTo>
                  <a:lnTo>
                    <a:pt x="4615" y="272822"/>
                  </a:lnTo>
                  <a:lnTo>
                    <a:pt x="0" y="227076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5786373" y="3679317"/>
            <a:ext cx="131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589024" y="1626489"/>
            <a:ext cx="1077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P(yellow)</a:t>
            </a:r>
            <a:r>
              <a:rPr sz="1800" b="1" spc="-85" dirty="0">
                <a:latin typeface="Calibri"/>
                <a:cs typeface="Calibri"/>
              </a:rPr>
              <a:t> </a:t>
            </a:r>
            <a:r>
              <a:rPr sz="1800" b="1" spc="-50" dirty="0">
                <a:latin typeface="Calibri"/>
                <a:cs typeface="Calibri"/>
              </a:rPr>
              <a:t>=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2707639" y="1793875"/>
            <a:ext cx="201295" cy="15240"/>
          </a:xfrm>
          <a:custGeom>
            <a:avLst/>
            <a:gdLst/>
            <a:ahLst/>
            <a:cxnLst/>
            <a:rect l="l" t="t" r="r" b="b"/>
            <a:pathLst>
              <a:path w="201294" h="15239">
                <a:moveTo>
                  <a:pt x="201168" y="0"/>
                </a:moveTo>
                <a:lnTo>
                  <a:pt x="0" y="0"/>
                </a:lnTo>
                <a:lnTo>
                  <a:pt x="0" y="15239"/>
                </a:lnTo>
                <a:lnTo>
                  <a:pt x="201168" y="15239"/>
                </a:lnTo>
                <a:lnTo>
                  <a:pt x="2011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2744470" y="1553337"/>
            <a:ext cx="12573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50" dirty="0">
                <a:latin typeface="Cambria Math"/>
                <a:cs typeface="Cambria Math"/>
              </a:rPr>
              <a:t>𝟕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695701" y="1803273"/>
            <a:ext cx="22669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25" dirty="0">
                <a:latin typeface="Cambria Math"/>
                <a:cs typeface="Cambria Math"/>
              </a:rPr>
              <a:t>𝟏𝟕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589024" y="2415666"/>
            <a:ext cx="99504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P(green)</a:t>
            </a:r>
            <a:r>
              <a:rPr sz="1800" b="1" spc="-50" dirty="0">
                <a:latin typeface="Calibri"/>
                <a:cs typeface="Calibri"/>
              </a:rPr>
              <a:t> =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2622295" y="2582672"/>
            <a:ext cx="201295" cy="15240"/>
          </a:xfrm>
          <a:custGeom>
            <a:avLst/>
            <a:gdLst/>
            <a:ahLst/>
            <a:cxnLst/>
            <a:rect l="l" t="t" r="r" b="b"/>
            <a:pathLst>
              <a:path w="201294" h="15239">
                <a:moveTo>
                  <a:pt x="201168" y="0"/>
                </a:moveTo>
                <a:lnTo>
                  <a:pt x="0" y="0"/>
                </a:lnTo>
                <a:lnTo>
                  <a:pt x="0" y="15239"/>
                </a:lnTo>
                <a:lnTo>
                  <a:pt x="201168" y="15239"/>
                </a:lnTo>
                <a:lnTo>
                  <a:pt x="2011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2610357" y="2293747"/>
            <a:ext cx="226695" cy="52578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300" spc="-25" dirty="0">
                <a:latin typeface="Cambria Math"/>
                <a:cs typeface="Cambria Math"/>
              </a:rPr>
              <a:t>𝟏𝟎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300" spc="-25" dirty="0">
                <a:latin typeface="Cambria Math"/>
                <a:cs typeface="Cambria Math"/>
              </a:rPr>
              <a:t>𝟏𝟕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4823460" y="2772156"/>
            <a:ext cx="2167255" cy="2167255"/>
          </a:xfrm>
          <a:custGeom>
            <a:avLst/>
            <a:gdLst/>
            <a:ahLst/>
            <a:cxnLst/>
            <a:rect l="l" t="t" r="r" b="b"/>
            <a:pathLst>
              <a:path w="2167254" h="2167254">
                <a:moveTo>
                  <a:pt x="0" y="1083564"/>
                </a:moveTo>
                <a:lnTo>
                  <a:pt x="1055" y="1035298"/>
                </a:lnTo>
                <a:lnTo>
                  <a:pt x="4193" y="987573"/>
                </a:lnTo>
                <a:lnTo>
                  <a:pt x="9369" y="940433"/>
                </a:lnTo>
                <a:lnTo>
                  <a:pt x="16540" y="893922"/>
                </a:lnTo>
                <a:lnTo>
                  <a:pt x="25660" y="848083"/>
                </a:lnTo>
                <a:lnTo>
                  <a:pt x="36686" y="802961"/>
                </a:lnTo>
                <a:lnTo>
                  <a:pt x="49575" y="758600"/>
                </a:lnTo>
                <a:lnTo>
                  <a:pt x="64281" y="715043"/>
                </a:lnTo>
                <a:lnTo>
                  <a:pt x="80761" y="672336"/>
                </a:lnTo>
                <a:lnTo>
                  <a:pt x="98971" y="630521"/>
                </a:lnTo>
                <a:lnTo>
                  <a:pt x="118867" y="589643"/>
                </a:lnTo>
                <a:lnTo>
                  <a:pt x="140404" y="549747"/>
                </a:lnTo>
                <a:lnTo>
                  <a:pt x="163539" y="510875"/>
                </a:lnTo>
                <a:lnTo>
                  <a:pt x="188228" y="473072"/>
                </a:lnTo>
                <a:lnTo>
                  <a:pt x="214426" y="436383"/>
                </a:lnTo>
                <a:lnTo>
                  <a:pt x="242090" y="400851"/>
                </a:lnTo>
                <a:lnTo>
                  <a:pt x="271175" y="366520"/>
                </a:lnTo>
                <a:lnTo>
                  <a:pt x="301638" y="333435"/>
                </a:lnTo>
                <a:lnTo>
                  <a:pt x="333435" y="301638"/>
                </a:lnTo>
                <a:lnTo>
                  <a:pt x="366520" y="271175"/>
                </a:lnTo>
                <a:lnTo>
                  <a:pt x="400851" y="242090"/>
                </a:lnTo>
                <a:lnTo>
                  <a:pt x="436383" y="214426"/>
                </a:lnTo>
                <a:lnTo>
                  <a:pt x="473072" y="188228"/>
                </a:lnTo>
                <a:lnTo>
                  <a:pt x="510875" y="163539"/>
                </a:lnTo>
                <a:lnTo>
                  <a:pt x="549747" y="140404"/>
                </a:lnTo>
                <a:lnTo>
                  <a:pt x="589643" y="118867"/>
                </a:lnTo>
                <a:lnTo>
                  <a:pt x="630521" y="98971"/>
                </a:lnTo>
                <a:lnTo>
                  <a:pt x="672336" y="80761"/>
                </a:lnTo>
                <a:lnTo>
                  <a:pt x="715043" y="64281"/>
                </a:lnTo>
                <a:lnTo>
                  <a:pt x="758600" y="49575"/>
                </a:lnTo>
                <a:lnTo>
                  <a:pt x="802961" y="36686"/>
                </a:lnTo>
                <a:lnTo>
                  <a:pt x="848083" y="25660"/>
                </a:lnTo>
                <a:lnTo>
                  <a:pt x="893922" y="16540"/>
                </a:lnTo>
                <a:lnTo>
                  <a:pt x="940433" y="9369"/>
                </a:lnTo>
                <a:lnTo>
                  <a:pt x="987573" y="4193"/>
                </a:lnTo>
                <a:lnTo>
                  <a:pt x="1035298" y="1055"/>
                </a:lnTo>
                <a:lnTo>
                  <a:pt x="1083564" y="0"/>
                </a:lnTo>
                <a:lnTo>
                  <a:pt x="1131829" y="1055"/>
                </a:lnTo>
                <a:lnTo>
                  <a:pt x="1179554" y="4193"/>
                </a:lnTo>
                <a:lnTo>
                  <a:pt x="1226694" y="9369"/>
                </a:lnTo>
                <a:lnTo>
                  <a:pt x="1273205" y="16540"/>
                </a:lnTo>
                <a:lnTo>
                  <a:pt x="1319044" y="25660"/>
                </a:lnTo>
                <a:lnTo>
                  <a:pt x="1364166" y="36686"/>
                </a:lnTo>
                <a:lnTo>
                  <a:pt x="1408527" y="49575"/>
                </a:lnTo>
                <a:lnTo>
                  <a:pt x="1452084" y="64281"/>
                </a:lnTo>
                <a:lnTo>
                  <a:pt x="1494791" y="80761"/>
                </a:lnTo>
                <a:lnTo>
                  <a:pt x="1536606" y="98971"/>
                </a:lnTo>
                <a:lnTo>
                  <a:pt x="1577484" y="118867"/>
                </a:lnTo>
                <a:lnTo>
                  <a:pt x="1617380" y="140404"/>
                </a:lnTo>
                <a:lnTo>
                  <a:pt x="1656252" y="163539"/>
                </a:lnTo>
                <a:lnTo>
                  <a:pt x="1694055" y="188228"/>
                </a:lnTo>
                <a:lnTo>
                  <a:pt x="1730744" y="214426"/>
                </a:lnTo>
                <a:lnTo>
                  <a:pt x="1766276" y="242090"/>
                </a:lnTo>
                <a:lnTo>
                  <a:pt x="1800607" y="271175"/>
                </a:lnTo>
                <a:lnTo>
                  <a:pt x="1833692" y="301638"/>
                </a:lnTo>
                <a:lnTo>
                  <a:pt x="1865489" y="333435"/>
                </a:lnTo>
                <a:lnTo>
                  <a:pt x="1895952" y="366520"/>
                </a:lnTo>
                <a:lnTo>
                  <a:pt x="1925037" y="400851"/>
                </a:lnTo>
                <a:lnTo>
                  <a:pt x="1952701" y="436383"/>
                </a:lnTo>
                <a:lnTo>
                  <a:pt x="1978899" y="473072"/>
                </a:lnTo>
                <a:lnTo>
                  <a:pt x="2003588" y="510875"/>
                </a:lnTo>
                <a:lnTo>
                  <a:pt x="2026723" y="549747"/>
                </a:lnTo>
                <a:lnTo>
                  <a:pt x="2048260" y="589643"/>
                </a:lnTo>
                <a:lnTo>
                  <a:pt x="2068156" y="630521"/>
                </a:lnTo>
                <a:lnTo>
                  <a:pt x="2086366" y="672336"/>
                </a:lnTo>
                <a:lnTo>
                  <a:pt x="2102846" y="715043"/>
                </a:lnTo>
                <a:lnTo>
                  <a:pt x="2117552" y="758600"/>
                </a:lnTo>
                <a:lnTo>
                  <a:pt x="2130441" y="802961"/>
                </a:lnTo>
                <a:lnTo>
                  <a:pt x="2141467" y="848083"/>
                </a:lnTo>
                <a:lnTo>
                  <a:pt x="2150587" y="893922"/>
                </a:lnTo>
                <a:lnTo>
                  <a:pt x="2157758" y="940433"/>
                </a:lnTo>
                <a:lnTo>
                  <a:pt x="2162934" y="987573"/>
                </a:lnTo>
                <a:lnTo>
                  <a:pt x="2166072" y="1035298"/>
                </a:lnTo>
                <a:lnTo>
                  <a:pt x="2167128" y="1083564"/>
                </a:lnTo>
                <a:lnTo>
                  <a:pt x="2166072" y="1131829"/>
                </a:lnTo>
                <a:lnTo>
                  <a:pt x="2162934" y="1179554"/>
                </a:lnTo>
                <a:lnTo>
                  <a:pt x="2157758" y="1226694"/>
                </a:lnTo>
                <a:lnTo>
                  <a:pt x="2150587" y="1273205"/>
                </a:lnTo>
                <a:lnTo>
                  <a:pt x="2141467" y="1319044"/>
                </a:lnTo>
                <a:lnTo>
                  <a:pt x="2130441" y="1364166"/>
                </a:lnTo>
                <a:lnTo>
                  <a:pt x="2117552" y="1408527"/>
                </a:lnTo>
                <a:lnTo>
                  <a:pt x="2102846" y="1452084"/>
                </a:lnTo>
                <a:lnTo>
                  <a:pt x="2086366" y="1494791"/>
                </a:lnTo>
                <a:lnTo>
                  <a:pt x="2068156" y="1536606"/>
                </a:lnTo>
                <a:lnTo>
                  <a:pt x="2048260" y="1577484"/>
                </a:lnTo>
                <a:lnTo>
                  <a:pt x="2026723" y="1617380"/>
                </a:lnTo>
                <a:lnTo>
                  <a:pt x="2003588" y="1656252"/>
                </a:lnTo>
                <a:lnTo>
                  <a:pt x="1978899" y="1694055"/>
                </a:lnTo>
                <a:lnTo>
                  <a:pt x="1952701" y="1730744"/>
                </a:lnTo>
                <a:lnTo>
                  <a:pt x="1925037" y="1766276"/>
                </a:lnTo>
                <a:lnTo>
                  <a:pt x="1895952" y="1800607"/>
                </a:lnTo>
                <a:lnTo>
                  <a:pt x="1865489" y="1833692"/>
                </a:lnTo>
                <a:lnTo>
                  <a:pt x="1833692" y="1865489"/>
                </a:lnTo>
                <a:lnTo>
                  <a:pt x="1800607" y="1895952"/>
                </a:lnTo>
                <a:lnTo>
                  <a:pt x="1766276" y="1925037"/>
                </a:lnTo>
                <a:lnTo>
                  <a:pt x="1730744" y="1952701"/>
                </a:lnTo>
                <a:lnTo>
                  <a:pt x="1694055" y="1978899"/>
                </a:lnTo>
                <a:lnTo>
                  <a:pt x="1656252" y="2003588"/>
                </a:lnTo>
                <a:lnTo>
                  <a:pt x="1617380" y="2026723"/>
                </a:lnTo>
                <a:lnTo>
                  <a:pt x="1577484" y="2048260"/>
                </a:lnTo>
                <a:lnTo>
                  <a:pt x="1536606" y="2068156"/>
                </a:lnTo>
                <a:lnTo>
                  <a:pt x="1494791" y="2086366"/>
                </a:lnTo>
                <a:lnTo>
                  <a:pt x="1452084" y="2102846"/>
                </a:lnTo>
                <a:lnTo>
                  <a:pt x="1408527" y="2117552"/>
                </a:lnTo>
                <a:lnTo>
                  <a:pt x="1364166" y="2130441"/>
                </a:lnTo>
                <a:lnTo>
                  <a:pt x="1319044" y="2141467"/>
                </a:lnTo>
                <a:lnTo>
                  <a:pt x="1273205" y="2150587"/>
                </a:lnTo>
                <a:lnTo>
                  <a:pt x="1226694" y="2157758"/>
                </a:lnTo>
                <a:lnTo>
                  <a:pt x="1179554" y="2162934"/>
                </a:lnTo>
                <a:lnTo>
                  <a:pt x="1131829" y="2166072"/>
                </a:lnTo>
                <a:lnTo>
                  <a:pt x="1083564" y="2167128"/>
                </a:lnTo>
                <a:lnTo>
                  <a:pt x="1035298" y="2166072"/>
                </a:lnTo>
                <a:lnTo>
                  <a:pt x="987573" y="2162934"/>
                </a:lnTo>
                <a:lnTo>
                  <a:pt x="940433" y="2157758"/>
                </a:lnTo>
                <a:lnTo>
                  <a:pt x="893922" y="2150587"/>
                </a:lnTo>
                <a:lnTo>
                  <a:pt x="848083" y="2141467"/>
                </a:lnTo>
                <a:lnTo>
                  <a:pt x="802961" y="2130441"/>
                </a:lnTo>
                <a:lnTo>
                  <a:pt x="758600" y="2117552"/>
                </a:lnTo>
                <a:lnTo>
                  <a:pt x="715043" y="2102846"/>
                </a:lnTo>
                <a:lnTo>
                  <a:pt x="672336" y="2086366"/>
                </a:lnTo>
                <a:lnTo>
                  <a:pt x="630521" y="2068156"/>
                </a:lnTo>
                <a:lnTo>
                  <a:pt x="589643" y="2048260"/>
                </a:lnTo>
                <a:lnTo>
                  <a:pt x="549747" y="2026723"/>
                </a:lnTo>
                <a:lnTo>
                  <a:pt x="510875" y="2003588"/>
                </a:lnTo>
                <a:lnTo>
                  <a:pt x="473072" y="1978899"/>
                </a:lnTo>
                <a:lnTo>
                  <a:pt x="436383" y="1952701"/>
                </a:lnTo>
                <a:lnTo>
                  <a:pt x="400851" y="1925037"/>
                </a:lnTo>
                <a:lnTo>
                  <a:pt x="366520" y="1895952"/>
                </a:lnTo>
                <a:lnTo>
                  <a:pt x="333435" y="1865489"/>
                </a:lnTo>
                <a:lnTo>
                  <a:pt x="301638" y="1833692"/>
                </a:lnTo>
                <a:lnTo>
                  <a:pt x="271175" y="1800607"/>
                </a:lnTo>
                <a:lnTo>
                  <a:pt x="242090" y="1766276"/>
                </a:lnTo>
                <a:lnTo>
                  <a:pt x="214426" y="1730744"/>
                </a:lnTo>
                <a:lnTo>
                  <a:pt x="188228" y="1694055"/>
                </a:lnTo>
                <a:lnTo>
                  <a:pt x="163539" y="1656252"/>
                </a:lnTo>
                <a:lnTo>
                  <a:pt x="140404" y="1617380"/>
                </a:lnTo>
                <a:lnTo>
                  <a:pt x="118867" y="1577484"/>
                </a:lnTo>
                <a:lnTo>
                  <a:pt x="98971" y="1536606"/>
                </a:lnTo>
                <a:lnTo>
                  <a:pt x="80761" y="1494791"/>
                </a:lnTo>
                <a:lnTo>
                  <a:pt x="64281" y="1452084"/>
                </a:lnTo>
                <a:lnTo>
                  <a:pt x="49575" y="1408527"/>
                </a:lnTo>
                <a:lnTo>
                  <a:pt x="36686" y="1364166"/>
                </a:lnTo>
                <a:lnTo>
                  <a:pt x="25660" y="1319044"/>
                </a:lnTo>
                <a:lnTo>
                  <a:pt x="16540" y="1273205"/>
                </a:lnTo>
                <a:lnTo>
                  <a:pt x="9369" y="1226694"/>
                </a:lnTo>
                <a:lnTo>
                  <a:pt x="4193" y="1179554"/>
                </a:lnTo>
                <a:lnTo>
                  <a:pt x="1055" y="1131829"/>
                </a:lnTo>
                <a:lnTo>
                  <a:pt x="0" y="1083564"/>
                </a:lnTo>
                <a:close/>
              </a:path>
            </a:pathLst>
          </a:custGeom>
          <a:ln w="39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13105"/>
            <a:ext cx="474535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u="sng" spc="-2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Naive</a:t>
            </a:r>
            <a:r>
              <a:rPr sz="4400" b="0" u="sng" spc="-19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5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Bayes</a:t>
            </a:r>
            <a:r>
              <a:rPr sz="4400" b="0" u="sng" spc="-19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Classifier</a:t>
            </a:r>
            <a:endParaRPr sz="44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471415" y="1502663"/>
            <a:ext cx="466725" cy="463550"/>
            <a:chOff x="4471415" y="1502663"/>
            <a:chExt cx="466725" cy="463550"/>
          </a:xfrm>
        </p:grpSpPr>
        <p:sp>
          <p:nvSpPr>
            <p:cNvPr id="4" name="object 4"/>
            <p:cNvSpPr/>
            <p:nvPr/>
          </p:nvSpPr>
          <p:spPr>
            <a:xfrm>
              <a:off x="4477511" y="1508759"/>
              <a:ext cx="454659" cy="451484"/>
            </a:xfrm>
            <a:custGeom>
              <a:avLst/>
              <a:gdLst/>
              <a:ahLst/>
              <a:cxnLst/>
              <a:rect l="l" t="t" r="r" b="b"/>
              <a:pathLst>
                <a:path w="454660" h="451485">
                  <a:moveTo>
                    <a:pt x="227075" y="0"/>
                  </a:moveTo>
                  <a:lnTo>
                    <a:pt x="181329" y="4581"/>
                  </a:lnTo>
                  <a:lnTo>
                    <a:pt x="138713" y="17722"/>
                  </a:lnTo>
                  <a:lnTo>
                    <a:pt x="100142" y="38515"/>
                  </a:lnTo>
                  <a:lnTo>
                    <a:pt x="66532" y="66055"/>
                  </a:lnTo>
                  <a:lnTo>
                    <a:pt x="38797" y="99435"/>
                  </a:lnTo>
                  <a:lnTo>
                    <a:pt x="17853" y="137749"/>
                  </a:lnTo>
                  <a:lnTo>
                    <a:pt x="4615" y="180090"/>
                  </a:lnTo>
                  <a:lnTo>
                    <a:pt x="0" y="225551"/>
                  </a:lnTo>
                  <a:lnTo>
                    <a:pt x="4615" y="271013"/>
                  </a:lnTo>
                  <a:lnTo>
                    <a:pt x="17853" y="313354"/>
                  </a:lnTo>
                  <a:lnTo>
                    <a:pt x="38797" y="351668"/>
                  </a:lnTo>
                  <a:lnTo>
                    <a:pt x="66532" y="385048"/>
                  </a:lnTo>
                  <a:lnTo>
                    <a:pt x="100142" y="412588"/>
                  </a:lnTo>
                  <a:lnTo>
                    <a:pt x="138713" y="433381"/>
                  </a:lnTo>
                  <a:lnTo>
                    <a:pt x="181329" y="446522"/>
                  </a:lnTo>
                  <a:lnTo>
                    <a:pt x="227075" y="451103"/>
                  </a:lnTo>
                  <a:lnTo>
                    <a:pt x="272822" y="446522"/>
                  </a:lnTo>
                  <a:lnTo>
                    <a:pt x="315438" y="433381"/>
                  </a:lnTo>
                  <a:lnTo>
                    <a:pt x="354009" y="412588"/>
                  </a:lnTo>
                  <a:lnTo>
                    <a:pt x="387619" y="385048"/>
                  </a:lnTo>
                  <a:lnTo>
                    <a:pt x="415354" y="351668"/>
                  </a:lnTo>
                  <a:lnTo>
                    <a:pt x="436298" y="313354"/>
                  </a:lnTo>
                  <a:lnTo>
                    <a:pt x="449536" y="271013"/>
                  </a:lnTo>
                  <a:lnTo>
                    <a:pt x="454151" y="225551"/>
                  </a:lnTo>
                  <a:lnTo>
                    <a:pt x="449536" y="180090"/>
                  </a:lnTo>
                  <a:lnTo>
                    <a:pt x="436298" y="137749"/>
                  </a:lnTo>
                  <a:lnTo>
                    <a:pt x="415354" y="99435"/>
                  </a:lnTo>
                  <a:lnTo>
                    <a:pt x="387619" y="66055"/>
                  </a:lnTo>
                  <a:lnTo>
                    <a:pt x="354009" y="38515"/>
                  </a:lnTo>
                  <a:lnTo>
                    <a:pt x="315438" y="17722"/>
                  </a:lnTo>
                  <a:lnTo>
                    <a:pt x="272822" y="4581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77511" y="1508759"/>
              <a:ext cx="454659" cy="451484"/>
            </a:xfrm>
            <a:custGeom>
              <a:avLst/>
              <a:gdLst/>
              <a:ahLst/>
              <a:cxnLst/>
              <a:rect l="l" t="t" r="r" b="b"/>
              <a:pathLst>
                <a:path w="454660" h="451485">
                  <a:moveTo>
                    <a:pt x="0" y="225551"/>
                  </a:moveTo>
                  <a:lnTo>
                    <a:pt x="4615" y="180090"/>
                  </a:lnTo>
                  <a:lnTo>
                    <a:pt x="17853" y="137749"/>
                  </a:lnTo>
                  <a:lnTo>
                    <a:pt x="38797" y="99435"/>
                  </a:lnTo>
                  <a:lnTo>
                    <a:pt x="66532" y="66055"/>
                  </a:lnTo>
                  <a:lnTo>
                    <a:pt x="100142" y="38515"/>
                  </a:lnTo>
                  <a:lnTo>
                    <a:pt x="138713" y="17722"/>
                  </a:lnTo>
                  <a:lnTo>
                    <a:pt x="181329" y="4581"/>
                  </a:lnTo>
                  <a:lnTo>
                    <a:pt x="227075" y="0"/>
                  </a:lnTo>
                  <a:lnTo>
                    <a:pt x="272822" y="4581"/>
                  </a:lnTo>
                  <a:lnTo>
                    <a:pt x="315438" y="17722"/>
                  </a:lnTo>
                  <a:lnTo>
                    <a:pt x="354009" y="38515"/>
                  </a:lnTo>
                  <a:lnTo>
                    <a:pt x="387619" y="66055"/>
                  </a:lnTo>
                  <a:lnTo>
                    <a:pt x="415354" y="99435"/>
                  </a:lnTo>
                  <a:lnTo>
                    <a:pt x="436298" y="137749"/>
                  </a:lnTo>
                  <a:lnTo>
                    <a:pt x="449536" y="180090"/>
                  </a:lnTo>
                  <a:lnTo>
                    <a:pt x="454151" y="225551"/>
                  </a:lnTo>
                  <a:lnTo>
                    <a:pt x="449536" y="271013"/>
                  </a:lnTo>
                  <a:lnTo>
                    <a:pt x="436298" y="313354"/>
                  </a:lnTo>
                  <a:lnTo>
                    <a:pt x="415354" y="351668"/>
                  </a:lnTo>
                  <a:lnTo>
                    <a:pt x="387619" y="385048"/>
                  </a:lnTo>
                  <a:lnTo>
                    <a:pt x="354009" y="412588"/>
                  </a:lnTo>
                  <a:lnTo>
                    <a:pt x="315438" y="433381"/>
                  </a:lnTo>
                  <a:lnTo>
                    <a:pt x="272822" y="446522"/>
                  </a:lnTo>
                  <a:lnTo>
                    <a:pt x="227075" y="451103"/>
                  </a:lnTo>
                  <a:lnTo>
                    <a:pt x="181329" y="446522"/>
                  </a:lnTo>
                  <a:lnTo>
                    <a:pt x="138713" y="433381"/>
                  </a:lnTo>
                  <a:lnTo>
                    <a:pt x="100142" y="412588"/>
                  </a:lnTo>
                  <a:lnTo>
                    <a:pt x="66532" y="385048"/>
                  </a:lnTo>
                  <a:lnTo>
                    <a:pt x="38797" y="351668"/>
                  </a:lnTo>
                  <a:lnTo>
                    <a:pt x="17853" y="313354"/>
                  </a:lnTo>
                  <a:lnTo>
                    <a:pt x="4615" y="271013"/>
                  </a:lnTo>
                  <a:lnTo>
                    <a:pt x="0" y="22555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5227320" y="1834895"/>
            <a:ext cx="463550" cy="466725"/>
            <a:chOff x="5227320" y="1834895"/>
            <a:chExt cx="463550" cy="466725"/>
          </a:xfrm>
        </p:grpSpPr>
        <p:sp>
          <p:nvSpPr>
            <p:cNvPr id="7" name="object 7"/>
            <p:cNvSpPr/>
            <p:nvPr/>
          </p:nvSpPr>
          <p:spPr>
            <a:xfrm>
              <a:off x="5233416" y="1840991"/>
              <a:ext cx="451484" cy="454659"/>
            </a:xfrm>
            <a:custGeom>
              <a:avLst/>
              <a:gdLst/>
              <a:ahLst/>
              <a:cxnLst/>
              <a:rect l="l" t="t" r="r" b="b"/>
              <a:pathLst>
                <a:path w="451485" h="454660">
                  <a:moveTo>
                    <a:pt x="225551" y="0"/>
                  </a:moveTo>
                  <a:lnTo>
                    <a:pt x="180090" y="4615"/>
                  </a:lnTo>
                  <a:lnTo>
                    <a:pt x="137749" y="17853"/>
                  </a:lnTo>
                  <a:lnTo>
                    <a:pt x="99435" y="38797"/>
                  </a:lnTo>
                  <a:lnTo>
                    <a:pt x="66055" y="66532"/>
                  </a:lnTo>
                  <a:lnTo>
                    <a:pt x="38515" y="100142"/>
                  </a:lnTo>
                  <a:lnTo>
                    <a:pt x="17722" y="138713"/>
                  </a:lnTo>
                  <a:lnTo>
                    <a:pt x="4581" y="181329"/>
                  </a:lnTo>
                  <a:lnTo>
                    <a:pt x="0" y="227075"/>
                  </a:lnTo>
                  <a:lnTo>
                    <a:pt x="4581" y="272822"/>
                  </a:lnTo>
                  <a:lnTo>
                    <a:pt x="17722" y="315438"/>
                  </a:lnTo>
                  <a:lnTo>
                    <a:pt x="38515" y="354009"/>
                  </a:lnTo>
                  <a:lnTo>
                    <a:pt x="66055" y="387619"/>
                  </a:lnTo>
                  <a:lnTo>
                    <a:pt x="99435" y="415354"/>
                  </a:lnTo>
                  <a:lnTo>
                    <a:pt x="137749" y="436298"/>
                  </a:lnTo>
                  <a:lnTo>
                    <a:pt x="180090" y="449536"/>
                  </a:lnTo>
                  <a:lnTo>
                    <a:pt x="225551" y="454152"/>
                  </a:lnTo>
                  <a:lnTo>
                    <a:pt x="271013" y="449536"/>
                  </a:lnTo>
                  <a:lnTo>
                    <a:pt x="313354" y="436298"/>
                  </a:lnTo>
                  <a:lnTo>
                    <a:pt x="351668" y="415354"/>
                  </a:lnTo>
                  <a:lnTo>
                    <a:pt x="385048" y="387619"/>
                  </a:lnTo>
                  <a:lnTo>
                    <a:pt x="412588" y="354009"/>
                  </a:lnTo>
                  <a:lnTo>
                    <a:pt x="433381" y="315438"/>
                  </a:lnTo>
                  <a:lnTo>
                    <a:pt x="446522" y="272822"/>
                  </a:lnTo>
                  <a:lnTo>
                    <a:pt x="451104" y="227075"/>
                  </a:lnTo>
                  <a:lnTo>
                    <a:pt x="446522" y="181329"/>
                  </a:lnTo>
                  <a:lnTo>
                    <a:pt x="433381" y="138713"/>
                  </a:lnTo>
                  <a:lnTo>
                    <a:pt x="412588" y="100142"/>
                  </a:lnTo>
                  <a:lnTo>
                    <a:pt x="385048" y="66532"/>
                  </a:lnTo>
                  <a:lnTo>
                    <a:pt x="351668" y="38797"/>
                  </a:lnTo>
                  <a:lnTo>
                    <a:pt x="313354" y="17853"/>
                  </a:lnTo>
                  <a:lnTo>
                    <a:pt x="271013" y="4615"/>
                  </a:lnTo>
                  <a:lnTo>
                    <a:pt x="225551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33416" y="1840991"/>
              <a:ext cx="451484" cy="454659"/>
            </a:xfrm>
            <a:custGeom>
              <a:avLst/>
              <a:gdLst/>
              <a:ahLst/>
              <a:cxnLst/>
              <a:rect l="l" t="t" r="r" b="b"/>
              <a:pathLst>
                <a:path w="451485" h="454660">
                  <a:moveTo>
                    <a:pt x="0" y="227075"/>
                  </a:moveTo>
                  <a:lnTo>
                    <a:pt x="4581" y="181329"/>
                  </a:lnTo>
                  <a:lnTo>
                    <a:pt x="17722" y="138713"/>
                  </a:lnTo>
                  <a:lnTo>
                    <a:pt x="38515" y="100142"/>
                  </a:lnTo>
                  <a:lnTo>
                    <a:pt x="66055" y="66532"/>
                  </a:lnTo>
                  <a:lnTo>
                    <a:pt x="99435" y="38797"/>
                  </a:lnTo>
                  <a:lnTo>
                    <a:pt x="137749" y="17853"/>
                  </a:lnTo>
                  <a:lnTo>
                    <a:pt x="180090" y="4615"/>
                  </a:lnTo>
                  <a:lnTo>
                    <a:pt x="225551" y="0"/>
                  </a:lnTo>
                  <a:lnTo>
                    <a:pt x="271013" y="4615"/>
                  </a:lnTo>
                  <a:lnTo>
                    <a:pt x="313354" y="17853"/>
                  </a:lnTo>
                  <a:lnTo>
                    <a:pt x="351668" y="38797"/>
                  </a:lnTo>
                  <a:lnTo>
                    <a:pt x="385048" y="66532"/>
                  </a:lnTo>
                  <a:lnTo>
                    <a:pt x="412588" y="100142"/>
                  </a:lnTo>
                  <a:lnTo>
                    <a:pt x="433381" y="138713"/>
                  </a:lnTo>
                  <a:lnTo>
                    <a:pt x="446522" y="181329"/>
                  </a:lnTo>
                  <a:lnTo>
                    <a:pt x="451104" y="227075"/>
                  </a:lnTo>
                  <a:lnTo>
                    <a:pt x="446522" y="272822"/>
                  </a:lnTo>
                  <a:lnTo>
                    <a:pt x="433381" y="315438"/>
                  </a:lnTo>
                  <a:lnTo>
                    <a:pt x="412588" y="354009"/>
                  </a:lnTo>
                  <a:lnTo>
                    <a:pt x="385048" y="387619"/>
                  </a:lnTo>
                  <a:lnTo>
                    <a:pt x="351668" y="415354"/>
                  </a:lnTo>
                  <a:lnTo>
                    <a:pt x="313354" y="436298"/>
                  </a:lnTo>
                  <a:lnTo>
                    <a:pt x="271013" y="449536"/>
                  </a:lnTo>
                  <a:lnTo>
                    <a:pt x="225551" y="454152"/>
                  </a:lnTo>
                  <a:lnTo>
                    <a:pt x="180090" y="449536"/>
                  </a:lnTo>
                  <a:lnTo>
                    <a:pt x="137749" y="436298"/>
                  </a:lnTo>
                  <a:lnTo>
                    <a:pt x="99435" y="415354"/>
                  </a:lnTo>
                  <a:lnTo>
                    <a:pt x="66055" y="387619"/>
                  </a:lnTo>
                  <a:lnTo>
                    <a:pt x="38515" y="354009"/>
                  </a:lnTo>
                  <a:lnTo>
                    <a:pt x="17722" y="315438"/>
                  </a:lnTo>
                  <a:lnTo>
                    <a:pt x="4581" y="272822"/>
                  </a:lnTo>
                  <a:lnTo>
                    <a:pt x="0" y="22707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6809231" y="1609344"/>
            <a:ext cx="463550" cy="463550"/>
            <a:chOff x="6809231" y="1609344"/>
            <a:chExt cx="463550" cy="463550"/>
          </a:xfrm>
        </p:grpSpPr>
        <p:sp>
          <p:nvSpPr>
            <p:cNvPr id="10" name="object 10"/>
            <p:cNvSpPr/>
            <p:nvPr/>
          </p:nvSpPr>
          <p:spPr>
            <a:xfrm>
              <a:off x="6815327" y="1615440"/>
              <a:ext cx="451484" cy="451484"/>
            </a:xfrm>
            <a:custGeom>
              <a:avLst/>
              <a:gdLst/>
              <a:ahLst/>
              <a:cxnLst/>
              <a:rect l="l" t="t" r="r" b="b"/>
              <a:pathLst>
                <a:path w="451484" h="451485">
                  <a:moveTo>
                    <a:pt x="225551" y="0"/>
                  </a:moveTo>
                  <a:lnTo>
                    <a:pt x="180090" y="4581"/>
                  </a:lnTo>
                  <a:lnTo>
                    <a:pt x="137749" y="17722"/>
                  </a:lnTo>
                  <a:lnTo>
                    <a:pt x="99435" y="38515"/>
                  </a:lnTo>
                  <a:lnTo>
                    <a:pt x="66055" y="66055"/>
                  </a:lnTo>
                  <a:lnTo>
                    <a:pt x="38515" y="99435"/>
                  </a:lnTo>
                  <a:lnTo>
                    <a:pt x="17722" y="137749"/>
                  </a:lnTo>
                  <a:lnTo>
                    <a:pt x="4581" y="180090"/>
                  </a:lnTo>
                  <a:lnTo>
                    <a:pt x="0" y="225551"/>
                  </a:lnTo>
                  <a:lnTo>
                    <a:pt x="4581" y="271013"/>
                  </a:lnTo>
                  <a:lnTo>
                    <a:pt x="17722" y="313354"/>
                  </a:lnTo>
                  <a:lnTo>
                    <a:pt x="38515" y="351668"/>
                  </a:lnTo>
                  <a:lnTo>
                    <a:pt x="66055" y="385048"/>
                  </a:lnTo>
                  <a:lnTo>
                    <a:pt x="99435" y="412588"/>
                  </a:lnTo>
                  <a:lnTo>
                    <a:pt x="137749" y="433381"/>
                  </a:lnTo>
                  <a:lnTo>
                    <a:pt x="180090" y="446522"/>
                  </a:lnTo>
                  <a:lnTo>
                    <a:pt x="225551" y="451104"/>
                  </a:lnTo>
                  <a:lnTo>
                    <a:pt x="271013" y="446522"/>
                  </a:lnTo>
                  <a:lnTo>
                    <a:pt x="313354" y="433381"/>
                  </a:lnTo>
                  <a:lnTo>
                    <a:pt x="351668" y="412588"/>
                  </a:lnTo>
                  <a:lnTo>
                    <a:pt x="385048" y="385048"/>
                  </a:lnTo>
                  <a:lnTo>
                    <a:pt x="412588" y="351668"/>
                  </a:lnTo>
                  <a:lnTo>
                    <a:pt x="433381" y="313354"/>
                  </a:lnTo>
                  <a:lnTo>
                    <a:pt x="446522" y="271013"/>
                  </a:lnTo>
                  <a:lnTo>
                    <a:pt x="451103" y="225551"/>
                  </a:lnTo>
                  <a:lnTo>
                    <a:pt x="446522" y="180090"/>
                  </a:lnTo>
                  <a:lnTo>
                    <a:pt x="433381" y="137749"/>
                  </a:lnTo>
                  <a:lnTo>
                    <a:pt x="412588" y="99435"/>
                  </a:lnTo>
                  <a:lnTo>
                    <a:pt x="385048" y="66055"/>
                  </a:lnTo>
                  <a:lnTo>
                    <a:pt x="351668" y="38515"/>
                  </a:lnTo>
                  <a:lnTo>
                    <a:pt x="313354" y="17722"/>
                  </a:lnTo>
                  <a:lnTo>
                    <a:pt x="271013" y="4581"/>
                  </a:lnTo>
                  <a:lnTo>
                    <a:pt x="225551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815327" y="1615440"/>
              <a:ext cx="451484" cy="451484"/>
            </a:xfrm>
            <a:custGeom>
              <a:avLst/>
              <a:gdLst/>
              <a:ahLst/>
              <a:cxnLst/>
              <a:rect l="l" t="t" r="r" b="b"/>
              <a:pathLst>
                <a:path w="451484" h="451485">
                  <a:moveTo>
                    <a:pt x="0" y="225551"/>
                  </a:moveTo>
                  <a:lnTo>
                    <a:pt x="4581" y="180090"/>
                  </a:lnTo>
                  <a:lnTo>
                    <a:pt x="17722" y="137749"/>
                  </a:lnTo>
                  <a:lnTo>
                    <a:pt x="38515" y="99435"/>
                  </a:lnTo>
                  <a:lnTo>
                    <a:pt x="66055" y="66055"/>
                  </a:lnTo>
                  <a:lnTo>
                    <a:pt x="99435" y="38515"/>
                  </a:lnTo>
                  <a:lnTo>
                    <a:pt x="137749" y="17722"/>
                  </a:lnTo>
                  <a:lnTo>
                    <a:pt x="180090" y="4581"/>
                  </a:lnTo>
                  <a:lnTo>
                    <a:pt x="225551" y="0"/>
                  </a:lnTo>
                  <a:lnTo>
                    <a:pt x="271013" y="4581"/>
                  </a:lnTo>
                  <a:lnTo>
                    <a:pt x="313354" y="17722"/>
                  </a:lnTo>
                  <a:lnTo>
                    <a:pt x="351668" y="38515"/>
                  </a:lnTo>
                  <a:lnTo>
                    <a:pt x="385048" y="66055"/>
                  </a:lnTo>
                  <a:lnTo>
                    <a:pt x="412588" y="99435"/>
                  </a:lnTo>
                  <a:lnTo>
                    <a:pt x="433381" y="137749"/>
                  </a:lnTo>
                  <a:lnTo>
                    <a:pt x="446522" y="180090"/>
                  </a:lnTo>
                  <a:lnTo>
                    <a:pt x="451103" y="225551"/>
                  </a:lnTo>
                  <a:lnTo>
                    <a:pt x="446522" y="271013"/>
                  </a:lnTo>
                  <a:lnTo>
                    <a:pt x="433381" y="313354"/>
                  </a:lnTo>
                  <a:lnTo>
                    <a:pt x="412588" y="351668"/>
                  </a:lnTo>
                  <a:lnTo>
                    <a:pt x="385048" y="385048"/>
                  </a:lnTo>
                  <a:lnTo>
                    <a:pt x="351668" y="412588"/>
                  </a:lnTo>
                  <a:lnTo>
                    <a:pt x="313354" y="433381"/>
                  </a:lnTo>
                  <a:lnTo>
                    <a:pt x="271013" y="446522"/>
                  </a:lnTo>
                  <a:lnTo>
                    <a:pt x="225551" y="451104"/>
                  </a:lnTo>
                  <a:lnTo>
                    <a:pt x="180090" y="446522"/>
                  </a:lnTo>
                  <a:lnTo>
                    <a:pt x="137749" y="433381"/>
                  </a:lnTo>
                  <a:lnTo>
                    <a:pt x="99435" y="412588"/>
                  </a:lnTo>
                  <a:lnTo>
                    <a:pt x="66055" y="385048"/>
                  </a:lnTo>
                  <a:lnTo>
                    <a:pt x="38515" y="351668"/>
                  </a:lnTo>
                  <a:lnTo>
                    <a:pt x="17722" y="313354"/>
                  </a:lnTo>
                  <a:lnTo>
                    <a:pt x="4581" y="271013"/>
                  </a:lnTo>
                  <a:lnTo>
                    <a:pt x="0" y="22555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6047232" y="2176272"/>
            <a:ext cx="463550" cy="466725"/>
            <a:chOff x="6047232" y="2176272"/>
            <a:chExt cx="463550" cy="466725"/>
          </a:xfrm>
        </p:grpSpPr>
        <p:sp>
          <p:nvSpPr>
            <p:cNvPr id="13" name="object 13"/>
            <p:cNvSpPr/>
            <p:nvPr/>
          </p:nvSpPr>
          <p:spPr>
            <a:xfrm>
              <a:off x="6053328" y="2182368"/>
              <a:ext cx="451484" cy="454659"/>
            </a:xfrm>
            <a:custGeom>
              <a:avLst/>
              <a:gdLst/>
              <a:ahLst/>
              <a:cxnLst/>
              <a:rect l="l" t="t" r="r" b="b"/>
              <a:pathLst>
                <a:path w="451484" h="454660">
                  <a:moveTo>
                    <a:pt x="225551" y="0"/>
                  </a:moveTo>
                  <a:lnTo>
                    <a:pt x="180090" y="4615"/>
                  </a:lnTo>
                  <a:lnTo>
                    <a:pt x="137749" y="17853"/>
                  </a:lnTo>
                  <a:lnTo>
                    <a:pt x="99435" y="38797"/>
                  </a:lnTo>
                  <a:lnTo>
                    <a:pt x="66055" y="66532"/>
                  </a:lnTo>
                  <a:lnTo>
                    <a:pt x="38515" y="100142"/>
                  </a:lnTo>
                  <a:lnTo>
                    <a:pt x="17722" y="138713"/>
                  </a:lnTo>
                  <a:lnTo>
                    <a:pt x="4581" y="181329"/>
                  </a:lnTo>
                  <a:lnTo>
                    <a:pt x="0" y="227076"/>
                  </a:lnTo>
                  <a:lnTo>
                    <a:pt x="4581" y="272822"/>
                  </a:lnTo>
                  <a:lnTo>
                    <a:pt x="17722" y="315438"/>
                  </a:lnTo>
                  <a:lnTo>
                    <a:pt x="38515" y="354009"/>
                  </a:lnTo>
                  <a:lnTo>
                    <a:pt x="66055" y="387619"/>
                  </a:lnTo>
                  <a:lnTo>
                    <a:pt x="99435" y="415354"/>
                  </a:lnTo>
                  <a:lnTo>
                    <a:pt x="137749" y="436298"/>
                  </a:lnTo>
                  <a:lnTo>
                    <a:pt x="180090" y="449536"/>
                  </a:lnTo>
                  <a:lnTo>
                    <a:pt x="225551" y="454152"/>
                  </a:lnTo>
                  <a:lnTo>
                    <a:pt x="271013" y="449536"/>
                  </a:lnTo>
                  <a:lnTo>
                    <a:pt x="313354" y="436298"/>
                  </a:lnTo>
                  <a:lnTo>
                    <a:pt x="351668" y="415354"/>
                  </a:lnTo>
                  <a:lnTo>
                    <a:pt x="385048" y="387619"/>
                  </a:lnTo>
                  <a:lnTo>
                    <a:pt x="412588" y="354009"/>
                  </a:lnTo>
                  <a:lnTo>
                    <a:pt x="433381" y="315438"/>
                  </a:lnTo>
                  <a:lnTo>
                    <a:pt x="446522" y="272822"/>
                  </a:lnTo>
                  <a:lnTo>
                    <a:pt x="451103" y="227076"/>
                  </a:lnTo>
                  <a:lnTo>
                    <a:pt x="446522" y="181329"/>
                  </a:lnTo>
                  <a:lnTo>
                    <a:pt x="433381" y="138713"/>
                  </a:lnTo>
                  <a:lnTo>
                    <a:pt x="412588" y="100142"/>
                  </a:lnTo>
                  <a:lnTo>
                    <a:pt x="385048" y="66532"/>
                  </a:lnTo>
                  <a:lnTo>
                    <a:pt x="351668" y="38797"/>
                  </a:lnTo>
                  <a:lnTo>
                    <a:pt x="313354" y="17853"/>
                  </a:lnTo>
                  <a:lnTo>
                    <a:pt x="271013" y="4615"/>
                  </a:lnTo>
                  <a:lnTo>
                    <a:pt x="225551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053328" y="2182368"/>
              <a:ext cx="451484" cy="454659"/>
            </a:xfrm>
            <a:custGeom>
              <a:avLst/>
              <a:gdLst/>
              <a:ahLst/>
              <a:cxnLst/>
              <a:rect l="l" t="t" r="r" b="b"/>
              <a:pathLst>
                <a:path w="451484" h="454660">
                  <a:moveTo>
                    <a:pt x="0" y="227076"/>
                  </a:moveTo>
                  <a:lnTo>
                    <a:pt x="4581" y="181329"/>
                  </a:lnTo>
                  <a:lnTo>
                    <a:pt x="17722" y="138713"/>
                  </a:lnTo>
                  <a:lnTo>
                    <a:pt x="38515" y="100142"/>
                  </a:lnTo>
                  <a:lnTo>
                    <a:pt x="66055" y="66532"/>
                  </a:lnTo>
                  <a:lnTo>
                    <a:pt x="99435" y="38797"/>
                  </a:lnTo>
                  <a:lnTo>
                    <a:pt x="137749" y="17853"/>
                  </a:lnTo>
                  <a:lnTo>
                    <a:pt x="180090" y="4615"/>
                  </a:lnTo>
                  <a:lnTo>
                    <a:pt x="225551" y="0"/>
                  </a:lnTo>
                  <a:lnTo>
                    <a:pt x="271013" y="4615"/>
                  </a:lnTo>
                  <a:lnTo>
                    <a:pt x="313354" y="17853"/>
                  </a:lnTo>
                  <a:lnTo>
                    <a:pt x="351668" y="38797"/>
                  </a:lnTo>
                  <a:lnTo>
                    <a:pt x="385048" y="66532"/>
                  </a:lnTo>
                  <a:lnTo>
                    <a:pt x="412588" y="100142"/>
                  </a:lnTo>
                  <a:lnTo>
                    <a:pt x="433381" y="138713"/>
                  </a:lnTo>
                  <a:lnTo>
                    <a:pt x="446522" y="181329"/>
                  </a:lnTo>
                  <a:lnTo>
                    <a:pt x="451103" y="227076"/>
                  </a:lnTo>
                  <a:lnTo>
                    <a:pt x="446522" y="272822"/>
                  </a:lnTo>
                  <a:lnTo>
                    <a:pt x="433381" y="315438"/>
                  </a:lnTo>
                  <a:lnTo>
                    <a:pt x="412588" y="354009"/>
                  </a:lnTo>
                  <a:lnTo>
                    <a:pt x="385048" y="387619"/>
                  </a:lnTo>
                  <a:lnTo>
                    <a:pt x="351668" y="415354"/>
                  </a:lnTo>
                  <a:lnTo>
                    <a:pt x="313354" y="436298"/>
                  </a:lnTo>
                  <a:lnTo>
                    <a:pt x="271013" y="449536"/>
                  </a:lnTo>
                  <a:lnTo>
                    <a:pt x="225551" y="454152"/>
                  </a:lnTo>
                  <a:lnTo>
                    <a:pt x="180090" y="449536"/>
                  </a:lnTo>
                  <a:lnTo>
                    <a:pt x="137749" y="436298"/>
                  </a:lnTo>
                  <a:lnTo>
                    <a:pt x="99435" y="415354"/>
                  </a:lnTo>
                  <a:lnTo>
                    <a:pt x="66055" y="387619"/>
                  </a:lnTo>
                  <a:lnTo>
                    <a:pt x="38515" y="354009"/>
                  </a:lnTo>
                  <a:lnTo>
                    <a:pt x="17722" y="315438"/>
                  </a:lnTo>
                  <a:lnTo>
                    <a:pt x="4581" y="272822"/>
                  </a:lnTo>
                  <a:lnTo>
                    <a:pt x="0" y="227076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7260335" y="2880360"/>
            <a:ext cx="466725" cy="466725"/>
            <a:chOff x="7260335" y="2880360"/>
            <a:chExt cx="466725" cy="466725"/>
          </a:xfrm>
        </p:grpSpPr>
        <p:sp>
          <p:nvSpPr>
            <p:cNvPr id="16" name="object 16"/>
            <p:cNvSpPr/>
            <p:nvPr/>
          </p:nvSpPr>
          <p:spPr>
            <a:xfrm>
              <a:off x="7266431" y="2886456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59" h="454660">
                  <a:moveTo>
                    <a:pt x="227075" y="0"/>
                  </a:moveTo>
                  <a:lnTo>
                    <a:pt x="181329" y="4615"/>
                  </a:lnTo>
                  <a:lnTo>
                    <a:pt x="138713" y="17853"/>
                  </a:lnTo>
                  <a:lnTo>
                    <a:pt x="100142" y="38797"/>
                  </a:lnTo>
                  <a:lnTo>
                    <a:pt x="66532" y="66532"/>
                  </a:lnTo>
                  <a:lnTo>
                    <a:pt x="38797" y="100142"/>
                  </a:lnTo>
                  <a:lnTo>
                    <a:pt x="17853" y="138713"/>
                  </a:lnTo>
                  <a:lnTo>
                    <a:pt x="4615" y="181329"/>
                  </a:lnTo>
                  <a:lnTo>
                    <a:pt x="0" y="227076"/>
                  </a:lnTo>
                  <a:lnTo>
                    <a:pt x="4615" y="272822"/>
                  </a:lnTo>
                  <a:lnTo>
                    <a:pt x="17853" y="315438"/>
                  </a:lnTo>
                  <a:lnTo>
                    <a:pt x="38797" y="354009"/>
                  </a:lnTo>
                  <a:lnTo>
                    <a:pt x="66532" y="387619"/>
                  </a:lnTo>
                  <a:lnTo>
                    <a:pt x="100142" y="415354"/>
                  </a:lnTo>
                  <a:lnTo>
                    <a:pt x="138713" y="436298"/>
                  </a:lnTo>
                  <a:lnTo>
                    <a:pt x="181329" y="449536"/>
                  </a:lnTo>
                  <a:lnTo>
                    <a:pt x="227075" y="454152"/>
                  </a:lnTo>
                  <a:lnTo>
                    <a:pt x="272822" y="449536"/>
                  </a:lnTo>
                  <a:lnTo>
                    <a:pt x="315438" y="436298"/>
                  </a:lnTo>
                  <a:lnTo>
                    <a:pt x="354009" y="415354"/>
                  </a:lnTo>
                  <a:lnTo>
                    <a:pt x="387619" y="387619"/>
                  </a:lnTo>
                  <a:lnTo>
                    <a:pt x="415354" y="354009"/>
                  </a:lnTo>
                  <a:lnTo>
                    <a:pt x="436298" y="315438"/>
                  </a:lnTo>
                  <a:lnTo>
                    <a:pt x="449536" y="272822"/>
                  </a:lnTo>
                  <a:lnTo>
                    <a:pt x="454151" y="227076"/>
                  </a:lnTo>
                  <a:lnTo>
                    <a:pt x="449536" y="181329"/>
                  </a:lnTo>
                  <a:lnTo>
                    <a:pt x="436298" y="138713"/>
                  </a:lnTo>
                  <a:lnTo>
                    <a:pt x="415354" y="100142"/>
                  </a:lnTo>
                  <a:lnTo>
                    <a:pt x="387619" y="66532"/>
                  </a:lnTo>
                  <a:lnTo>
                    <a:pt x="354009" y="38797"/>
                  </a:lnTo>
                  <a:lnTo>
                    <a:pt x="315438" y="17853"/>
                  </a:lnTo>
                  <a:lnTo>
                    <a:pt x="272822" y="4615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266431" y="2886456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59" h="454660">
                  <a:moveTo>
                    <a:pt x="0" y="227076"/>
                  </a:moveTo>
                  <a:lnTo>
                    <a:pt x="4615" y="181329"/>
                  </a:lnTo>
                  <a:lnTo>
                    <a:pt x="17853" y="138713"/>
                  </a:lnTo>
                  <a:lnTo>
                    <a:pt x="38797" y="100142"/>
                  </a:lnTo>
                  <a:lnTo>
                    <a:pt x="66532" y="66532"/>
                  </a:lnTo>
                  <a:lnTo>
                    <a:pt x="100142" y="38797"/>
                  </a:lnTo>
                  <a:lnTo>
                    <a:pt x="138713" y="17853"/>
                  </a:lnTo>
                  <a:lnTo>
                    <a:pt x="181329" y="4615"/>
                  </a:lnTo>
                  <a:lnTo>
                    <a:pt x="227075" y="0"/>
                  </a:lnTo>
                  <a:lnTo>
                    <a:pt x="272822" y="4615"/>
                  </a:lnTo>
                  <a:lnTo>
                    <a:pt x="315438" y="17853"/>
                  </a:lnTo>
                  <a:lnTo>
                    <a:pt x="354009" y="38797"/>
                  </a:lnTo>
                  <a:lnTo>
                    <a:pt x="387619" y="66532"/>
                  </a:lnTo>
                  <a:lnTo>
                    <a:pt x="415354" y="100142"/>
                  </a:lnTo>
                  <a:lnTo>
                    <a:pt x="436298" y="138713"/>
                  </a:lnTo>
                  <a:lnTo>
                    <a:pt x="449536" y="181329"/>
                  </a:lnTo>
                  <a:lnTo>
                    <a:pt x="454151" y="227076"/>
                  </a:lnTo>
                  <a:lnTo>
                    <a:pt x="449536" y="272822"/>
                  </a:lnTo>
                  <a:lnTo>
                    <a:pt x="436298" y="315438"/>
                  </a:lnTo>
                  <a:lnTo>
                    <a:pt x="415354" y="354009"/>
                  </a:lnTo>
                  <a:lnTo>
                    <a:pt x="387619" y="387619"/>
                  </a:lnTo>
                  <a:lnTo>
                    <a:pt x="354009" y="415354"/>
                  </a:lnTo>
                  <a:lnTo>
                    <a:pt x="315438" y="436298"/>
                  </a:lnTo>
                  <a:lnTo>
                    <a:pt x="272822" y="449536"/>
                  </a:lnTo>
                  <a:lnTo>
                    <a:pt x="227075" y="454152"/>
                  </a:lnTo>
                  <a:lnTo>
                    <a:pt x="181329" y="449536"/>
                  </a:lnTo>
                  <a:lnTo>
                    <a:pt x="138713" y="436298"/>
                  </a:lnTo>
                  <a:lnTo>
                    <a:pt x="100142" y="415354"/>
                  </a:lnTo>
                  <a:lnTo>
                    <a:pt x="66532" y="387619"/>
                  </a:lnTo>
                  <a:lnTo>
                    <a:pt x="38797" y="354009"/>
                  </a:lnTo>
                  <a:lnTo>
                    <a:pt x="17853" y="315438"/>
                  </a:lnTo>
                  <a:lnTo>
                    <a:pt x="4615" y="272822"/>
                  </a:lnTo>
                  <a:lnTo>
                    <a:pt x="0" y="227076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7397495" y="3925823"/>
            <a:ext cx="466725" cy="466725"/>
            <a:chOff x="7397495" y="3925823"/>
            <a:chExt cx="466725" cy="466725"/>
          </a:xfrm>
        </p:grpSpPr>
        <p:sp>
          <p:nvSpPr>
            <p:cNvPr id="19" name="object 19"/>
            <p:cNvSpPr/>
            <p:nvPr/>
          </p:nvSpPr>
          <p:spPr>
            <a:xfrm>
              <a:off x="7403591" y="3931919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59" h="454660">
                  <a:moveTo>
                    <a:pt x="227075" y="0"/>
                  </a:moveTo>
                  <a:lnTo>
                    <a:pt x="181329" y="4615"/>
                  </a:lnTo>
                  <a:lnTo>
                    <a:pt x="138713" y="17853"/>
                  </a:lnTo>
                  <a:lnTo>
                    <a:pt x="100142" y="38797"/>
                  </a:lnTo>
                  <a:lnTo>
                    <a:pt x="66532" y="66532"/>
                  </a:lnTo>
                  <a:lnTo>
                    <a:pt x="38797" y="100142"/>
                  </a:lnTo>
                  <a:lnTo>
                    <a:pt x="17853" y="138713"/>
                  </a:lnTo>
                  <a:lnTo>
                    <a:pt x="4615" y="181329"/>
                  </a:lnTo>
                  <a:lnTo>
                    <a:pt x="0" y="227075"/>
                  </a:lnTo>
                  <a:lnTo>
                    <a:pt x="4615" y="272822"/>
                  </a:lnTo>
                  <a:lnTo>
                    <a:pt x="17853" y="315438"/>
                  </a:lnTo>
                  <a:lnTo>
                    <a:pt x="38797" y="354009"/>
                  </a:lnTo>
                  <a:lnTo>
                    <a:pt x="66532" y="387619"/>
                  </a:lnTo>
                  <a:lnTo>
                    <a:pt x="100142" y="415354"/>
                  </a:lnTo>
                  <a:lnTo>
                    <a:pt x="138713" y="436298"/>
                  </a:lnTo>
                  <a:lnTo>
                    <a:pt x="181329" y="449536"/>
                  </a:lnTo>
                  <a:lnTo>
                    <a:pt x="227075" y="454151"/>
                  </a:lnTo>
                  <a:lnTo>
                    <a:pt x="272822" y="449536"/>
                  </a:lnTo>
                  <a:lnTo>
                    <a:pt x="315438" y="436298"/>
                  </a:lnTo>
                  <a:lnTo>
                    <a:pt x="354009" y="415354"/>
                  </a:lnTo>
                  <a:lnTo>
                    <a:pt x="387619" y="387619"/>
                  </a:lnTo>
                  <a:lnTo>
                    <a:pt x="415354" y="354009"/>
                  </a:lnTo>
                  <a:lnTo>
                    <a:pt x="436298" y="315438"/>
                  </a:lnTo>
                  <a:lnTo>
                    <a:pt x="449536" y="272822"/>
                  </a:lnTo>
                  <a:lnTo>
                    <a:pt x="454151" y="227075"/>
                  </a:lnTo>
                  <a:lnTo>
                    <a:pt x="449536" y="181329"/>
                  </a:lnTo>
                  <a:lnTo>
                    <a:pt x="436298" y="138713"/>
                  </a:lnTo>
                  <a:lnTo>
                    <a:pt x="415354" y="100142"/>
                  </a:lnTo>
                  <a:lnTo>
                    <a:pt x="387619" y="66532"/>
                  </a:lnTo>
                  <a:lnTo>
                    <a:pt x="354009" y="38797"/>
                  </a:lnTo>
                  <a:lnTo>
                    <a:pt x="315438" y="17853"/>
                  </a:lnTo>
                  <a:lnTo>
                    <a:pt x="272822" y="4615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403591" y="3931919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59" h="454660">
                  <a:moveTo>
                    <a:pt x="0" y="227075"/>
                  </a:moveTo>
                  <a:lnTo>
                    <a:pt x="4615" y="181329"/>
                  </a:lnTo>
                  <a:lnTo>
                    <a:pt x="17853" y="138713"/>
                  </a:lnTo>
                  <a:lnTo>
                    <a:pt x="38797" y="100142"/>
                  </a:lnTo>
                  <a:lnTo>
                    <a:pt x="66532" y="66532"/>
                  </a:lnTo>
                  <a:lnTo>
                    <a:pt x="100142" y="38797"/>
                  </a:lnTo>
                  <a:lnTo>
                    <a:pt x="138713" y="17853"/>
                  </a:lnTo>
                  <a:lnTo>
                    <a:pt x="181329" y="4615"/>
                  </a:lnTo>
                  <a:lnTo>
                    <a:pt x="227075" y="0"/>
                  </a:lnTo>
                  <a:lnTo>
                    <a:pt x="272822" y="4615"/>
                  </a:lnTo>
                  <a:lnTo>
                    <a:pt x="315438" y="17853"/>
                  </a:lnTo>
                  <a:lnTo>
                    <a:pt x="354009" y="38797"/>
                  </a:lnTo>
                  <a:lnTo>
                    <a:pt x="387619" y="66532"/>
                  </a:lnTo>
                  <a:lnTo>
                    <a:pt x="415354" y="100142"/>
                  </a:lnTo>
                  <a:lnTo>
                    <a:pt x="436298" y="138713"/>
                  </a:lnTo>
                  <a:lnTo>
                    <a:pt x="449536" y="181329"/>
                  </a:lnTo>
                  <a:lnTo>
                    <a:pt x="454151" y="227075"/>
                  </a:lnTo>
                  <a:lnTo>
                    <a:pt x="449536" y="272822"/>
                  </a:lnTo>
                  <a:lnTo>
                    <a:pt x="436298" y="315438"/>
                  </a:lnTo>
                  <a:lnTo>
                    <a:pt x="415354" y="354009"/>
                  </a:lnTo>
                  <a:lnTo>
                    <a:pt x="387619" y="387619"/>
                  </a:lnTo>
                  <a:lnTo>
                    <a:pt x="354009" y="415354"/>
                  </a:lnTo>
                  <a:lnTo>
                    <a:pt x="315438" y="436298"/>
                  </a:lnTo>
                  <a:lnTo>
                    <a:pt x="272822" y="449536"/>
                  </a:lnTo>
                  <a:lnTo>
                    <a:pt x="227075" y="454151"/>
                  </a:lnTo>
                  <a:lnTo>
                    <a:pt x="181329" y="449536"/>
                  </a:lnTo>
                  <a:lnTo>
                    <a:pt x="138713" y="436298"/>
                  </a:lnTo>
                  <a:lnTo>
                    <a:pt x="100142" y="415354"/>
                  </a:lnTo>
                  <a:lnTo>
                    <a:pt x="66532" y="387619"/>
                  </a:lnTo>
                  <a:lnTo>
                    <a:pt x="38797" y="354009"/>
                  </a:lnTo>
                  <a:lnTo>
                    <a:pt x="17853" y="315438"/>
                  </a:lnTo>
                  <a:lnTo>
                    <a:pt x="4615" y="272822"/>
                  </a:lnTo>
                  <a:lnTo>
                    <a:pt x="0" y="22707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3755135" y="2289048"/>
            <a:ext cx="466725" cy="463550"/>
            <a:chOff x="3755135" y="2289048"/>
            <a:chExt cx="466725" cy="463550"/>
          </a:xfrm>
        </p:grpSpPr>
        <p:sp>
          <p:nvSpPr>
            <p:cNvPr id="22" name="object 22"/>
            <p:cNvSpPr/>
            <p:nvPr/>
          </p:nvSpPr>
          <p:spPr>
            <a:xfrm>
              <a:off x="3761231" y="2295144"/>
              <a:ext cx="454659" cy="451484"/>
            </a:xfrm>
            <a:custGeom>
              <a:avLst/>
              <a:gdLst/>
              <a:ahLst/>
              <a:cxnLst/>
              <a:rect l="l" t="t" r="r" b="b"/>
              <a:pathLst>
                <a:path w="454660" h="451485">
                  <a:moveTo>
                    <a:pt x="227075" y="0"/>
                  </a:moveTo>
                  <a:lnTo>
                    <a:pt x="181329" y="4581"/>
                  </a:lnTo>
                  <a:lnTo>
                    <a:pt x="138713" y="17722"/>
                  </a:lnTo>
                  <a:lnTo>
                    <a:pt x="100142" y="38515"/>
                  </a:lnTo>
                  <a:lnTo>
                    <a:pt x="66532" y="66055"/>
                  </a:lnTo>
                  <a:lnTo>
                    <a:pt x="38797" y="99435"/>
                  </a:lnTo>
                  <a:lnTo>
                    <a:pt x="17853" y="137749"/>
                  </a:lnTo>
                  <a:lnTo>
                    <a:pt x="4615" y="180090"/>
                  </a:lnTo>
                  <a:lnTo>
                    <a:pt x="0" y="225551"/>
                  </a:lnTo>
                  <a:lnTo>
                    <a:pt x="4615" y="271013"/>
                  </a:lnTo>
                  <a:lnTo>
                    <a:pt x="17853" y="313354"/>
                  </a:lnTo>
                  <a:lnTo>
                    <a:pt x="38797" y="351668"/>
                  </a:lnTo>
                  <a:lnTo>
                    <a:pt x="66532" y="385048"/>
                  </a:lnTo>
                  <a:lnTo>
                    <a:pt x="100142" y="412588"/>
                  </a:lnTo>
                  <a:lnTo>
                    <a:pt x="138713" y="433381"/>
                  </a:lnTo>
                  <a:lnTo>
                    <a:pt x="181329" y="446522"/>
                  </a:lnTo>
                  <a:lnTo>
                    <a:pt x="227075" y="451103"/>
                  </a:lnTo>
                  <a:lnTo>
                    <a:pt x="272822" y="446522"/>
                  </a:lnTo>
                  <a:lnTo>
                    <a:pt x="315438" y="433381"/>
                  </a:lnTo>
                  <a:lnTo>
                    <a:pt x="354009" y="412588"/>
                  </a:lnTo>
                  <a:lnTo>
                    <a:pt x="387619" y="385048"/>
                  </a:lnTo>
                  <a:lnTo>
                    <a:pt x="415354" y="351668"/>
                  </a:lnTo>
                  <a:lnTo>
                    <a:pt x="436298" y="313354"/>
                  </a:lnTo>
                  <a:lnTo>
                    <a:pt x="449536" y="271013"/>
                  </a:lnTo>
                  <a:lnTo>
                    <a:pt x="454151" y="225551"/>
                  </a:lnTo>
                  <a:lnTo>
                    <a:pt x="449536" y="180090"/>
                  </a:lnTo>
                  <a:lnTo>
                    <a:pt x="436298" y="137749"/>
                  </a:lnTo>
                  <a:lnTo>
                    <a:pt x="415354" y="99435"/>
                  </a:lnTo>
                  <a:lnTo>
                    <a:pt x="387619" y="66055"/>
                  </a:lnTo>
                  <a:lnTo>
                    <a:pt x="354009" y="38515"/>
                  </a:lnTo>
                  <a:lnTo>
                    <a:pt x="315438" y="17722"/>
                  </a:lnTo>
                  <a:lnTo>
                    <a:pt x="272822" y="4581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761231" y="2295144"/>
              <a:ext cx="454659" cy="451484"/>
            </a:xfrm>
            <a:custGeom>
              <a:avLst/>
              <a:gdLst/>
              <a:ahLst/>
              <a:cxnLst/>
              <a:rect l="l" t="t" r="r" b="b"/>
              <a:pathLst>
                <a:path w="454660" h="451485">
                  <a:moveTo>
                    <a:pt x="0" y="225551"/>
                  </a:moveTo>
                  <a:lnTo>
                    <a:pt x="4615" y="180090"/>
                  </a:lnTo>
                  <a:lnTo>
                    <a:pt x="17853" y="137749"/>
                  </a:lnTo>
                  <a:lnTo>
                    <a:pt x="38797" y="99435"/>
                  </a:lnTo>
                  <a:lnTo>
                    <a:pt x="66532" y="66055"/>
                  </a:lnTo>
                  <a:lnTo>
                    <a:pt x="100142" y="38515"/>
                  </a:lnTo>
                  <a:lnTo>
                    <a:pt x="138713" y="17722"/>
                  </a:lnTo>
                  <a:lnTo>
                    <a:pt x="181329" y="4581"/>
                  </a:lnTo>
                  <a:lnTo>
                    <a:pt x="227075" y="0"/>
                  </a:lnTo>
                  <a:lnTo>
                    <a:pt x="272822" y="4581"/>
                  </a:lnTo>
                  <a:lnTo>
                    <a:pt x="315438" y="17722"/>
                  </a:lnTo>
                  <a:lnTo>
                    <a:pt x="354009" y="38515"/>
                  </a:lnTo>
                  <a:lnTo>
                    <a:pt x="387619" y="66055"/>
                  </a:lnTo>
                  <a:lnTo>
                    <a:pt x="415354" y="99435"/>
                  </a:lnTo>
                  <a:lnTo>
                    <a:pt x="436298" y="137749"/>
                  </a:lnTo>
                  <a:lnTo>
                    <a:pt x="449536" y="180090"/>
                  </a:lnTo>
                  <a:lnTo>
                    <a:pt x="454151" y="225551"/>
                  </a:lnTo>
                  <a:lnTo>
                    <a:pt x="449536" y="271013"/>
                  </a:lnTo>
                  <a:lnTo>
                    <a:pt x="436298" y="313354"/>
                  </a:lnTo>
                  <a:lnTo>
                    <a:pt x="415354" y="351668"/>
                  </a:lnTo>
                  <a:lnTo>
                    <a:pt x="387619" y="385048"/>
                  </a:lnTo>
                  <a:lnTo>
                    <a:pt x="354009" y="412588"/>
                  </a:lnTo>
                  <a:lnTo>
                    <a:pt x="315438" y="433381"/>
                  </a:lnTo>
                  <a:lnTo>
                    <a:pt x="272822" y="446522"/>
                  </a:lnTo>
                  <a:lnTo>
                    <a:pt x="227075" y="451103"/>
                  </a:lnTo>
                  <a:lnTo>
                    <a:pt x="181329" y="446522"/>
                  </a:lnTo>
                  <a:lnTo>
                    <a:pt x="138713" y="433381"/>
                  </a:lnTo>
                  <a:lnTo>
                    <a:pt x="100142" y="412588"/>
                  </a:lnTo>
                  <a:lnTo>
                    <a:pt x="66532" y="385048"/>
                  </a:lnTo>
                  <a:lnTo>
                    <a:pt x="38797" y="351668"/>
                  </a:lnTo>
                  <a:lnTo>
                    <a:pt x="17853" y="313354"/>
                  </a:lnTo>
                  <a:lnTo>
                    <a:pt x="4615" y="271013"/>
                  </a:lnTo>
                  <a:lnTo>
                    <a:pt x="0" y="22555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3980688" y="3191255"/>
            <a:ext cx="466725" cy="463550"/>
            <a:chOff x="3980688" y="3191255"/>
            <a:chExt cx="466725" cy="463550"/>
          </a:xfrm>
        </p:grpSpPr>
        <p:sp>
          <p:nvSpPr>
            <p:cNvPr id="25" name="object 25"/>
            <p:cNvSpPr/>
            <p:nvPr/>
          </p:nvSpPr>
          <p:spPr>
            <a:xfrm>
              <a:off x="3986784" y="3197351"/>
              <a:ext cx="454659" cy="451484"/>
            </a:xfrm>
            <a:custGeom>
              <a:avLst/>
              <a:gdLst/>
              <a:ahLst/>
              <a:cxnLst/>
              <a:rect l="l" t="t" r="r" b="b"/>
              <a:pathLst>
                <a:path w="454660" h="451485">
                  <a:moveTo>
                    <a:pt x="227075" y="0"/>
                  </a:moveTo>
                  <a:lnTo>
                    <a:pt x="181329" y="4581"/>
                  </a:lnTo>
                  <a:lnTo>
                    <a:pt x="138713" y="17722"/>
                  </a:lnTo>
                  <a:lnTo>
                    <a:pt x="100142" y="38515"/>
                  </a:lnTo>
                  <a:lnTo>
                    <a:pt x="66532" y="66055"/>
                  </a:lnTo>
                  <a:lnTo>
                    <a:pt x="38797" y="99435"/>
                  </a:lnTo>
                  <a:lnTo>
                    <a:pt x="17853" y="137749"/>
                  </a:lnTo>
                  <a:lnTo>
                    <a:pt x="4615" y="180090"/>
                  </a:lnTo>
                  <a:lnTo>
                    <a:pt x="0" y="225551"/>
                  </a:lnTo>
                  <a:lnTo>
                    <a:pt x="4615" y="271013"/>
                  </a:lnTo>
                  <a:lnTo>
                    <a:pt x="17853" y="313354"/>
                  </a:lnTo>
                  <a:lnTo>
                    <a:pt x="38797" y="351668"/>
                  </a:lnTo>
                  <a:lnTo>
                    <a:pt x="66532" y="385048"/>
                  </a:lnTo>
                  <a:lnTo>
                    <a:pt x="100142" y="412588"/>
                  </a:lnTo>
                  <a:lnTo>
                    <a:pt x="138713" y="433381"/>
                  </a:lnTo>
                  <a:lnTo>
                    <a:pt x="181329" y="446522"/>
                  </a:lnTo>
                  <a:lnTo>
                    <a:pt x="227075" y="451104"/>
                  </a:lnTo>
                  <a:lnTo>
                    <a:pt x="272822" y="446522"/>
                  </a:lnTo>
                  <a:lnTo>
                    <a:pt x="315438" y="433381"/>
                  </a:lnTo>
                  <a:lnTo>
                    <a:pt x="354009" y="412588"/>
                  </a:lnTo>
                  <a:lnTo>
                    <a:pt x="387619" y="385048"/>
                  </a:lnTo>
                  <a:lnTo>
                    <a:pt x="415354" y="351668"/>
                  </a:lnTo>
                  <a:lnTo>
                    <a:pt x="436298" y="313354"/>
                  </a:lnTo>
                  <a:lnTo>
                    <a:pt x="449536" y="271013"/>
                  </a:lnTo>
                  <a:lnTo>
                    <a:pt x="454151" y="225551"/>
                  </a:lnTo>
                  <a:lnTo>
                    <a:pt x="449536" y="180090"/>
                  </a:lnTo>
                  <a:lnTo>
                    <a:pt x="436298" y="137749"/>
                  </a:lnTo>
                  <a:lnTo>
                    <a:pt x="415354" y="99435"/>
                  </a:lnTo>
                  <a:lnTo>
                    <a:pt x="387619" y="66055"/>
                  </a:lnTo>
                  <a:lnTo>
                    <a:pt x="354009" y="38515"/>
                  </a:lnTo>
                  <a:lnTo>
                    <a:pt x="315438" y="17722"/>
                  </a:lnTo>
                  <a:lnTo>
                    <a:pt x="272822" y="4581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986784" y="3197351"/>
              <a:ext cx="454659" cy="451484"/>
            </a:xfrm>
            <a:custGeom>
              <a:avLst/>
              <a:gdLst/>
              <a:ahLst/>
              <a:cxnLst/>
              <a:rect l="l" t="t" r="r" b="b"/>
              <a:pathLst>
                <a:path w="454660" h="451485">
                  <a:moveTo>
                    <a:pt x="0" y="225551"/>
                  </a:moveTo>
                  <a:lnTo>
                    <a:pt x="4615" y="180090"/>
                  </a:lnTo>
                  <a:lnTo>
                    <a:pt x="17853" y="137749"/>
                  </a:lnTo>
                  <a:lnTo>
                    <a:pt x="38797" y="99435"/>
                  </a:lnTo>
                  <a:lnTo>
                    <a:pt x="66532" y="66055"/>
                  </a:lnTo>
                  <a:lnTo>
                    <a:pt x="100142" y="38515"/>
                  </a:lnTo>
                  <a:lnTo>
                    <a:pt x="138713" y="17722"/>
                  </a:lnTo>
                  <a:lnTo>
                    <a:pt x="181329" y="4581"/>
                  </a:lnTo>
                  <a:lnTo>
                    <a:pt x="227075" y="0"/>
                  </a:lnTo>
                  <a:lnTo>
                    <a:pt x="272822" y="4581"/>
                  </a:lnTo>
                  <a:lnTo>
                    <a:pt x="315438" y="17722"/>
                  </a:lnTo>
                  <a:lnTo>
                    <a:pt x="354009" y="38515"/>
                  </a:lnTo>
                  <a:lnTo>
                    <a:pt x="387619" y="66055"/>
                  </a:lnTo>
                  <a:lnTo>
                    <a:pt x="415354" y="99435"/>
                  </a:lnTo>
                  <a:lnTo>
                    <a:pt x="436298" y="137749"/>
                  </a:lnTo>
                  <a:lnTo>
                    <a:pt x="449536" y="180090"/>
                  </a:lnTo>
                  <a:lnTo>
                    <a:pt x="454151" y="225551"/>
                  </a:lnTo>
                  <a:lnTo>
                    <a:pt x="449536" y="271013"/>
                  </a:lnTo>
                  <a:lnTo>
                    <a:pt x="436298" y="313354"/>
                  </a:lnTo>
                  <a:lnTo>
                    <a:pt x="415354" y="351668"/>
                  </a:lnTo>
                  <a:lnTo>
                    <a:pt x="387619" y="385048"/>
                  </a:lnTo>
                  <a:lnTo>
                    <a:pt x="354009" y="412588"/>
                  </a:lnTo>
                  <a:lnTo>
                    <a:pt x="315438" y="433381"/>
                  </a:lnTo>
                  <a:lnTo>
                    <a:pt x="272822" y="446522"/>
                  </a:lnTo>
                  <a:lnTo>
                    <a:pt x="227075" y="451104"/>
                  </a:lnTo>
                  <a:lnTo>
                    <a:pt x="181329" y="446522"/>
                  </a:lnTo>
                  <a:lnTo>
                    <a:pt x="138713" y="433381"/>
                  </a:lnTo>
                  <a:lnTo>
                    <a:pt x="100142" y="412588"/>
                  </a:lnTo>
                  <a:lnTo>
                    <a:pt x="66532" y="385048"/>
                  </a:lnTo>
                  <a:lnTo>
                    <a:pt x="38797" y="351668"/>
                  </a:lnTo>
                  <a:lnTo>
                    <a:pt x="17853" y="313354"/>
                  </a:lnTo>
                  <a:lnTo>
                    <a:pt x="4615" y="271013"/>
                  </a:lnTo>
                  <a:lnTo>
                    <a:pt x="0" y="22555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3304032" y="4264152"/>
            <a:ext cx="463550" cy="466725"/>
            <a:chOff x="3304032" y="4264152"/>
            <a:chExt cx="463550" cy="466725"/>
          </a:xfrm>
        </p:grpSpPr>
        <p:sp>
          <p:nvSpPr>
            <p:cNvPr id="28" name="object 28"/>
            <p:cNvSpPr/>
            <p:nvPr/>
          </p:nvSpPr>
          <p:spPr>
            <a:xfrm>
              <a:off x="3310128" y="4270248"/>
              <a:ext cx="451484" cy="454659"/>
            </a:xfrm>
            <a:custGeom>
              <a:avLst/>
              <a:gdLst/>
              <a:ahLst/>
              <a:cxnLst/>
              <a:rect l="l" t="t" r="r" b="b"/>
              <a:pathLst>
                <a:path w="451485" h="454660">
                  <a:moveTo>
                    <a:pt x="225551" y="0"/>
                  </a:moveTo>
                  <a:lnTo>
                    <a:pt x="180090" y="4615"/>
                  </a:lnTo>
                  <a:lnTo>
                    <a:pt x="137749" y="17853"/>
                  </a:lnTo>
                  <a:lnTo>
                    <a:pt x="99435" y="38797"/>
                  </a:lnTo>
                  <a:lnTo>
                    <a:pt x="66055" y="66532"/>
                  </a:lnTo>
                  <a:lnTo>
                    <a:pt x="38515" y="100142"/>
                  </a:lnTo>
                  <a:lnTo>
                    <a:pt x="17722" y="138713"/>
                  </a:lnTo>
                  <a:lnTo>
                    <a:pt x="4581" y="181329"/>
                  </a:lnTo>
                  <a:lnTo>
                    <a:pt x="0" y="227075"/>
                  </a:lnTo>
                  <a:lnTo>
                    <a:pt x="4581" y="272822"/>
                  </a:lnTo>
                  <a:lnTo>
                    <a:pt x="17722" y="315438"/>
                  </a:lnTo>
                  <a:lnTo>
                    <a:pt x="38515" y="354009"/>
                  </a:lnTo>
                  <a:lnTo>
                    <a:pt x="66055" y="387619"/>
                  </a:lnTo>
                  <a:lnTo>
                    <a:pt x="99435" y="415354"/>
                  </a:lnTo>
                  <a:lnTo>
                    <a:pt x="137749" y="436298"/>
                  </a:lnTo>
                  <a:lnTo>
                    <a:pt x="180090" y="449536"/>
                  </a:lnTo>
                  <a:lnTo>
                    <a:pt x="225551" y="454151"/>
                  </a:lnTo>
                  <a:lnTo>
                    <a:pt x="271013" y="449536"/>
                  </a:lnTo>
                  <a:lnTo>
                    <a:pt x="313354" y="436298"/>
                  </a:lnTo>
                  <a:lnTo>
                    <a:pt x="351668" y="415354"/>
                  </a:lnTo>
                  <a:lnTo>
                    <a:pt x="385048" y="387619"/>
                  </a:lnTo>
                  <a:lnTo>
                    <a:pt x="412588" y="354009"/>
                  </a:lnTo>
                  <a:lnTo>
                    <a:pt x="433381" y="315438"/>
                  </a:lnTo>
                  <a:lnTo>
                    <a:pt x="446522" y="272822"/>
                  </a:lnTo>
                  <a:lnTo>
                    <a:pt x="451104" y="227075"/>
                  </a:lnTo>
                  <a:lnTo>
                    <a:pt x="446522" y="181329"/>
                  </a:lnTo>
                  <a:lnTo>
                    <a:pt x="433381" y="138713"/>
                  </a:lnTo>
                  <a:lnTo>
                    <a:pt x="412588" y="100142"/>
                  </a:lnTo>
                  <a:lnTo>
                    <a:pt x="385048" y="66532"/>
                  </a:lnTo>
                  <a:lnTo>
                    <a:pt x="351668" y="38797"/>
                  </a:lnTo>
                  <a:lnTo>
                    <a:pt x="313354" y="17853"/>
                  </a:lnTo>
                  <a:lnTo>
                    <a:pt x="271013" y="4615"/>
                  </a:lnTo>
                  <a:lnTo>
                    <a:pt x="22555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310128" y="4270248"/>
              <a:ext cx="451484" cy="454659"/>
            </a:xfrm>
            <a:custGeom>
              <a:avLst/>
              <a:gdLst/>
              <a:ahLst/>
              <a:cxnLst/>
              <a:rect l="l" t="t" r="r" b="b"/>
              <a:pathLst>
                <a:path w="451485" h="454660">
                  <a:moveTo>
                    <a:pt x="0" y="227075"/>
                  </a:moveTo>
                  <a:lnTo>
                    <a:pt x="4581" y="181329"/>
                  </a:lnTo>
                  <a:lnTo>
                    <a:pt x="17722" y="138713"/>
                  </a:lnTo>
                  <a:lnTo>
                    <a:pt x="38515" y="100142"/>
                  </a:lnTo>
                  <a:lnTo>
                    <a:pt x="66055" y="66532"/>
                  </a:lnTo>
                  <a:lnTo>
                    <a:pt x="99435" y="38797"/>
                  </a:lnTo>
                  <a:lnTo>
                    <a:pt x="137749" y="17853"/>
                  </a:lnTo>
                  <a:lnTo>
                    <a:pt x="180090" y="4615"/>
                  </a:lnTo>
                  <a:lnTo>
                    <a:pt x="225551" y="0"/>
                  </a:lnTo>
                  <a:lnTo>
                    <a:pt x="271013" y="4615"/>
                  </a:lnTo>
                  <a:lnTo>
                    <a:pt x="313354" y="17853"/>
                  </a:lnTo>
                  <a:lnTo>
                    <a:pt x="351668" y="38797"/>
                  </a:lnTo>
                  <a:lnTo>
                    <a:pt x="385048" y="66532"/>
                  </a:lnTo>
                  <a:lnTo>
                    <a:pt x="412588" y="100142"/>
                  </a:lnTo>
                  <a:lnTo>
                    <a:pt x="433381" y="138713"/>
                  </a:lnTo>
                  <a:lnTo>
                    <a:pt x="446522" y="181329"/>
                  </a:lnTo>
                  <a:lnTo>
                    <a:pt x="451104" y="227075"/>
                  </a:lnTo>
                  <a:lnTo>
                    <a:pt x="446522" y="272822"/>
                  </a:lnTo>
                  <a:lnTo>
                    <a:pt x="433381" y="315438"/>
                  </a:lnTo>
                  <a:lnTo>
                    <a:pt x="412588" y="354009"/>
                  </a:lnTo>
                  <a:lnTo>
                    <a:pt x="385048" y="387619"/>
                  </a:lnTo>
                  <a:lnTo>
                    <a:pt x="351668" y="415354"/>
                  </a:lnTo>
                  <a:lnTo>
                    <a:pt x="313354" y="436298"/>
                  </a:lnTo>
                  <a:lnTo>
                    <a:pt x="271013" y="449536"/>
                  </a:lnTo>
                  <a:lnTo>
                    <a:pt x="225551" y="454151"/>
                  </a:lnTo>
                  <a:lnTo>
                    <a:pt x="180090" y="449536"/>
                  </a:lnTo>
                  <a:lnTo>
                    <a:pt x="137749" y="436298"/>
                  </a:lnTo>
                  <a:lnTo>
                    <a:pt x="99435" y="415354"/>
                  </a:lnTo>
                  <a:lnTo>
                    <a:pt x="66055" y="387619"/>
                  </a:lnTo>
                  <a:lnTo>
                    <a:pt x="38515" y="354009"/>
                  </a:lnTo>
                  <a:lnTo>
                    <a:pt x="17722" y="315438"/>
                  </a:lnTo>
                  <a:lnTo>
                    <a:pt x="4581" y="272822"/>
                  </a:lnTo>
                  <a:lnTo>
                    <a:pt x="0" y="22707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4998720" y="5047488"/>
            <a:ext cx="466725" cy="466725"/>
            <a:chOff x="4998720" y="5047488"/>
            <a:chExt cx="466725" cy="466725"/>
          </a:xfrm>
        </p:grpSpPr>
        <p:sp>
          <p:nvSpPr>
            <p:cNvPr id="31" name="object 31"/>
            <p:cNvSpPr/>
            <p:nvPr/>
          </p:nvSpPr>
          <p:spPr>
            <a:xfrm>
              <a:off x="5004816" y="5053584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60" h="454660">
                  <a:moveTo>
                    <a:pt x="227075" y="0"/>
                  </a:moveTo>
                  <a:lnTo>
                    <a:pt x="181329" y="4615"/>
                  </a:lnTo>
                  <a:lnTo>
                    <a:pt x="138713" y="17853"/>
                  </a:lnTo>
                  <a:lnTo>
                    <a:pt x="100142" y="38797"/>
                  </a:lnTo>
                  <a:lnTo>
                    <a:pt x="66532" y="66532"/>
                  </a:lnTo>
                  <a:lnTo>
                    <a:pt x="38797" y="100142"/>
                  </a:lnTo>
                  <a:lnTo>
                    <a:pt x="17853" y="138713"/>
                  </a:lnTo>
                  <a:lnTo>
                    <a:pt x="4615" y="181329"/>
                  </a:lnTo>
                  <a:lnTo>
                    <a:pt x="0" y="227076"/>
                  </a:lnTo>
                  <a:lnTo>
                    <a:pt x="4615" y="272822"/>
                  </a:lnTo>
                  <a:lnTo>
                    <a:pt x="17853" y="315438"/>
                  </a:lnTo>
                  <a:lnTo>
                    <a:pt x="38797" y="354009"/>
                  </a:lnTo>
                  <a:lnTo>
                    <a:pt x="66532" y="387619"/>
                  </a:lnTo>
                  <a:lnTo>
                    <a:pt x="100142" y="415354"/>
                  </a:lnTo>
                  <a:lnTo>
                    <a:pt x="138713" y="436298"/>
                  </a:lnTo>
                  <a:lnTo>
                    <a:pt x="181329" y="449536"/>
                  </a:lnTo>
                  <a:lnTo>
                    <a:pt x="227075" y="454152"/>
                  </a:lnTo>
                  <a:lnTo>
                    <a:pt x="272822" y="449536"/>
                  </a:lnTo>
                  <a:lnTo>
                    <a:pt x="315438" y="436298"/>
                  </a:lnTo>
                  <a:lnTo>
                    <a:pt x="354009" y="415354"/>
                  </a:lnTo>
                  <a:lnTo>
                    <a:pt x="387619" y="387619"/>
                  </a:lnTo>
                  <a:lnTo>
                    <a:pt x="415354" y="354009"/>
                  </a:lnTo>
                  <a:lnTo>
                    <a:pt x="436298" y="315438"/>
                  </a:lnTo>
                  <a:lnTo>
                    <a:pt x="449536" y="272822"/>
                  </a:lnTo>
                  <a:lnTo>
                    <a:pt x="454151" y="227076"/>
                  </a:lnTo>
                  <a:lnTo>
                    <a:pt x="449536" y="181329"/>
                  </a:lnTo>
                  <a:lnTo>
                    <a:pt x="436298" y="138713"/>
                  </a:lnTo>
                  <a:lnTo>
                    <a:pt x="415354" y="100142"/>
                  </a:lnTo>
                  <a:lnTo>
                    <a:pt x="387619" y="66532"/>
                  </a:lnTo>
                  <a:lnTo>
                    <a:pt x="354009" y="38797"/>
                  </a:lnTo>
                  <a:lnTo>
                    <a:pt x="315438" y="17853"/>
                  </a:lnTo>
                  <a:lnTo>
                    <a:pt x="272822" y="4615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004816" y="5053584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60" h="454660">
                  <a:moveTo>
                    <a:pt x="0" y="227076"/>
                  </a:moveTo>
                  <a:lnTo>
                    <a:pt x="4615" y="181329"/>
                  </a:lnTo>
                  <a:lnTo>
                    <a:pt x="17853" y="138713"/>
                  </a:lnTo>
                  <a:lnTo>
                    <a:pt x="38797" y="100142"/>
                  </a:lnTo>
                  <a:lnTo>
                    <a:pt x="66532" y="66532"/>
                  </a:lnTo>
                  <a:lnTo>
                    <a:pt x="100142" y="38797"/>
                  </a:lnTo>
                  <a:lnTo>
                    <a:pt x="138713" y="17853"/>
                  </a:lnTo>
                  <a:lnTo>
                    <a:pt x="181329" y="4615"/>
                  </a:lnTo>
                  <a:lnTo>
                    <a:pt x="227075" y="0"/>
                  </a:lnTo>
                  <a:lnTo>
                    <a:pt x="272822" y="4615"/>
                  </a:lnTo>
                  <a:lnTo>
                    <a:pt x="315438" y="17853"/>
                  </a:lnTo>
                  <a:lnTo>
                    <a:pt x="354009" y="38797"/>
                  </a:lnTo>
                  <a:lnTo>
                    <a:pt x="387619" y="66532"/>
                  </a:lnTo>
                  <a:lnTo>
                    <a:pt x="415354" y="100142"/>
                  </a:lnTo>
                  <a:lnTo>
                    <a:pt x="436298" y="138713"/>
                  </a:lnTo>
                  <a:lnTo>
                    <a:pt x="449536" y="181329"/>
                  </a:lnTo>
                  <a:lnTo>
                    <a:pt x="454151" y="227076"/>
                  </a:lnTo>
                  <a:lnTo>
                    <a:pt x="449536" y="272822"/>
                  </a:lnTo>
                  <a:lnTo>
                    <a:pt x="436298" y="315438"/>
                  </a:lnTo>
                  <a:lnTo>
                    <a:pt x="415354" y="354009"/>
                  </a:lnTo>
                  <a:lnTo>
                    <a:pt x="387619" y="387619"/>
                  </a:lnTo>
                  <a:lnTo>
                    <a:pt x="354009" y="415354"/>
                  </a:lnTo>
                  <a:lnTo>
                    <a:pt x="315438" y="436298"/>
                  </a:lnTo>
                  <a:lnTo>
                    <a:pt x="272822" y="449536"/>
                  </a:lnTo>
                  <a:lnTo>
                    <a:pt x="227075" y="454152"/>
                  </a:lnTo>
                  <a:lnTo>
                    <a:pt x="181329" y="449536"/>
                  </a:lnTo>
                  <a:lnTo>
                    <a:pt x="138713" y="436298"/>
                  </a:lnTo>
                  <a:lnTo>
                    <a:pt x="100142" y="415354"/>
                  </a:lnTo>
                  <a:lnTo>
                    <a:pt x="66532" y="387619"/>
                  </a:lnTo>
                  <a:lnTo>
                    <a:pt x="38797" y="354009"/>
                  </a:lnTo>
                  <a:lnTo>
                    <a:pt x="17853" y="315438"/>
                  </a:lnTo>
                  <a:lnTo>
                    <a:pt x="4615" y="272822"/>
                  </a:lnTo>
                  <a:lnTo>
                    <a:pt x="0" y="227076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4312665" y="2511298"/>
            <a:ext cx="3097530" cy="2628265"/>
            <a:chOff x="4312665" y="2511298"/>
            <a:chExt cx="3097530" cy="2628265"/>
          </a:xfrm>
        </p:grpSpPr>
        <p:sp>
          <p:nvSpPr>
            <p:cNvPr id="34" name="object 34"/>
            <p:cNvSpPr/>
            <p:nvPr/>
          </p:nvSpPr>
          <p:spPr>
            <a:xfrm>
              <a:off x="4770119" y="2517648"/>
              <a:ext cx="454659" cy="451484"/>
            </a:xfrm>
            <a:custGeom>
              <a:avLst/>
              <a:gdLst/>
              <a:ahLst/>
              <a:cxnLst/>
              <a:rect l="l" t="t" r="r" b="b"/>
              <a:pathLst>
                <a:path w="454660" h="451485">
                  <a:moveTo>
                    <a:pt x="227075" y="0"/>
                  </a:moveTo>
                  <a:lnTo>
                    <a:pt x="181329" y="4581"/>
                  </a:lnTo>
                  <a:lnTo>
                    <a:pt x="138713" y="17722"/>
                  </a:lnTo>
                  <a:lnTo>
                    <a:pt x="100142" y="38515"/>
                  </a:lnTo>
                  <a:lnTo>
                    <a:pt x="66532" y="66055"/>
                  </a:lnTo>
                  <a:lnTo>
                    <a:pt x="38797" y="99435"/>
                  </a:lnTo>
                  <a:lnTo>
                    <a:pt x="17853" y="137749"/>
                  </a:lnTo>
                  <a:lnTo>
                    <a:pt x="4615" y="180090"/>
                  </a:lnTo>
                  <a:lnTo>
                    <a:pt x="0" y="225551"/>
                  </a:lnTo>
                  <a:lnTo>
                    <a:pt x="4615" y="271013"/>
                  </a:lnTo>
                  <a:lnTo>
                    <a:pt x="17853" y="313354"/>
                  </a:lnTo>
                  <a:lnTo>
                    <a:pt x="38797" y="351668"/>
                  </a:lnTo>
                  <a:lnTo>
                    <a:pt x="66532" y="385048"/>
                  </a:lnTo>
                  <a:lnTo>
                    <a:pt x="100142" y="412588"/>
                  </a:lnTo>
                  <a:lnTo>
                    <a:pt x="138713" y="433381"/>
                  </a:lnTo>
                  <a:lnTo>
                    <a:pt x="181329" y="446522"/>
                  </a:lnTo>
                  <a:lnTo>
                    <a:pt x="227075" y="451103"/>
                  </a:lnTo>
                  <a:lnTo>
                    <a:pt x="272822" y="446522"/>
                  </a:lnTo>
                  <a:lnTo>
                    <a:pt x="315438" y="433381"/>
                  </a:lnTo>
                  <a:lnTo>
                    <a:pt x="354009" y="412588"/>
                  </a:lnTo>
                  <a:lnTo>
                    <a:pt x="387619" y="385048"/>
                  </a:lnTo>
                  <a:lnTo>
                    <a:pt x="415354" y="351668"/>
                  </a:lnTo>
                  <a:lnTo>
                    <a:pt x="436298" y="313354"/>
                  </a:lnTo>
                  <a:lnTo>
                    <a:pt x="449536" y="271013"/>
                  </a:lnTo>
                  <a:lnTo>
                    <a:pt x="454151" y="225551"/>
                  </a:lnTo>
                  <a:lnTo>
                    <a:pt x="449536" y="180090"/>
                  </a:lnTo>
                  <a:lnTo>
                    <a:pt x="436298" y="137749"/>
                  </a:lnTo>
                  <a:lnTo>
                    <a:pt x="415354" y="99435"/>
                  </a:lnTo>
                  <a:lnTo>
                    <a:pt x="387619" y="66055"/>
                  </a:lnTo>
                  <a:lnTo>
                    <a:pt x="354009" y="38515"/>
                  </a:lnTo>
                  <a:lnTo>
                    <a:pt x="315438" y="17722"/>
                  </a:lnTo>
                  <a:lnTo>
                    <a:pt x="272822" y="4581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770119" y="2517648"/>
              <a:ext cx="454659" cy="451484"/>
            </a:xfrm>
            <a:custGeom>
              <a:avLst/>
              <a:gdLst/>
              <a:ahLst/>
              <a:cxnLst/>
              <a:rect l="l" t="t" r="r" b="b"/>
              <a:pathLst>
                <a:path w="454660" h="451485">
                  <a:moveTo>
                    <a:pt x="0" y="225551"/>
                  </a:moveTo>
                  <a:lnTo>
                    <a:pt x="4615" y="180090"/>
                  </a:lnTo>
                  <a:lnTo>
                    <a:pt x="17853" y="137749"/>
                  </a:lnTo>
                  <a:lnTo>
                    <a:pt x="38797" y="99435"/>
                  </a:lnTo>
                  <a:lnTo>
                    <a:pt x="66532" y="66055"/>
                  </a:lnTo>
                  <a:lnTo>
                    <a:pt x="100142" y="38515"/>
                  </a:lnTo>
                  <a:lnTo>
                    <a:pt x="138713" y="17722"/>
                  </a:lnTo>
                  <a:lnTo>
                    <a:pt x="181329" y="4581"/>
                  </a:lnTo>
                  <a:lnTo>
                    <a:pt x="227075" y="0"/>
                  </a:lnTo>
                  <a:lnTo>
                    <a:pt x="272822" y="4581"/>
                  </a:lnTo>
                  <a:lnTo>
                    <a:pt x="315438" y="17722"/>
                  </a:lnTo>
                  <a:lnTo>
                    <a:pt x="354009" y="38515"/>
                  </a:lnTo>
                  <a:lnTo>
                    <a:pt x="387619" y="66055"/>
                  </a:lnTo>
                  <a:lnTo>
                    <a:pt x="415354" y="99435"/>
                  </a:lnTo>
                  <a:lnTo>
                    <a:pt x="436298" y="137749"/>
                  </a:lnTo>
                  <a:lnTo>
                    <a:pt x="449536" y="180090"/>
                  </a:lnTo>
                  <a:lnTo>
                    <a:pt x="454151" y="225551"/>
                  </a:lnTo>
                  <a:lnTo>
                    <a:pt x="449536" y="271013"/>
                  </a:lnTo>
                  <a:lnTo>
                    <a:pt x="436298" y="313354"/>
                  </a:lnTo>
                  <a:lnTo>
                    <a:pt x="415354" y="351668"/>
                  </a:lnTo>
                  <a:lnTo>
                    <a:pt x="387619" y="385048"/>
                  </a:lnTo>
                  <a:lnTo>
                    <a:pt x="354009" y="412588"/>
                  </a:lnTo>
                  <a:lnTo>
                    <a:pt x="315438" y="433381"/>
                  </a:lnTo>
                  <a:lnTo>
                    <a:pt x="272822" y="446522"/>
                  </a:lnTo>
                  <a:lnTo>
                    <a:pt x="227075" y="451103"/>
                  </a:lnTo>
                  <a:lnTo>
                    <a:pt x="181329" y="446522"/>
                  </a:lnTo>
                  <a:lnTo>
                    <a:pt x="138713" y="433381"/>
                  </a:lnTo>
                  <a:lnTo>
                    <a:pt x="100142" y="412588"/>
                  </a:lnTo>
                  <a:lnTo>
                    <a:pt x="66532" y="385048"/>
                  </a:lnTo>
                  <a:lnTo>
                    <a:pt x="38797" y="351668"/>
                  </a:lnTo>
                  <a:lnTo>
                    <a:pt x="17853" y="313354"/>
                  </a:lnTo>
                  <a:lnTo>
                    <a:pt x="4615" y="271013"/>
                  </a:lnTo>
                  <a:lnTo>
                    <a:pt x="0" y="22555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824727" y="2968752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60" h="454660">
                  <a:moveTo>
                    <a:pt x="227075" y="0"/>
                  </a:moveTo>
                  <a:lnTo>
                    <a:pt x="181329" y="4615"/>
                  </a:lnTo>
                  <a:lnTo>
                    <a:pt x="138713" y="17853"/>
                  </a:lnTo>
                  <a:lnTo>
                    <a:pt x="100142" y="38797"/>
                  </a:lnTo>
                  <a:lnTo>
                    <a:pt x="66532" y="66532"/>
                  </a:lnTo>
                  <a:lnTo>
                    <a:pt x="38797" y="100142"/>
                  </a:lnTo>
                  <a:lnTo>
                    <a:pt x="17853" y="138713"/>
                  </a:lnTo>
                  <a:lnTo>
                    <a:pt x="4615" y="181329"/>
                  </a:lnTo>
                  <a:lnTo>
                    <a:pt x="0" y="227075"/>
                  </a:lnTo>
                  <a:lnTo>
                    <a:pt x="4615" y="272822"/>
                  </a:lnTo>
                  <a:lnTo>
                    <a:pt x="17853" y="315438"/>
                  </a:lnTo>
                  <a:lnTo>
                    <a:pt x="38797" y="354009"/>
                  </a:lnTo>
                  <a:lnTo>
                    <a:pt x="66532" y="387619"/>
                  </a:lnTo>
                  <a:lnTo>
                    <a:pt x="100142" y="415354"/>
                  </a:lnTo>
                  <a:lnTo>
                    <a:pt x="138713" y="436298"/>
                  </a:lnTo>
                  <a:lnTo>
                    <a:pt x="181329" y="449536"/>
                  </a:lnTo>
                  <a:lnTo>
                    <a:pt x="227075" y="454151"/>
                  </a:lnTo>
                  <a:lnTo>
                    <a:pt x="272822" y="449536"/>
                  </a:lnTo>
                  <a:lnTo>
                    <a:pt x="315438" y="436298"/>
                  </a:lnTo>
                  <a:lnTo>
                    <a:pt x="354009" y="415354"/>
                  </a:lnTo>
                  <a:lnTo>
                    <a:pt x="387619" y="387619"/>
                  </a:lnTo>
                  <a:lnTo>
                    <a:pt x="415354" y="354009"/>
                  </a:lnTo>
                  <a:lnTo>
                    <a:pt x="436298" y="315438"/>
                  </a:lnTo>
                  <a:lnTo>
                    <a:pt x="449536" y="272822"/>
                  </a:lnTo>
                  <a:lnTo>
                    <a:pt x="454151" y="227075"/>
                  </a:lnTo>
                  <a:lnTo>
                    <a:pt x="449536" y="181329"/>
                  </a:lnTo>
                  <a:lnTo>
                    <a:pt x="436298" y="138713"/>
                  </a:lnTo>
                  <a:lnTo>
                    <a:pt x="415354" y="100142"/>
                  </a:lnTo>
                  <a:lnTo>
                    <a:pt x="387619" y="66532"/>
                  </a:lnTo>
                  <a:lnTo>
                    <a:pt x="354009" y="38797"/>
                  </a:lnTo>
                  <a:lnTo>
                    <a:pt x="315438" y="17853"/>
                  </a:lnTo>
                  <a:lnTo>
                    <a:pt x="272822" y="4615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824727" y="2968752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60" h="454660">
                  <a:moveTo>
                    <a:pt x="0" y="227075"/>
                  </a:moveTo>
                  <a:lnTo>
                    <a:pt x="4615" y="181329"/>
                  </a:lnTo>
                  <a:lnTo>
                    <a:pt x="17853" y="138713"/>
                  </a:lnTo>
                  <a:lnTo>
                    <a:pt x="38797" y="100142"/>
                  </a:lnTo>
                  <a:lnTo>
                    <a:pt x="66532" y="66532"/>
                  </a:lnTo>
                  <a:lnTo>
                    <a:pt x="100142" y="38797"/>
                  </a:lnTo>
                  <a:lnTo>
                    <a:pt x="138713" y="17853"/>
                  </a:lnTo>
                  <a:lnTo>
                    <a:pt x="181329" y="4615"/>
                  </a:lnTo>
                  <a:lnTo>
                    <a:pt x="227075" y="0"/>
                  </a:lnTo>
                  <a:lnTo>
                    <a:pt x="272822" y="4615"/>
                  </a:lnTo>
                  <a:lnTo>
                    <a:pt x="315438" y="17853"/>
                  </a:lnTo>
                  <a:lnTo>
                    <a:pt x="354009" y="38797"/>
                  </a:lnTo>
                  <a:lnTo>
                    <a:pt x="387619" y="66532"/>
                  </a:lnTo>
                  <a:lnTo>
                    <a:pt x="415354" y="100142"/>
                  </a:lnTo>
                  <a:lnTo>
                    <a:pt x="436298" y="138713"/>
                  </a:lnTo>
                  <a:lnTo>
                    <a:pt x="449536" y="181329"/>
                  </a:lnTo>
                  <a:lnTo>
                    <a:pt x="454151" y="227075"/>
                  </a:lnTo>
                  <a:lnTo>
                    <a:pt x="449536" y="272822"/>
                  </a:lnTo>
                  <a:lnTo>
                    <a:pt x="436298" y="315438"/>
                  </a:lnTo>
                  <a:lnTo>
                    <a:pt x="415354" y="354009"/>
                  </a:lnTo>
                  <a:lnTo>
                    <a:pt x="387619" y="387619"/>
                  </a:lnTo>
                  <a:lnTo>
                    <a:pt x="354009" y="415354"/>
                  </a:lnTo>
                  <a:lnTo>
                    <a:pt x="315438" y="436298"/>
                  </a:lnTo>
                  <a:lnTo>
                    <a:pt x="272822" y="449536"/>
                  </a:lnTo>
                  <a:lnTo>
                    <a:pt x="227075" y="454151"/>
                  </a:lnTo>
                  <a:lnTo>
                    <a:pt x="181329" y="449536"/>
                  </a:lnTo>
                  <a:lnTo>
                    <a:pt x="138713" y="436298"/>
                  </a:lnTo>
                  <a:lnTo>
                    <a:pt x="100142" y="415354"/>
                  </a:lnTo>
                  <a:lnTo>
                    <a:pt x="66532" y="387619"/>
                  </a:lnTo>
                  <a:lnTo>
                    <a:pt x="38797" y="354009"/>
                  </a:lnTo>
                  <a:lnTo>
                    <a:pt x="17853" y="315438"/>
                  </a:lnTo>
                  <a:lnTo>
                    <a:pt x="4615" y="272822"/>
                  </a:lnTo>
                  <a:lnTo>
                    <a:pt x="0" y="22707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376415" y="3587496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59" h="454660">
                  <a:moveTo>
                    <a:pt x="227076" y="0"/>
                  </a:moveTo>
                  <a:lnTo>
                    <a:pt x="181329" y="4615"/>
                  </a:lnTo>
                  <a:lnTo>
                    <a:pt x="138713" y="17853"/>
                  </a:lnTo>
                  <a:lnTo>
                    <a:pt x="100142" y="38797"/>
                  </a:lnTo>
                  <a:lnTo>
                    <a:pt x="66532" y="66532"/>
                  </a:lnTo>
                  <a:lnTo>
                    <a:pt x="38797" y="100142"/>
                  </a:lnTo>
                  <a:lnTo>
                    <a:pt x="17853" y="138713"/>
                  </a:lnTo>
                  <a:lnTo>
                    <a:pt x="4615" y="181329"/>
                  </a:lnTo>
                  <a:lnTo>
                    <a:pt x="0" y="227075"/>
                  </a:lnTo>
                  <a:lnTo>
                    <a:pt x="4615" y="272822"/>
                  </a:lnTo>
                  <a:lnTo>
                    <a:pt x="17853" y="315438"/>
                  </a:lnTo>
                  <a:lnTo>
                    <a:pt x="38797" y="354009"/>
                  </a:lnTo>
                  <a:lnTo>
                    <a:pt x="66532" y="387619"/>
                  </a:lnTo>
                  <a:lnTo>
                    <a:pt x="100142" y="415354"/>
                  </a:lnTo>
                  <a:lnTo>
                    <a:pt x="138713" y="436298"/>
                  </a:lnTo>
                  <a:lnTo>
                    <a:pt x="181329" y="449536"/>
                  </a:lnTo>
                  <a:lnTo>
                    <a:pt x="227076" y="454151"/>
                  </a:lnTo>
                  <a:lnTo>
                    <a:pt x="272822" y="449536"/>
                  </a:lnTo>
                  <a:lnTo>
                    <a:pt x="315438" y="436298"/>
                  </a:lnTo>
                  <a:lnTo>
                    <a:pt x="354009" y="415354"/>
                  </a:lnTo>
                  <a:lnTo>
                    <a:pt x="387619" y="387619"/>
                  </a:lnTo>
                  <a:lnTo>
                    <a:pt x="415354" y="354009"/>
                  </a:lnTo>
                  <a:lnTo>
                    <a:pt x="436298" y="315438"/>
                  </a:lnTo>
                  <a:lnTo>
                    <a:pt x="449536" y="272822"/>
                  </a:lnTo>
                  <a:lnTo>
                    <a:pt x="454152" y="227075"/>
                  </a:lnTo>
                  <a:lnTo>
                    <a:pt x="449536" y="181329"/>
                  </a:lnTo>
                  <a:lnTo>
                    <a:pt x="436298" y="138713"/>
                  </a:lnTo>
                  <a:lnTo>
                    <a:pt x="415354" y="100142"/>
                  </a:lnTo>
                  <a:lnTo>
                    <a:pt x="387619" y="66532"/>
                  </a:lnTo>
                  <a:lnTo>
                    <a:pt x="354009" y="38797"/>
                  </a:lnTo>
                  <a:lnTo>
                    <a:pt x="315438" y="17853"/>
                  </a:lnTo>
                  <a:lnTo>
                    <a:pt x="272822" y="4615"/>
                  </a:lnTo>
                  <a:lnTo>
                    <a:pt x="227076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376415" y="3587496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59" h="454660">
                  <a:moveTo>
                    <a:pt x="0" y="227075"/>
                  </a:moveTo>
                  <a:lnTo>
                    <a:pt x="4615" y="181329"/>
                  </a:lnTo>
                  <a:lnTo>
                    <a:pt x="17853" y="138713"/>
                  </a:lnTo>
                  <a:lnTo>
                    <a:pt x="38797" y="100142"/>
                  </a:lnTo>
                  <a:lnTo>
                    <a:pt x="66532" y="66532"/>
                  </a:lnTo>
                  <a:lnTo>
                    <a:pt x="100142" y="38797"/>
                  </a:lnTo>
                  <a:lnTo>
                    <a:pt x="138713" y="17853"/>
                  </a:lnTo>
                  <a:lnTo>
                    <a:pt x="181329" y="4615"/>
                  </a:lnTo>
                  <a:lnTo>
                    <a:pt x="227076" y="0"/>
                  </a:lnTo>
                  <a:lnTo>
                    <a:pt x="272822" y="4615"/>
                  </a:lnTo>
                  <a:lnTo>
                    <a:pt x="315438" y="17853"/>
                  </a:lnTo>
                  <a:lnTo>
                    <a:pt x="354009" y="38797"/>
                  </a:lnTo>
                  <a:lnTo>
                    <a:pt x="387619" y="66532"/>
                  </a:lnTo>
                  <a:lnTo>
                    <a:pt x="415354" y="100142"/>
                  </a:lnTo>
                  <a:lnTo>
                    <a:pt x="436298" y="138713"/>
                  </a:lnTo>
                  <a:lnTo>
                    <a:pt x="449536" y="181329"/>
                  </a:lnTo>
                  <a:lnTo>
                    <a:pt x="454152" y="227075"/>
                  </a:lnTo>
                  <a:lnTo>
                    <a:pt x="449536" y="272822"/>
                  </a:lnTo>
                  <a:lnTo>
                    <a:pt x="436298" y="315438"/>
                  </a:lnTo>
                  <a:lnTo>
                    <a:pt x="415354" y="354009"/>
                  </a:lnTo>
                  <a:lnTo>
                    <a:pt x="387619" y="387619"/>
                  </a:lnTo>
                  <a:lnTo>
                    <a:pt x="354009" y="415354"/>
                  </a:lnTo>
                  <a:lnTo>
                    <a:pt x="315438" y="436298"/>
                  </a:lnTo>
                  <a:lnTo>
                    <a:pt x="272822" y="449536"/>
                  </a:lnTo>
                  <a:lnTo>
                    <a:pt x="227076" y="454151"/>
                  </a:lnTo>
                  <a:lnTo>
                    <a:pt x="181329" y="449536"/>
                  </a:lnTo>
                  <a:lnTo>
                    <a:pt x="138713" y="436298"/>
                  </a:lnTo>
                  <a:lnTo>
                    <a:pt x="100142" y="415354"/>
                  </a:lnTo>
                  <a:lnTo>
                    <a:pt x="66532" y="387619"/>
                  </a:lnTo>
                  <a:lnTo>
                    <a:pt x="38797" y="354009"/>
                  </a:lnTo>
                  <a:lnTo>
                    <a:pt x="17853" y="315438"/>
                  </a:lnTo>
                  <a:lnTo>
                    <a:pt x="4615" y="272822"/>
                  </a:lnTo>
                  <a:lnTo>
                    <a:pt x="0" y="22707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949439" y="4678680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59" h="454660">
                  <a:moveTo>
                    <a:pt x="227075" y="0"/>
                  </a:moveTo>
                  <a:lnTo>
                    <a:pt x="181329" y="4615"/>
                  </a:lnTo>
                  <a:lnTo>
                    <a:pt x="138713" y="17853"/>
                  </a:lnTo>
                  <a:lnTo>
                    <a:pt x="100142" y="38797"/>
                  </a:lnTo>
                  <a:lnTo>
                    <a:pt x="66532" y="66532"/>
                  </a:lnTo>
                  <a:lnTo>
                    <a:pt x="38797" y="100142"/>
                  </a:lnTo>
                  <a:lnTo>
                    <a:pt x="17853" y="138713"/>
                  </a:lnTo>
                  <a:lnTo>
                    <a:pt x="4615" y="181329"/>
                  </a:lnTo>
                  <a:lnTo>
                    <a:pt x="0" y="227076"/>
                  </a:lnTo>
                  <a:lnTo>
                    <a:pt x="4615" y="272822"/>
                  </a:lnTo>
                  <a:lnTo>
                    <a:pt x="17853" y="315438"/>
                  </a:lnTo>
                  <a:lnTo>
                    <a:pt x="38797" y="354009"/>
                  </a:lnTo>
                  <a:lnTo>
                    <a:pt x="66532" y="387619"/>
                  </a:lnTo>
                  <a:lnTo>
                    <a:pt x="100142" y="415354"/>
                  </a:lnTo>
                  <a:lnTo>
                    <a:pt x="138713" y="436298"/>
                  </a:lnTo>
                  <a:lnTo>
                    <a:pt x="181329" y="449536"/>
                  </a:lnTo>
                  <a:lnTo>
                    <a:pt x="227075" y="454152"/>
                  </a:lnTo>
                  <a:lnTo>
                    <a:pt x="272822" y="449536"/>
                  </a:lnTo>
                  <a:lnTo>
                    <a:pt x="315438" y="436298"/>
                  </a:lnTo>
                  <a:lnTo>
                    <a:pt x="354009" y="415354"/>
                  </a:lnTo>
                  <a:lnTo>
                    <a:pt x="387619" y="387619"/>
                  </a:lnTo>
                  <a:lnTo>
                    <a:pt x="415354" y="354009"/>
                  </a:lnTo>
                  <a:lnTo>
                    <a:pt x="436298" y="315438"/>
                  </a:lnTo>
                  <a:lnTo>
                    <a:pt x="449536" y="272822"/>
                  </a:lnTo>
                  <a:lnTo>
                    <a:pt x="454151" y="227076"/>
                  </a:lnTo>
                  <a:lnTo>
                    <a:pt x="449536" y="181329"/>
                  </a:lnTo>
                  <a:lnTo>
                    <a:pt x="436298" y="138713"/>
                  </a:lnTo>
                  <a:lnTo>
                    <a:pt x="415354" y="100142"/>
                  </a:lnTo>
                  <a:lnTo>
                    <a:pt x="387619" y="66532"/>
                  </a:lnTo>
                  <a:lnTo>
                    <a:pt x="354009" y="38797"/>
                  </a:lnTo>
                  <a:lnTo>
                    <a:pt x="315438" y="17853"/>
                  </a:lnTo>
                  <a:lnTo>
                    <a:pt x="272822" y="4615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949439" y="4678680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59" h="454660">
                  <a:moveTo>
                    <a:pt x="0" y="227076"/>
                  </a:moveTo>
                  <a:lnTo>
                    <a:pt x="4615" y="181329"/>
                  </a:lnTo>
                  <a:lnTo>
                    <a:pt x="17853" y="138713"/>
                  </a:lnTo>
                  <a:lnTo>
                    <a:pt x="38797" y="100142"/>
                  </a:lnTo>
                  <a:lnTo>
                    <a:pt x="66532" y="66532"/>
                  </a:lnTo>
                  <a:lnTo>
                    <a:pt x="100142" y="38797"/>
                  </a:lnTo>
                  <a:lnTo>
                    <a:pt x="138713" y="17853"/>
                  </a:lnTo>
                  <a:lnTo>
                    <a:pt x="181329" y="4615"/>
                  </a:lnTo>
                  <a:lnTo>
                    <a:pt x="227075" y="0"/>
                  </a:lnTo>
                  <a:lnTo>
                    <a:pt x="272822" y="4615"/>
                  </a:lnTo>
                  <a:lnTo>
                    <a:pt x="315438" y="17853"/>
                  </a:lnTo>
                  <a:lnTo>
                    <a:pt x="354009" y="38797"/>
                  </a:lnTo>
                  <a:lnTo>
                    <a:pt x="387619" y="66532"/>
                  </a:lnTo>
                  <a:lnTo>
                    <a:pt x="415354" y="100142"/>
                  </a:lnTo>
                  <a:lnTo>
                    <a:pt x="436298" y="138713"/>
                  </a:lnTo>
                  <a:lnTo>
                    <a:pt x="449536" y="181329"/>
                  </a:lnTo>
                  <a:lnTo>
                    <a:pt x="454151" y="227076"/>
                  </a:lnTo>
                  <a:lnTo>
                    <a:pt x="449536" y="272822"/>
                  </a:lnTo>
                  <a:lnTo>
                    <a:pt x="436298" y="315438"/>
                  </a:lnTo>
                  <a:lnTo>
                    <a:pt x="415354" y="354009"/>
                  </a:lnTo>
                  <a:lnTo>
                    <a:pt x="387619" y="387619"/>
                  </a:lnTo>
                  <a:lnTo>
                    <a:pt x="354009" y="415354"/>
                  </a:lnTo>
                  <a:lnTo>
                    <a:pt x="315438" y="436298"/>
                  </a:lnTo>
                  <a:lnTo>
                    <a:pt x="272822" y="449536"/>
                  </a:lnTo>
                  <a:lnTo>
                    <a:pt x="227075" y="454152"/>
                  </a:lnTo>
                  <a:lnTo>
                    <a:pt x="181329" y="449536"/>
                  </a:lnTo>
                  <a:lnTo>
                    <a:pt x="138713" y="436298"/>
                  </a:lnTo>
                  <a:lnTo>
                    <a:pt x="100142" y="415354"/>
                  </a:lnTo>
                  <a:lnTo>
                    <a:pt x="66532" y="387619"/>
                  </a:lnTo>
                  <a:lnTo>
                    <a:pt x="38797" y="354009"/>
                  </a:lnTo>
                  <a:lnTo>
                    <a:pt x="17853" y="315438"/>
                  </a:lnTo>
                  <a:lnTo>
                    <a:pt x="4615" y="272822"/>
                  </a:lnTo>
                  <a:lnTo>
                    <a:pt x="0" y="227076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319015" y="4099560"/>
              <a:ext cx="451484" cy="451484"/>
            </a:xfrm>
            <a:custGeom>
              <a:avLst/>
              <a:gdLst/>
              <a:ahLst/>
              <a:cxnLst/>
              <a:rect l="l" t="t" r="r" b="b"/>
              <a:pathLst>
                <a:path w="451485" h="451485">
                  <a:moveTo>
                    <a:pt x="225551" y="0"/>
                  </a:moveTo>
                  <a:lnTo>
                    <a:pt x="180090" y="4581"/>
                  </a:lnTo>
                  <a:lnTo>
                    <a:pt x="137749" y="17722"/>
                  </a:lnTo>
                  <a:lnTo>
                    <a:pt x="99435" y="38515"/>
                  </a:lnTo>
                  <a:lnTo>
                    <a:pt x="66055" y="66055"/>
                  </a:lnTo>
                  <a:lnTo>
                    <a:pt x="38515" y="99435"/>
                  </a:lnTo>
                  <a:lnTo>
                    <a:pt x="17722" y="137749"/>
                  </a:lnTo>
                  <a:lnTo>
                    <a:pt x="4581" y="180090"/>
                  </a:lnTo>
                  <a:lnTo>
                    <a:pt x="0" y="225551"/>
                  </a:lnTo>
                  <a:lnTo>
                    <a:pt x="4581" y="271013"/>
                  </a:lnTo>
                  <a:lnTo>
                    <a:pt x="17722" y="313354"/>
                  </a:lnTo>
                  <a:lnTo>
                    <a:pt x="38515" y="351668"/>
                  </a:lnTo>
                  <a:lnTo>
                    <a:pt x="66055" y="385048"/>
                  </a:lnTo>
                  <a:lnTo>
                    <a:pt x="99435" y="412588"/>
                  </a:lnTo>
                  <a:lnTo>
                    <a:pt x="137749" y="433381"/>
                  </a:lnTo>
                  <a:lnTo>
                    <a:pt x="180090" y="446522"/>
                  </a:lnTo>
                  <a:lnTo>
                    <a:pt x="225551" y="451103"/>
                  </a:lnTo>
                  <a:lnTo>
                    <a:pt x="271013" y="446522"/>
                  </a:lnTo>
                  <a:lnTo>
                    <a:pt x="313354" y="433381"/>
                  </a:lnTo>
                  <a:lnTo>
                    <a:pt x="351668" y="412588"/>
                  </a:lnTo>
                  <a:lnTo>
                    <a:pt x="385048" y="385048"/>
                  </a:lnTo>
                  <a:lnTo>
                    <a:pt x="412588" y="351668"/>
                  </a:lnTo>
                  <a:lnTo>
                    <a:pt x="433381" y="313354"/>
                  </a:lnTo>
                  <a:lnTo>
                    <a:pt x="446522" y="271013"/>
                  </a:lnTo>
                  <a:lnTo>
                    <a:pt x="451104" y="225551"/>
                  </a:lnTo>
                  <a:lnTo>
                    <a:pt x="446522" y="180090"/>
                  </a:lnTo>
                  <a:lnTo>
                    <a:pt x="433381" y="137749"/>
                  </a:lnTo>
                  <a:lnTo>
                    <a:pt x="412588" y="99435"/>
                  </a:lnTo>
                  <a:lnTo>
                    <a:pt x="385048" y="66055"/>
                  </a:lnTo>
                  <a:lnTo>
                    <a:pt x="351668" y="38515"/>
                  </a:lnTo>
                  <a:lnTo>
                    <a:pt x="313354" y="17722"/>
                  </a:lnTo>
                  <a:lnTo>
                    <a:pt x="271013" y="4581"/>
                  </a:lnTo>
                  <a:lnTo>
                    <a:pt x="22555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319015" y="4099560"/>
              <a:ext cx="451484" cy="451484"/>
            </a:xfrm>
            <a:custGeom>
              <a:avLst/>
              <a:gdLst/>
              <a:ahLst/>
              <a:cxnLst/>
              <a:rect l="l" t="t" r="r" b="b"/>
              <a:pathLst>
                <a:path w="451485" h="451485">
                  <a:moveTo>
                    <a:pt x="0" y="225551"/>
                  </a:moveTo>
                  <a:lnTo>
                    <a:pt x="4581" y="180090"/>
                  </a:lnTo>
                  <a:lnTo>
                    <a:pt x="17722" y="137749"/>
                  </a:lnTo>
                  <a:lnTo>
                    <a:pt x="38515" y="99435"/>
                  </a:lnTo>
                  <a:lnTo>
                    <a:pt x="66055" y="66055"/>
                  </a:lnTo>
                  <a:lnTo>
                    <a:pt x="99435" y="38515"/>
                  </a:lnTo>
                  <a:lnTo>
                    <a:pt x="137749" y="17722"/>
                  </a:lnTo>
                  <a:lnTo>
                    <a:pt x="180090" y="4581"/>
                  </a:lnTo>
                  <a:lnTo>
                    <a:pt x="225551" y="0"/>
                  </a:lnTo>
                  <a:lnTo>
                    <a:pt x="271013" y="4581"/>
                  </a:lnTo>
                  <a:lnTo>
                    <a:pt x="313354" y="17722"/>
                  </a:lnTo>
                  <a:lnTo>
                    <a:pt x="351668" y="38515"/>
                  </a:lnTo>
                  <a:lnTo>
                    <a:pt x="385048" y="66055"/>
                  </a:lnTo>
                  <a:lnTo>
                    <a:pt x="412588" y="99435"/>
                  </a:lnTo>
                  <a:lnTo>
                    <a:pt x="433381" y="137749"/>
                  </a:lnTo>
                  <a:lnTo>
                    <a:pt x="446522" y="180090"/>
                  </a:lnTo>
                  <a:lnTo>
                    <a:pt x="451104" y="225551"/>
                  </a:lnTo>
                  <a:lnTo>
                    <a:pt x="446522" y="271013"/>
                  </a:lnTo>
                  <a:lnTo>
                    <a:pt x="433381" y="313354"/>
                  </a:lnTo>
                  <a:lnTo>
                    <a:pt x="412588" y="351668"/>
                  </a:lnTo>
                  <a:lnTo>
                    <a:pt x="385048" y="385048"/>
                  </a:lnTo>
                  <a:lnTo>
                    <a:pt x="351668" y="412588"/>
                  </a:lnTo>
                  <a:lnTo>
                    <a:pt x="313354" y="433381"/>
                  </a:lnTo>
                  <a:lnTo>
                    <a:pt x="271013" y="446522"/>
                  </a:lnTo>
                  <a:lnTo>
                    <a:pt x="225551" y="451103"/>
                  </a:lnTo>
                  <a:lnTo>
                    <a:pt x="180090" y="446522"/>
                  </a:lnTo>
                  <a:lnTo>
                    <a:pt x="137749" y="433381"/>
                  </a:lnTo>
                  <a:lnTo>
                    <a:pt x="99435" y="412588"/>
                  </a:lnTo>
                  <a:lnTo>
                    <a:pt x="66055" y="385048"/>
                  </a:lnTo>
                  <a:lnTo>
                    <a:pt x="38515" y="351668"/>
                  </a:lnTo>
                  <a:lnTo>
                    <a:pt x="17722" y="313354"/>
                  </a:lnTo>
                  <a:lnTo>
                    <a:pt x="4581" y="271013"/>
                  </a:lnTo>
                  <a:lnTo>
                    <a:pt x="0" y="22555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032247" y="3706368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60" h="454660">
                  <a:moveTo>
                    <a:pt x="227075" y="0"/>
                  </a:moveTo>
                  <a:lnTo>
                    <a:pt x="181329" y="4615"/>
                  </a:lnTo>
                  <a:lnTo>
                    <a:pt x="138713" y="17853"/>
                  </a:lnTo>
                  <a:lnTo>
                    <a:pt x="100142" y="38797"/>
                  </a:lnTo>
                  <a:lnTo>
                    <a:pt x="66532" y="66532"/>
                  </a:lnTo>
                  <a:lnTo>
                    <a:pt x="38797" y="100142"/>
                  </a:lnTo>
                  <a:lnTo>
                    <a:pt x="17853" y="138713"/>
                  </a:lnTo>
                  <a:lnTo>
                    <a:pt x="4615" y="181329"/>
                  </a:lnTo>
                  <a:lnTo>
                    <a:pt x="0" y="227075"/>
                  </a:lnTo>
                  <a:lnTo>
                    <a:pt x="4615" y="272822"/>
                  </a:lnTo>
                  <a:lnTo>
                    <a:pt x="17853" y="315438"/>
                  </a:lnTo>
                  <a:lnTo>
                    <a:pt x="38797" y="354009"/>
                  </a:lnTo>
                  <a:lnTo>
                    <a:pt x="66532" y="387619"/>
                  </a:lnTo>
                  <a:lnTo>
                    <a:pt x="100142" y="415354"/>
                  </a:lnTo>
                  <a:lnTo>
                    <a:pt x="138713" y="436298"/>
                  </a:lnTo>
                  <a:lnTo>
                    <a:pt x="181329" y="449536"/>
                  </a:lnTo>
                  <a:lnTo>
                    <a:pt x="227075" y="454151"/>
                  </a:lnTo>
                  <a:lnTo>
                    <a:pt x="272822" y="449536"/>
                  </a:lnTo>
                  <a:lnTo>
                    <a:pt x="315438" y="436298"/>
                  </a:lnTo>
                  <a:lnTo>
                    <a:pt x="354009" y="415354"/>
                  </a:lnTo>
                  <a:lnTo>
                    <a:pt x="387619" y="387619"/>
                  </a:lnTo>
                  <a:lnTo>
                    <a:pt x="415354" y="354009"/>
                  </a:lnTo>
                  <a:lnTo>
                    <a:pt x="436298" y="315438"/>
                  </a:lnTo>
                  <a:lnTo>
                    <a:pt x="449536" y="272822"/>
                  </a:lnTo>
                  <a:lnTo>
                    <a:pt x="454151" y="227075"/>
                  </a:lnTo>
                  <a:lnTo>
                    <a:pt x="449536" y="181329"/>
                  </a:lnTo>
                  <a:lnTo>
                    <a:pt x="436298" y="138713"/>
                  </a:lnTo>
                  <a:lnTo>
                    <a:pt x="415354" y="100142"/>
                  </a:lnTo>
                  <a:lnTo>
                    <a:pt x="387619" y="66532"/>
                  </a:lnTo>
                  <a:lnTo>
                    <a:pt x="354009" y="38797"/>
                  </a:lnTo>
                  <a:lnTo>
                    <a:pt x="315438" y="17853"/>
                  </a:lnTo>
                  <a:lnTo>
                    <a:pt x="272822" y="4615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032247" y="3706368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60" h="454660">
                  <a:moveTo>
                    <a:pt x="0" y="227075"/>
                  </a:moveTo>
                  <a:lnTo>
                    <a:pt x="4615" y="181329"/>
                  </a:lnTo>
                  <a:lnTo>
                    <a:pt x="17853" y="138713"/>
                  </a:lnTo>
                  <a:lnTo>
                    <a:pt x="38797" y="100142"/>
                  </a:lnTo>
                  <a:lnTo>
                    <a:pt x="66532" y="66532"/>
                  </a:lnTo>
                  <a:lnTo>
                    <a:pt x="100142" y="38797"/>
                  </a:lnTo>
                  <a:lnTo>
                    <a:pt x="138713" y="17853"/>
                  </a:lnTo>
                  <a:lnTo>
                    <a:pt x="181329" y="4615"/>
                  </a:lnTo>
                  <a:lnTo>
                    <a:pt x="227075" y="0"/>
                  </a:lnTo>
                  <a:lnTo>
                    <a:pt x="272822" y="4615"/>
                  </a:lnTo>
                  <a:lnTo>
                    <a:pt x="315438" y="17853"/>
                  </a:lnTo>
                  <a:lnTo>
                    <a:pt x="354009" y="38797"/>
                  </a:lnTo>
                  <a:lnTo>
                    <a:pt x="387619" y="66532"/>
                  </a:lnTo>
                  <a:lnTo>
                    <a:pt x="415354" y="100142"/>
                  </a:lnTo>
                  <a:lnTo>
                    <a:pt x="436298" y="138713"/>
                  </a:lnTo>
                  <a:lnTo>
                    <a:pt x="449536" y="181329"/>
                  </a:lnTo>
                  <a:lnTo>
                    <a:pt x="454151" y="227075"/>
                  </a:lnTo>
                  <a:lnTo>
                    <a:pt x="449536" y="272822"/>
                  </a:lnTo>
                  <a:lnTo>
                    <a:pt x="436298" y="315438"/>
                  </a:lnTo>
                  <a:lnTo>
                    <a:pt x="415354" y="354009"/>
                  </a:lnTo>
                  <a:lnTo>
                    <a:pt x="387619" y="387619"/>
                  </a:lnTo>
                  <a:lnTo>
                    <a:pt x="354009" y="415354"/>
                  </a:lnTo>
                  <a:lnTo>
                    <a:pt x="315438" y="436298"/>
                  </a:lnTo>
                  <a:lnTo>
                    <a:pt x="272822" y="449536"/>
                  </a:lnTo>
                  <a:lnTo>
                    <a:pt x="227075" y="454151"/>
                  </a:lnTo>
                  <a:lnTo>
                    <a:pt x="181329" y="449536"/>
                  </a:lnTo>
                  <a:lnTo>
                    <a:pt x="138713" y="436298"/>
                  </a:lnTo>
                  <a:lnTo>
                    <a:pt x="100142" y="415354"/>
                  </a:lnTo>
                  <a:lnTo>
                    <a:pt x="66532" y="387619"/>
                  </a:lnTo>
                  <a:lnTo>
                    <a:pt x="38797" y="354009"/>
                  </a:lnTo>
                  <a:lnTo>
                    <a:pt x="17853" y="315438"/>
                  </a:lnTo>
                  <a:lnTo>
                    <a:pt x="4615" y="272822"/>
                  </a:lnTo>
                  <a:lnTo>
                    <a:pt x="0" y="22707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836919" y="4245864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60" h="454660">
                  <a:moveTo>
                    <a:pt x="227075" y="0"/>
                  </a:moveTo>
                  <a:lnTo>
                    <a:pt x="181329" y="4615"/>
                  </a:lnTo>
                  <a:lnTo>
                    <a:pt x="138713" y="17853"/>
                  </a:lnTo>
                  <a:lnTo>
                    <a:pt x="100142" y="38797"/>
                  </a:lnTo>
                  <a:lnTo>
                    <a:pt x="66532" y="66532"/>
                  </a:lnTo>
                  <a:lnTo>
                    <a:pt x="38797" y="100142"/>
                  </a:lnTo>
                  <a:lnTo>
                    <a:pt x="17853" y="138713"/>
                  </a:lnTo>
                  <a:lnTo>
                    <a:pt x="4615" y="181329"/>
                  </a:lnTo>
                  <a:lnTo>
                    <a:pt x="0" y="227075"/>
                  </a:lnTo>
                  <a:lnTo>
                    <a:pt x="4615" y="272822"/>
                  </a:lnTo>
                  <a:lnTo>
                    <a:pt x="17853" y="315438"/>
                  </a:lnTo>
                  <a:lnTo>
                    <a:pt x="38797" y="354009"/>
                  </a:lnTo>
                  <a:lnTo>
                    <a:pt x="66532" y="387619"/>
                  </a:lnTo>
                  <a:lnTo>
                    <a:pt x="100142" y="415354"/>
                  </a:lnTo>
                  <a:lnTo>
                    <a:pt x="138713" y="436298"/>
                  </a:lnTo>
                  <a:lnTo>
                    <a:pt x="181329" y="449536"/>
                  </a:lnTo>
                  <a:lnTo>
                    <a:pt x="227075" y="454152"/>
                  </a:lnTo>
                  <a:lnTo>
                    <a:pt x="272822" y="449536"/>
                  </a:lnTo>
                  <a:lnTo>
                    <a:pt x="315438" y="436298"/>
                  </a:lnTo>
                  <a:lnTo>
                    <a:pt x="354009" y="415354"/>
                  </a:lnTo>
                  <a:lnTo>
                    <a:pt x="387619" y="387619"/>
                  </a:lnTo>
                  <a:lnTo>
                    <a:pt x="415354" y="354009"/>
                  </a:lnTo>
                  <a:lnTo>
                    <a:pt x="436298" y="315438"/>
                  </a:lnTo>
                  <a:lnTo>
                    <a:pt x="449536" y="272822"/>
                  </a:lnTo>
                  <a:lnTo>
                    <a:pt x="454151" y="227075"/>
                  </a:lnTo>
                  <a:lnTo>
                    <a:pt x="449536" y="181329"/>
                  </a:lnTo>
                  <a:lnTo>
                    <a:pt x="436298" y="138713"/>
                  </a:lnTo>
                  <a:lnTo>
                    <a:pt x="415354" y="100142"/>
                  </a:lnTo>
                  <a:lnTo>
                    <a:pt x="387619" y="66532"/>
                  </a:lnTo>
                  <a:lnTo>
                    <a:pt x="354009" y="38797"/>
                  </a:lnTo>
                  <a:lnTo>
                    <a:pt x="315438" y="17853"/>
                  </a:lnTo>
                  <a:lnTo>
                    <a:pt x="272822" y="4615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836919" y="4245864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60" h="454660">
                  <a:moveTo>
                    <a:pt x="0" y="227075"/>
                  </a:moveTo>
                  <a:lnTo>
                    <a:pt x="4615" y="181329"/>
                  </a:lnTo>
                  <a:lnTo>
                    <a:pt x="17853" y="138713"/>
                  </a:lnTo>
                  <a:lnTo>
                    <a:pt x="38797" y="100142"/>
                  </a:lnTo>
                  <a:lnTo>
                    <a:pt x="66532" y="66532"/>
                  </a:lnTo>
                  <a:lnTo>
                    <a:pt x="100142" y="38797"/>
                  </a:lnTo>
                  <a:lnTo>
                    <a:pt x="138713" y="17853"/>
                  </a:lnTo>
                  <a:lnTo>
                    <a:pt x="181329" y="4615"/>
                  </a:lnTo>
                  <a:lnTo>
                    <a:pt x="227075" y="0"/>
                  </a:lnTo>
                  <a:lnTo>
                    <a:pt x="272822" y="4615"/>
                  </a:lnTo>
                  <a:lnTo>
                    <a:pt x="315438" y="17853"/>
                  </a:lnTo>
                  <a:lnTo>
                    <a:pt x="354009" y="38797"/>
                  </a:lnTo>
                  <a:lnTo>
                    <a:pt x="387619" y="66532"/>
                  </a:lnTo>
                  <a:lnTo>
                    <a:pt x="415354" y="100142"/>
                  </a:lnTo>
                  <a:lnTo>
                    <a:pt x="436298" y="138713"/>
                  </a:lnTo>
                  <a:lnTo>
                    <a:pt x="449536" y="181329"/>
                  </a:lnTo>
                  <a:lnTo>
                    <a:pt x="454151" y="227075"/>
                  </a:lnTo>
                  <a:lnTo>
                    <a:pt x="449536" y="272822"/>
                  </a:lnTo>
                  <a:lnTo>
                    <a:pt x="436298" y="315438"/>
                  </a:lnTo>
                  <a:lnTo>
                    <a:pt x="415354" y="354009"/>
                  </a:lnTo>
                  <a:lnTo>
                    <a:pt x="387619" y="387619"/>
                  </a:lnTo>
                  <a:lnTo>
                    <a:pt x="354009" y="415354"/>
                  </a:lnTo>
                  <a:lnTo>
                    <a:pt x="315438" y="436298"/>
                  </a:lnTo>
                  <a:lnTo>
                    <a:pt x="272822" y="449536"/>
                  </a:lnTo>
                  <a:lnTo>
                    <a:pt x="227075" y="454152"/>
                  </a:lnTo>
                  <a:lnTo>
                    <a:pt x="181329" y="449536"/>
                  </a:lnTo>
                  <a:lnTo>
                    <a:pt x="138713" y="436298"/>
                  </a:lnTo>
                  <a:lnTo>
                    <a:pt x="100142" y="415354"/>
                  </a:lnTo>
                  <a:lnTo>
                    <a:pt x="66532" y="387619"/>
                  </a:lnTo>
                  <a:lnTo>
                    <a:pt x="38797" y="354009"/>
                  </a:lnTo>
                  <a:lnTo>
                    <a:pt x="17853" y="315438"/>
                  </a:lnTo>
                  <a:lnTo>
                    <a:pt x="4615" y="272822"/>
                  </a:lnTo>
                  <a:lnTo>
                    <a:pt x="0" y="22707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623559" y="3614928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60" h="454660">
                  <a:moveTo>
                    <a:pt x="227075" y="0"/>
                  </a:moveTo>
                  <a:lnTo>
                    <a:pt x="181329" y="4615"/>
                  </a:lnTo>
                  <a:lnTo>
                    <a:pt x="138713" y="17853"/>
                  </a:lnTo>
                  <a:lnTo>
                    <a:pt x="100142" y="38797"/>
                  </a:lnTo>
                  <a:lnTo>
                    <a:pt x="66532" y="66532"/>
                  </a:lnTo>
                  <a:lnTo>
                    <a:pt x="38797" y="100142"/>
                  </a:lnTo>
                  <a:lnTo>
                    <a:pt x="17853" y="138713"/>
                  </a:lnTo>
                  <a:lnTo>
                    <a:pt x="4615" y="181329"/>
                  </a:lnTo>
                  <a:lnTo>
                    <a:pt x="0" y="227076"/>
                  </a:lnTo>
                  <a:lnTo>
                    <a:pt x="4615" y="272822"/>
                  </a:lnTo>
                  <a:lnTo>
                    <a:pt x="17853" y="315438"/>
                  </a:lnTo>
                  <a:lnTo>
                    <a:pt x="38797" y="354009"/>
                  </a:lnTo>
                  <a:lnTo>
                    <a:pt x="66532" y="387619"/>
                  </a:lnTo>
                  <a:lnTo>
                    <a:pt x="100142" y="415354"/>
                  </a:lnTo>
                  <a:lnTo>
                    <a:pt x="138713" y="436298"/>
                  </a:lnTo>
                  <a:lnTo>
                    <a:pt x="181329" y="449536"/>
                  </a:lnTo>
                  <a:lnTo>
                    <a:pt x="227075" y="454152"/>
                  </a:lnTo>
                  <a:lnTo>
                    <a:pt x="272822" y="449536"/>
                  </a:lnTo>
                  <a:lnTo>
                    <a:pt x="315438" y="436298"/>
                  </a:lnTo>
                  <a:lnTo>
                    <a:pt x="354009" y="415354"/>
                  </a:lnTo>
                  <a:lnTo>
                    <a:pt x="387619" y="387619"/>
                  </a:lnTo>
                  <a:lnTo>
                    <a:pt x="415354" y="354009"/>
                  </a:lnTo>
                  <a:lnTo>
                    <a:pt x="436298" y="315438"/>
                  </a:lnTo>
                  <a:lnTo>
                    <a:pt x="449536" y="272822"/>
                  </a:lnTo>
                  <a:lnTo>
                    <a:pt x="454151" y="227076"/>
                  </a:lnTo>
                  <a:lnTo>
                    <a:pt x="449536" y="181329"/>
                  </a:lnTo>
                  <a:lnTo>
                    <a:pt x="436298" y="138713"/>
                  </a:lnTo>
                  <a:lnTo>
                    <a:pt x="415354" y="100142"/>
                  </a:lnTo>
                  <a:lnTo>
                    <a:pt x="387619" y="66532"/>
                  </a:lnTo>
                  <a:lnTo>
                    <a:pt x="354009" y="38797"/>
                  </a:lnTo>
                  <a:lnTo>
                    <a:pt x="315438" y="17853"/>
                  </a:lnTo>
                  <a:lnTo>
                    <a:pt x="272822" y="4615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623559" y="3614928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60" h="454660">
                  <a:moveTo>
                    <a:pt x="0" y="227076"/>
                  </a:moveTo>
                  <a:lnTo>
                    <a:pt x="4615" y="181329"/>
                  </a:lnTo>
                  <a:lnTo>
                    <a:pt x="17853" y="138713"/>
                  </a:lnTo>
                  <a:lnTo>
                    <a:pt x="38797" y="100142"/>
                  </a:lnTo>
                  <a:lnTo>
                    <a:pt x="66532" y="66532"/>
                  </a:lnTo>
                  <a:lnTo>
                    <a:pt x="100142" y="38797"/>
                  </a:lnTo>
                  <a:lnTo>
                    <a:pt x="138713" y="17853"/>
                  </a:lnTo>
                  <a:lnTo>
                    <a:pt x="181329" y="4615"/>
                  </a:lnTo>
                  <a:lnTo>
                    <a:pt x="227075" y="0"/>
                  </a:lnTo>
                  <a:lnTo>
                    <a:pt x="272822" y="4615"/>
                  </a:lnTo>
                  <a:lnTo>
                    <a:pt x="315438" y="17853"/>
                  </a:lnTo>
                  <a:lnTo>
                    <a:pt x="354009" y="38797"/>
                  </a:lnTo>
                  <a:lnTo>
                    <a:pt x="387619" y="66532"/>
                  </a:lnTo>
                  <a:lnTo>
                    <a:pt x="415354" y="100142"/>
                  </a:lnTo>
                  <a:lnTo>
                    <a:pt x="436298" y="138713"/>
                  </a:lnTo>
                  <a:lnTo>
                    <a:pt x="449536" y="181329"/>
                  </a:lnTo>
                  <a:lnTo>
                    <a:pt x="454151" y="227076"/>
                  </a:lnTo>
                  <a:lnTo>
                    <a:pt x="449536" y="272822"/>
                  </a:lnTo>
                  <a:lnTo>
                    <a:pt x="436298" y="315438"/>
                  </a:lnTo>
                  <a:lnTo>
                    <a:pt x="415354" y="354009"/>
                  </a:lnTo>
                  <a:lnTo>
                    <a:pt x="387619" y="387619"/>
                  </a:lnTo>
                  <a:lnTo>
                    <a:pt x="354009" y="415354"/>
                  </a:lnTo>
                  <a:lnTo>
                    <a:pt x="315438" y="436298"/>
                  </a:lnTo>
                  <a:lnTo>
                    <a:pt x="272822" y="449536"/>
                  </a:lnTo>
                  <a:lnTo>
                    <a:pt x="227075" y="454152"/>
                  </a:lnTo>
                  <a:lnTo>
                    <a:pt x="181329" y="449536"/>
                  </a:lnTo>
                  <a:lnTo>
                    <a:pt x="138713" y="436298"/>
                  </a:lnTo>
                  <a:lnTo>
                    <a:pt x="100142" y="415354"/>
                  </a:lnTo>
                  <a:lnTo>
                    <a:pt x="66532" y="387619"/>
                  </a:lnTo>
                  <a:lnTo>
                    <a:pt x="38797" y="354009"/>
                  </a:lnTo>
                  <a:lnTo>
                    <a:pt x="17853" y="315438"/>
                  </a:lnTo>
                  <a:lnTo>
                    <a:pt x="4615" y="272822"/>
                  </a:lnTo>
                  <a:lnTo>
                    <a:pt x="0" y="227076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5786373" y="3679317"/>
            <a:ext cx="131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589024" y="1626489"/>
            <a:ext cx="1077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P(yellow)</a:t>
            </a:r>
            <a:r>
              <a:rPr sz="1800" b="1" spc="-85" dirty="0">
                <a:latin typeface="Calibri"/>
                <a:cs typeface="Calibri"/>
              </a:rPr>
              <a:t> </a:t>
            </a:r>
            <a:r>
              <a:rPr sz="1800" b="1" spc="-50" dirty="0">
                <a:latin typeface="Calibri"/>
                <a:cs typeface="Calibri"/>
              </a:rPr>
              <a:t>=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2707639" y="1793875"/>
            <a:ext cx="201295" cy="15240"/>
          </a:xfrm>
          <a:custGeom>
            <a:avLst/>
            <a:gdLst/>
            <a:ahLst/>
            <a:cxnLst/>
            <a:rect l="l" t="t" r="r" b="b"/>
            <a:pathLst>
              <a:path w="201294" h="15239">
                <a:moveTo>
                  <a:pt x="201168" y="0"/>
                </a:moveTo>
                <a:lnTo>
                  <a:pt x="0" y="0"/>
                </a:lnTo>
                <a:lnTo>
                  <a:pt x="0" y="15239"/>
                </a:lnTo>
                <a:lnTo>
                  <a:pt x="201168" y="15239"/>
                </a:lnTo>
                <a:lnTo>
                  <a:pt x="2011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2744470" y="1553337"/>
            <a:ext cx="12573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50" dirty="0">
                <a:latin typeface="Cambria Math"/>
                <a:cs typeface="Cambria Math"/>
              </a:rPr>
              <a:t>𝟕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695701" y="1803273"/>
            <a:ext cx="22669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25" dirty="0">
                <a:latin typeface="Cambria Math"/>
                <a:cs typeface="Cambria Math"/>
              </a:rPr>
              <a:t>𝟏𝟕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589024" y="2415666"/>
            <a:ext cx="99504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P(green)</a:t>
            </a:r>
            <a:r>
              <a:rPr sz="1800" b="1" spc="-50" dirty="0">
                <a:latin typeface="Calibri"/>
                <a:cs typeface="Calibri"/>
              </a:rPr>
              <a:t> =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2622295" y="2582672"/>
            <a:ext cx="201295" cy="15240"/>
          </a:xfrm>
          <a:custGeom>
            <a:avLst/>
            <a:gdLst/>
            <a:ahLst/>
            <a:cxnLst/>
            <a:rect l="l" t="t" r="r" b="b"/>
            <a:pathLst>
              <a:path w="201294" h="15239">
                <a:moveTo>
                  <a:pt x="201168" y="0"/>
                </a:moveTo>
                <a:lnTo>
                  <a:pt x="0" y="0"/>
                </a:lnTo>
                <a:lnTo>
                  <a:pt x="0" y="15239"/>
                </a:lnTo>
                <a:lnTo>
                  <a:pt x="201168" y="15239"/>
                </a:lnTo>
                <a:lnTo>
                  <a:pt x="2011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2610357" y="2293747"/>
            <a:ext cx="226695" cy="52578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300" spc="-25" dirty="0">
                <a:latin typeface="Cambria Math"/>
                <a:cs typeface="Cambria Math"/>
              </a:rPr>
              <a:t>𝟏𝟎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300" spc="-25" dirty="0">
                <a:latin typeface="Cambria Math"/>
                <a:cs typeface="Cambria Math"/>
              </a:rPr>
              <a:t>𝟏𝟕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4823459" y="2772155"/>
            <a:ext cx="2167255" cy="2167255"/>
          </a:xfrm>
          <a:custGeom>
            <a:avLst/>
            <a:gdLst/>
            <a:ahLst/>
            <a:cxnLst/>
            <a:rect l="l" t="t" r="r" b="b"/>
            <a:pathLst>
              <a:path w="2167254" h="2167254">
                <a:moveTo>
                  <a:pt x="0" y="1083564"/>
                </a:moveTo>
                <a:lnTo>
                  <a:pt x="1055" y="1035298"/>
                </a:lnTo>
                <a:lnTo>
                  <a:pt x="4193" y="987573"/>
                </a:lnTo>
                <a:lnTo>
                  <a:pt x="9369" y="940433"/>
                </a:lnTo>
                <a:lnTo>
                  <a:pt x="16540" y="893922"/>
                </a:lnTo>
                <a:lnTo>
                  <a:pt x="25660" y="848083"/>
                </a:lnTo>
                <a:lnTo>
                  <a:pt x="36686" y="802961"/>
                </a:lnTo>
                <a:lnTo>
                  <a:pt x="49575" y="758600"/>
                </a:lnTo>
                <a:lnTo>
                  <a:pt x="64281" y="715043"/>
                </a:lnTo>
                <a:lnTo>
                  <a:pt x="80761" y="672336"/>
                </a:lnTo>
                <a:lnTo>
                  <a:pt x="98971" y="630521"/>
                </a:lnTo>
                <a:lnTo>
                  <a:pt x="118867" y="589643"/>
                </a:lnTo>
                <a:lnTo>
                  <a:pt x="140404" y="549747"/>
                </a:lnTo>
                <a:lnTo>
                  <a:pt x="163539" y="510875"/>
                </a:lnTo>
                <a:lnTo>
                  <a:pt x="188228" y="473072"/>
                </a:lnTo>
                <a:lnTo>
                  <a:pt x="214426" y="436383"/>
                </a:lnTo>
                <a:lnTo>
                  <a:pt x="242090" y="400851"/>
                </a:lnTo>
                <a:lnTo>
                  <a:pt x="271175" y="366520"/>
                </a:lnTo>
                <a:lnTo>
                  <a:pt x="301638" y="333435"/>
                </a:lnTo>
                <a:lnTo>
                  <a:pt x="333435" y="301638"/>
                </a:lnTo>
                <a:lnTo>
                  <a:pt x="366520" y="271175"/>
                </a:lnTo>
                <a:lnTo>
                  <a:pt x="400851" y="242090"/>
                </a:lnTo>
                <a:lnTo>
                  <a:pt x="436383" y="214426"/>
                </a:lnTo>
                <a:lnTo>
                  <a:pt x="473072" y="188228"/>
                </a:lnTo>
                <a:lnTo>
                  <a:pt x="510875" y="163539"/>
                </a:lnTo>
                <a:lnTo>
                  <a:pt x="549747" y="140404"/>
                </a:lnTo>
                <a:lnTo>
                  <a:pt x="589643" y="118867"/>
                </a:lnTo>
                <a:lnTo>
                  <a:pt x="630521" y="98971"/>
                </a:lnTo>
                <a:lnTo>
                  <a:pt x="672336" y="80761"/>
                </a:lnTo>
                <a:lnTo>
                  <a:pt x="715043" y="64281"/>
                </a:lnTo>
                <a:lnTo>
                  <a:pt x="758600" y="49575"/>
                </a:lnTo>
                <a:lnTo>
                  <a:pt x="802961" y="36686"/>
                </a:lnTo>
                <a:lnTo>
                  <a:pt x="848083" y="25660"/>
                </a:lnTo>
                <a:lnTo>
                  <a:pt x="893922" y="16540"/>
                </a:lnTo>
                <a:lnTo>
                  <a:pt x="940433" y="9369"/>
                </a:lnTo>
                <a:lnTo>
                  <a:pt x="987573" y="4193"/>
                </a:lnTo>
                <a:lnTo>
                  <a:pt x="1035298" y="1055"/>
                </a:lnTo>
                <a:lnTo>
                  <a:pt x="1083564" y="0"/>
                </a:lnTo>
                <a:lnTo>
                  <a:pt x="1131829" y="1055"/>
                </a:lnTo>
                <a:lnTo>
                  <a:pt x="1179554" y="4193"/>
                </a:lnTo>
                <a:lnTo>
                  <a:pt x="1226694" y="9369"/>
                </a:lnTo>
                <a:lnTo>
                  <a:pt x="1273205" y="16540"/>
                </a:lnTo>
                <a:lnTo>
                  <a:pt x="1319044" y="25660"/>
                </a:lnTo>
                <a:lnTo>
                  <a:pt x="1364166" y="36686"/>
                </a:lnTo>
                <a:lnTo>
                  <a:pt x="1408527" y="49575"/>
                </a:lnTo>
                <a:lnTo>
                  <a:pt x="1452084" y="64281"/>
                </a:lnTo>
                <a:lnTo>
                  <a:pt x="1494791" y="80761"/>
                </a:lnTo>
                <a:lnTo>
                  <a:pt x="1536606" y="98971"/>
                </a:lnTo>
                <a:lnTo>
                  <a:pt x="1577484" y="118867"/>
                </a:lnTo>
                <a:lnTo>
                  <a:pt x="1617380" y="140404"/>
                </a:lnTo>
                <a:lnTo>
                  <a:pt x="1656252" y="163539"/>
                </a:lnTo>
                <a:lnTo>
                  <a:pt x="1694055" y="188228"/>
                </a:lnTo>
                <a:lnTo>
                  <a:pt x="1730744" y="214426"/>
                </a:lnTo>
                <a:lnTo>
                  <a:pt x="1766276" y="242090"/>
                </a:lnTo>
                <a:lnTo>
                  <a:pt x="1800607" y="271175"/>
                </a:lnTo>
                <a:lnTo>
                  <a:pt x="1833692" y="301638"/>
                </a:lnTo>
                <a:lnTo>
                  <a:pt x="1865489" y="333435"/>
                </a:lnTo>
                <a:lnTo>
                  <a:pt x="1895952" y="366520"/>
                </a:lnTo>
                <a:lnTo>
                  <a:pt x="1925037" y="400851"/>
                </a:lnTo>
                <a:lnTo>
                  <a:pt x="1952701" y="436383"/>
                </a:lnTo>
                <a:lnTo>
                  <a:pt x="1978899" y="473072"/>
                </a:lnTo>
                <a:lnTo>
                  <a:pt x="2003588" y="510875"/>
                </a:lnTo>
                <a:lnTo>
                  <a:pt x="2026723" y="549747"/>
                </a:lnTo>
                <a:lnTo>
                  <a:pt x="2048260" y="589643"/>
                </a:lnTo>
                <a:lnTo>
                  <a:pt x="2068156" y="630521"/>
                </a:lnTo>
                <a:lnTo>
                  <a:pt x="2086366" y="672336"/>
                </a:lnTo>
                <a:lnTo>
                  <a:pt x="2102846" y="715043"/>
                </a:lnTo>
                <a:lnTo>
                  <a:pt x="2117552" y="758600"/>
                </a:lnTo>
                <a:lnTo>
                  <a:pt x="2130441" y="802961"/>
                </a:lnTo>
                <a:lnTo>
                  <a:pt x="2141467" y="848083"/>
                </a:lnTo>
                <a:lnTo>
                  <a:pt x="2150587" y="893922"/>
                </a:lnTo>
                <a:lnTo>
                  <a:pt x="2157758" y="940433"/>
                </a:lnTo>
                <a:lnTo>
                  <a:pt x="2162934" y="987573"/>
                </a:lnTo>
                <a:lnTo>
                  <a:pt x="2166072" y="1035298"/>
                </a:lnTo>
                <a:lnTo>
                  <a:pt x="2167128" y="1083564"/>
                </a:lnTo>
                <a:lnTo>
                  <a:pt x="2166072" y="1131829"/>
                </a:lnTo>
                <a:lnTo>
                  <a:pt x="2162934" y="1179554"/>
                </a:lnTo>
                <a:lnTo>
                  <a:pt x="2157758" y="1226694"/>
                </a:lnTo>
                <a:lnTo>
                  <a:pt x="2150587" y="1273205"/>
                </a:lnTo>
                <a:lnTo>
                  <a:pt x="2141467" y="1319044"/>
                </a:lnTo>
                <a:lnTo>
                  <a:pt x="2130441" y="1364166"/>
                </a:lnTo>
                <a:lnTo>
                  <a:pt x="2117552" y="1408527"/>
                </a:lnTo>
                <a:lnTo>
                  <a:pt x="2102846" y="1452084"/>
                </a:lnTo>
                <a:lnTo>
                  <a:pt x="2086366" y="1494791"/>
                </a:lnTo>
                <a:lnTo>
                  <a:pt x="2068156" y="1536606"/>
                </a:lnTo>
                <a:lnTo>
                  <a:pt x="2048260" y="1577484"/>
                </a:lnTo>
                <a:lnTo>
                  <a:pt x="2026723" y="1617380"/>
                </a:lnTo>
                <a:lnTo>
                  <a:pt x="2003588" y="1656252"/>
                </a:lnTo>
                <a:lnTo>
                  <a:pt x="1978899" y="1694055"/>
                </a:lnTo>
                <a:lnTo>
                  <a:pt x="1952701" y="1730744"/>
                </a:lnTo>
                <a:lnTo>
                  <a:pt x="1925037" y="1766276"/>
                </a:lnTo>
                <a:lnTo>
                  <a:pt x="1895952" y="1800607"/>
                </a:lnTo>
                <a:lnTo>
                  <a:pt x="1865489" y="1833692"/>
                </a:lnTo>
                <a:lnTo>
                  <a:pt x="1833692" y="1865489"/>
                </a:lnTo>
                <a:lnTo>
                  <a:pt x="1800607" y="1895952"/>
                </a:lnTo>
                <a:lnTo>
                  <a:pt x="1766276" y="1925037"/>
                </a:lnTo>
                <a:lnTo>
                  <a:pt x="1730744" y="1952701"/>
                </a:lnTo>
                <a:lnTo>
                  <a:pt x="1694055" y="1978899"/>
                </a:lnTo>
                <a:lnTo>
                  <a:pt x="1656252" y="2003588"/>
                </a:lnTo>
                <a:lnTo>
                  <a:pt x="1617380" y="2026723"/>
                </a:lnTo>
                <a:lnTo>
                  <a:pt x="1577484" y="2048260"/>
                </a:lnTo>
                <a:lnTo>
                  <a:pt x="1536606" y="2068156"/>
                </a:lnTo>
                <a:lnTo>
                  <a:pt x="1494791" y="2086366"/>
                </a:lnTo>
                <a:lnTo>
                  <a:pt x="1452084" y="2102846"/>
                </a:lnTo>
                <a:lnTo>
                  <a:pt x="1408527" y="2117552"/>
                </a:lnTo>
                <a:lnTo>
                  <a:pt x="1364166" y="2130441"/>
                </a:lnTo>
                <a:lnTo>
                  <a:pt x="1319044" y="2141467"/>
                </a:lnTo>
                <a:lnTo>
                  <a:pt x="1273205" y="2150587"/>
                </a:lnTo>
                <a:lnTo>
                  <a:pt x="1226694" y="2157758"/>
                </a:lnTo>
                <a:lnTo>
                  <a:pt x="1179554" y="2162934"/>
                </a:lnTo>
                <a:lnTo>
                  <a:pt x="1131829" y="2166072"/>
                </a:lnTo>
                <a:lnTo>
                  <a:pt x="1083564" y="2167128"/>
                </a:lnTo>
                <a:lnTo>
                  <a:pt x="1035298" y="2166072"/>
                </a:lnTo>
                <a:lnTo>
                  <a:pt x="987573" y="2162934"/>
                </a:lnTo>
                <a:lnTo>
                  <a:pt x="940433" y="2157758"/>
                </a:lnTo>
                <a:lnTo>
                  <a:pt x="893922" y="2150587"/>
                </a:lnTo>
                <a:lnTo>
                  <a:pt x="848083" y="2141467"/>
                </a:lnTo>
                <a:lnTo>
                  <a:pt x="802961" y="2130441"/>
                </a:lnTo>
                <a:lnTo>
                  <a:pt x="758600" y="2117552"/>
                </a:lnTo>
                <a:lnTo>
                  <a:pt x="715043" y="2102846"/>
                </a:lnTo>
                <a:lnTo>
                  <a:pt x="672336" y="2086366"/>
                </a:lnTo>
                <a:lnTo>
                  <a:pt x="630521" y="2068156"/>
                </a:lnTo>
                <a:lnTo>
                  <a:pt x="589643" y="2048260"/>
                </a:lnTo>
                <a:lnTo>
                  <a:pt x="549747" y="2026723"/>
                </a:lnTo>
                <a:lnTo>
                  <a:pt x="510875" y="2003588"/>
                </a:lnTo>
                <a:lnTo>
                  <a:pt x="473072" y="1978899"/>
                </a:lnTo>
                <a:lnTo>
                  <a:pt x="436383" y="1952701"/>
                </a:lnTo>
                <a:lnTo>
                  <a:pt x="400851" y="1925037"/>
                </a:lnTo>
                <a:lnTo>
                  <a:pt x="366520" y="1895952"/>
                </a:lnTo>
                <a:lnTo>
                  <a:pt x="333435" y="1865489"/>
                </a:lnTo>
                <a:lnTo>
                  <a:pt x="301638" y="1833692"/>
                </a:lnTo>
                <a:lnTo>
                  <a:pt x="271175" y="1800607"/>
                </a:lnTo>
                <a:lnTo>
                  <a:pt x="242090" y="1766276"/>
                </a:lnTo>
                <a:lnTo>
                  <a:pt x="214426" y="1730744"/>
                </a:lnTo>
                <a:lnTo>
                  <a:pt x="188228" y="1694055"/>
                </a:lnTo>
                <a:lnTo>
                  <a:pt x="163539" y="1656252"/>
                </a:lnTo>
                <a:lnTo>
                  <a:pt x="140404" y="1617380"/>
                </a:lnTo>
                <a:lnTo>
                  <a:pt x="118867" y="1577484"/>
                </a:lnTo>
                <a:lnTo>
                  <a:pt x="98971" y="1536606"/>
                </a:lnTo>
                <a:lnTo>
                  <a:pt x="80761" y="1494791"/>
                </a:lnTo>
                <a:lnTo>
                  <a:pt x="64281" y="1452084"/>
                </a:lnTo>
                <a:lnTo>
                  <a:pt x="49575" y="1408527"/>
                </a:lnTo>
                <a:lnTo>
                  <a:pt x="36686" y="1364166"/>
                </a:lnTo>
                <a:lnTo>
                  <a:pt x="25660" y="1319044"/>
                </a:lnTo>
                <a:lnTo>
                  <a:pt x="16540" y="1273205"/>
                </a:lnTo>
                <a:lnTo>
                  <a:pt x="9369" y="1226694"/>
                </a:lnTo>
                <a:lnTo>
                  <a:pt x="4193" y="1179554"/>
                </a:lnTo>
                <a:lnTo>
                  <a:pt x="1055" y="1131829"/>
                </a:lnTo>
                <a:lnTo>
                  <a:pt x="0" y="1083564"/>
                </a:lnTo>
                <a:close/>
              </a:path>
            </a:pathLst>
          </a:custGeom>
          <a:ln w="39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8340343" y="2265045"/>
            <a:ext cx="1375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P’(?</a:t>
            </a:r>
            <a:r>
              <a:rPr sz="1800" b="1" spc="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|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green)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-50" dirty="0">
                <a:latin typeface="Calibri"/>
                <a:cs typeface="Calibri"/>
              </a:rPr>
              <a:t>=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9756013" y="2432050"/>
            <a:ext cx="201295" cy="15240"/>
          </a:xfrm>
          <a:custGeom>
            <a:avLst/>
            <a:gdLst/>
            <a:ahLst/>
            <a:cxnLst/>
            <a:rect l="l" t="t" r="r" b="b"/>
            <a:pathLst>
              <a:path w="201295" h="15239">
                <a:moveTo>
                  <a:pt x="201168" y="0"/>
                </a:moveTo>
                <a:lnTo>
                  <a:pt x="0" y="0"/>
                </a:lnTo>
                <a:lnTo>
                  <a:pt x="0" y="15239"/>
                </a:lnTo>
                <a:lnTo>
                  <a:pt x="201168" y="15239"/>
                </a:lnTo>
                <a:lnTo>
                  <a:pt x="2011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9745726" y="2142283"/>
            <a:ext cx="226695" cy="52641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60960">
              <a:lnSpc>
                <a:spcPct val="100000"/>
              </a:lnSpc>
              <a:spcBef>
                <a:spcPts val="505"/>
              </a:spcBef>
            </a:pPr>
            <a:r>
              <a:rPr sz="1300" spc="-50" dirty="0">
                <a:latin typeface="Cambria Math"/>
                <a:cs typeface="Cambria Math"/>
              </a:rPr>
              <a:t>𝟑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300" spc="-25" dirty="0">
                <a:latin typeface="Cambria Math"/>
                <a:cs typeface="Cambria Math"/>
              </a:rPr>
              <a:t>𝟏𝟎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340343" y="3067888"/>
            <a:ext cx="14611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P’(?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|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yellow)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spc="-50" dirty="0">
                <a:latin typeface="Calibri"/>
                <a:cs typeface="Calibri"/>
              </a:rPr>
              <a:t>=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9841356" y="3235070"/>
            <a:ext cx="100965" cy="15240"/>
          </a:xfrm>
          <a:custGeom>
            <a:avLst/>
            <a:gdLst/>
            <a:ahLst/>
            <a:cxnLst/>
            <a:rect l="l" t="t" r="r" b="b"/>
            <a:pathLst>
              <a:path w="100965" h="15239">
                <a:moveTo>
                  <a:pt x="100583" y="0"/>
                </a:moveTo>
                <a:lnTo>
                  <a:pt x="0" y="0"/>
                </a:lnTo>
                <a:lnTo>
                  <a:pt x="0" y="15239"/>
                </a:lnTo>
                <a:lnTo>
                  <a:pt x="100583" y="15239"/>
                </a:lnTo>
                <a:lnTo>
                  <a:pt x="1005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9831069" y="2945892"/>
            <a:ext cx="125730" cy="52641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1300" spc="-50" dirty="0">
                <a:latin typeface="Cambria Math"/>
                <a:cs typeface="Cambria Math"/>
              </a:rPr>
              <a:t>𝟏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300" spc="-50" dirty="0">
                <a:latin typeface="Cambria Math"/>
                <a:cs typeface="Cambria Math"/>
              </a:rPr>
              <a:t>𝟕</a:t>
            </a:r>
            <a:endParaRPr sz="13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13105"/>
            <a:ext cx="474535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u="sng" spc="-2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Naive</a:t>
            </a:r>
            <a:r>
              <a:rPr sz="4400" b="0" u="sng" spc="-19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5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Bayes</a:t>
            </a:r>
            <a:r>
              <a:rPr sz="4400" b="0" u="sng" spc="-19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Classifier</a:t>
            </a:r>
            <a:endParaRPr sz="44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471415" y="1502663"/>
            <a:ext cx="466725" cy="463550"/>
            <a:chOff x="4471415" y="1502663"/>
            <a:chExt cx="466725" cy="463550"/>
          </a:xfrm>
        </p:grpSpPr>
        <p:sp>
          <p:nvSpPr>
            <p:cNvPr id="4" name="object 4"/>
            <p:cNvSpPr/>
            <p:nvPr/>
          </p:nvSpPr>
          <p:spPr>
            <a:xfrm>
              <a:off x="4477511" y="1508759"/>
              <a:ext cx="454659" cy="451484"/>
            </a:xfrm>
            <a:custGeom>
              <a:avLst/>
              <a:gdLst/>
              <a:ahLst/>
              <a:cxnLst/>
              <a:rect l="l" t="t" r="r" b="b"/>
              <a:pathLst>
                <a:path w="454660" h="451485">
                  <a:moveTo>
                    <a:pt x="227075" y="0"/>
                  </a:moveTo>
                  <a:lnTo>
                    <a:pt x="181329" y="4581"/>
                  </a:lnTo>
                  <a:lnTo>
                    <a:pt x="138713" y="17722"/>
                  </a:lnTo>
                  <a:lnTo>
                    <a:pt x="100142" y="38515"/>
                  </a:lnTo>
                  <a:lnTo>
                    <a:pt x="66532" y="66055"/>
                  </a:lnTo>
                  <a:lnTo>
                    <a:pt x="38797" y="99435"/>
                  </a:lnTo>
                  <a:lnTo>
                    <a:pt x="17853" y="137749"/>
                  </a:lnTo>
                  <a:lnTo>
                    <a:pt x="4615" y="180090"/>
                  </a:lnTo>
                  <a:lnTo>
                    <a:pt x="0" y="225551"/>
                  </a:lnTo>
                  <a:lnTo>
                    <a:pt x="4615" y="271013"/>
                  </a:lnTo>
                  <a:lnTo>
                    <a:pt x="17853" y="313354"/>
                  </a:lnTo>
                  <a:lnTo>
                    <a:pt x="38797" y="351668"/>
                  </a:lnTo>
                  <a:lnTo>
                    <a:pt x="66532" y="385048"/>
                  </a:lnTo>
                  <a:lnTo>
                    <a:pt x="100142" y="412588"/>
                  </a:lnTo>
                  <a:lnTo>
                    <a:pt x="138713" y="433381"/>
                  </a:lnTo>
                  <a:lnTo>
                    <a:pt x="181329" y="446522"/>
                  </a:lnTo>
                  <a:lnTo>
                    <a:pt x="227075" y="451103"/>
                  </a:lnTo>
                  <a:lnTo>
                    <a:pt x="272822" y="446522"/>
                  </a:lnTo>
                  <a:lnTo>
                    <a:pt x="315438" y="433381"/>
                  </a:lnTo>
                  <a:lnTo>
                    <a:pt x="354009" y="412588"/>
                  </a:lnTo>
                  <a:lnTo>
                    <a:pt x="387619" y="385048"/>
                  </a:lnTo>
                  <a:lnTo>
                    <a:pt x="415354" y="351668"/>
                  </a:lnTo>
                  <a:lnTo>
                    <a:pt x="436298" y="313354"/>
                  </a:lnTo>
                  <a:lnTo>
                    <a:pt x="449536" y="271013"/>
                  </a:lnTo>
                  <a:lnTo>
                    <a:pt x="454151" y="225551"/>
                  </a:lnTo>
                  <a:lnTo>
                    <a:pt x="449536" y="180090"/>
                  </a:lnTo>
                  <a:lnTo>
                    <a:pt x="436298" y="137749"/>
                  </a:lnTo>
                  <a:lnTo>
                    <a:pt x="415354" y="99435"/>
                  </a:lnTo>
                  <a:lnTo>
                    <a:pt x="387619" y="66055"/>
                  </a:lnTo>
                  <a:lnTo>
                    <a:pt x="354009" y="38515"/>
                  </a:lnTo>
                  <a:lnTo>
                    <a:pt x="315438" y="17722"/>
                  </a:lnTo>
                  <a:lnTo>
                    <a:pt x="272822" y="4581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77511" y="1508759"/>
              <a:ext cx="454659" cy="451484"/>
            </a:xfrm>
            <a:custGeom>
              <a:avLst/>
              <a:gdLst/>
              <a:ahLst/>
              <a:cxnLst/>
              <a:rect l="l" t="t" r="r" b="b"/>
              <a:pathLst>
                <a:path w="454660" h="451485">
                  <a:moveTo>
                    <a:pt x="0" y="225551"/>
                  </a:moveTo>
                  <a:lnTo>
                    <a:pt x="4615" y="180090"/>
                  </a:lnTo>
                  <a:lnTo>
                    <a:pt x="17853" y="137749"/>
                  </a:lnTo>
                  <a:lnTo>
                    <a:pt x="38797" y="99435"/>
                  </a:lnTo>
                  <a:lnTo>
                    <a:pt x="66532" y="66055"/>
                  </a:lnTo>
                  <a:lnTo>
                    <a:pt x="100142" y="38515"/>
                  </a:lnTo>
                  <a:lnTo>
                    <a:pt x="138713" y="17722"/>
                  </a:lnTo>
                  <a:lnTo>
                    <a:pt x="181329" y="4581"/>
                  </a:lnTo>
                  <a:lnTo>
                    <a:pt x="227075" y="0"/>
                  </a:lnTo>
                  <a:lnTo>
                    <a:pt x="272822" y="4581"/>
                  </a:lnTo>
                  <a:lnTo>
                    <a:pt x="315438" y="17722"/>
                  </a:lnTo>
                  <a:lnTo>
                    <a:pt x="354009" y="38515"/>
                  </a:lnTo>
                  <a:lnTo>
                    <a:pt x="387619" y="66055"/>
                  </a:lnTo>
                  <a:lnTo>
                    <a:pt x="415354" y="99435"/>
                  </a:lnTo>
                  <a:lnTo>
                    <a:pt x="436298" y="137749"/>
                  </a:lnTo>
                  <a:lnTo>
                    <a:pt x="449536" y="180090"/>
                  </a:lnTo>
                  <a:lnTo>
                    <a:pt x="454151" y="225551"/>
                  </a:lnTo>
                  <a:lnTo>
                    <a:pt x="449536" y="271013"/>
                  </a:lnTo>
                  <a:lnTo>
                    <a:pt x="436298" y="313354"/>
                  </a:lnTo>
                  <a:lnTo>
                    <a:pt x="415354" y="351668"/>
                  </a:lnTo>
                  <a:lnTo>
                    <a:pt x="387619" y="385048"/>
                  </a:lnTo>
                  <a:lnTo>
                    <a:pt x="354009" y="412588"/>
                  </a:lnTo>
                  <a:lnTo>
                    <a:pt x="315438" y="433381"/>
                  </a:lnTo>
                  <a:lnTo>
                    <a:pt x="272822" y="446522"/>
                  </a:lnTo>
                  <a:lnTo>
                    <a:pt x="227075" y="451103"/>
                  </a:lnTo>
                  <a:lnTo>
                    <a:pt x="181329" y="446522"/>
                  </a:lnTo>
                  <a:lnTo>
                    <a:pt x="138713" y="433381"/>
                  </a:lnTo>
                  <a:lnTo>
                    <a:pt x="100142" y="412588"/>
                  </a:lnTo>
                  <a:lnTo>
                    <a:pt x="66532" y="385048"/>
                  </a:lnTo>
                  <a:lnTo>
                    <a:pt x="38797" y="351668"/>
                  </a:lnTo>
                  <a:lnTo>
                    <a:pt x="17853" y="313354"/>
                  </a:lnTo>
                  <a:lnTo>
                    <a:pt x="4615" y="271013"/>
                  </a:lnTo>
                  <a:lnTo>
                    <a:pt x="0" y="22555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5227320" y="1834895"/>
            <a:ext cx="463550" cy="466725"/>
            <a:chOff x="5227320" y="1834895"/>
            <a:chExt cx="463550" cy="466725"/>
          </a:xfrm>
        </p:grpSpPr>
        <p:sp>
          <p:nvSpPr>
            <p:cNvPr id="7" name="object 7"/>
            <p:cNvSpPr/>
            <p:nvPr/>
          </p:nvSpPr>
          <p:spPr>
            <a:xfrm>
              <a:off x="5233416" y="1840991"/>
              <a:ext cx="451484" cy="454659"/>
            </a:xfrm>
            <a:custGeom>
              <a:avLst/>
              <a:gdLst/>
              <a:ahLst/>
              <a:cxnLst/>
              <a:rect l="l" t="t" r="r" b="b"/>
              <a:pathLst>
                <a:path w="451485" h="454660">
                  <a:moveTo>
                    <a:pt x="225551" y="0"/>
                  </a:moveTo>
                  <a:lnTo>
                    <a:pt x="180090" y="4615"/>
                  </a:lnTo>
                  <a:lnTo>
                    <a:pt x="137749" y="17853"/>
                  </a:lnTo>
                  <a:lnTo>
                    <a:pt x="99435" y="38797"/>
                  </a:lnTo>
                  <a:lnTo>
                    <a:pt x="66055" y="66532"/>
                  </a:lnTo>
                  <a:lnTo>
                    <a:pt x="38515" y="100142"/>
                  </a:lnTo>
                  <a:lnTo>
                    <a:pt x="17722" y="138713"/>
                  </a:lnTo>
                  <a:lnTo>
                    <a:pt x="4581" y="181329"/>
                  </a:lnTo>
                  <a:lnTo>
                    <a:pt x="0" y="227075"/>
                  </a:lnTo>
                  <a:lnTo>
                    <a:pt x="4581" y="272822"/>
                  </a:lnTo>
                  <a:lnTo>
                    <a:pt x="17722" y="315438"/>
                  </a:lnTo>
                  <a:lnTo>
                    <a:pt x="38515" y="354009"/>
                  </a:lnTo>
                  <a:lnTo>
                    <a:pt x="66055" y="387619"/>
                  </a:lnTo>
                  <a:lnTo>
                    <a:pt x="99435" y="415354"/>
                  </a:lnTo>
                  <a:lnTo>
                    <a:pt x="137749" y="436298"/>
                  </a:lnTo>
                  <a:lnTo>
                    <a:pt x="180090" y="449536"/>
                  </a:lnTo>
                  <a:lnTo>
                    <a:pt x="225551" y="454152"/>
                  </a:lnTo>
                  <a:lnTo>
                    <a:pt x="271013" y="449536"/>
                  </a:lnTo>
                  <a:lnTo>
                    <a:pt x="313354" y="436298"/>
                  </a:lnTo>
                  <a:lnTo>
                    <a:pt x="351668" y="415354"/>
                  </a:lnTo>
                  <a:lnTo>
                    <a:pt x="385048" y="387619"/>
                  </a:lnTo>
                  <a:lnTo>
                    <a:pt x="412588" y="354009"/>
                  </a:lnTo>
                  <a:lnTo>
                    <a:pt x="433381" y="315438"/>
                  </a:lnTo>
                  <a:lnTo>
                    <a:pt x="446522" y="272822"/>
                  </a:lnTo>
                  <a:lnTo>
                    <a:pt x="451104" y="227075"/>
                  </a:lnTo>
                  <a:lnTo>
                    <a:pt x="446522" y="181329"/>
                  </a:lnTo>
                  <a:lnTo>
                    <a:pt x="433381" y="138713"/>
                  </a:lnTo>
                  <a:lnTo>
                    <a:pt x="412588" y="100142"/>
                  </a:lnTo>
                  <a:lnTo>
                    <a:pt x="385048" y="66532"/>
                  </a:lnTo>
                  <a:lnTo>
                    <a:pt x="351668" y="38797"/>
                  </a:lnTo>
                  <a:lnTo>
                    <a:pt x="313354" y="17853"/>
                  </a:lnTo>
                  <a:lnTo>
                    <a:pt x="271013" y="4615"/>
                  </a:lnTo>
                  <a:lnTo>
                    <a:pt x="225551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33416" y="1840991"/>
              <a:ext cx="451484" cy="454659"/>
            </a:xfrm>
            <a:custGeom>
              <a:avLst/>
              <a:gdLst/>
              <a:ahLst/>
              <a:cxnLst/>
              <a:rect l="l" t="t" r="r" b="b"/>
              <a:pathLst>
                <a:path w="451485" h="454660">
                  <a:moveTo>
                    <a:pt x="0" y="227075"/>
                  </a:moveTo>
                  <a:lnTo>
                    <a:pt x="4581" y="181329"/>
                  </a:lnTo>
                  <a:lnTo>
                    <a:pt x="17722" y="138713"/>
                  </a:lnTo>
                  <a:lnTo>
                    <a:pt x="38515" y="100142"/>
                  </a:lnTo>
                  <a:lnTo>
                    <a:pt x="66055" y="66532"/>
                  </a:lnTo>
                  <a:lnTo>
                    <a:pt x="99435" y="38797"/>
                  </a:lnTo>
                  <a:lnTo>
                    <a:pt x="137749" y="17853"/>
                  </a:lnTo>
                  <a:lnTo>
                    <a:pt x="180090" y="4615"/>
                  </a:lnTo>
                  <a:lnTo>
                    <a:pt x="225551" y="0"/>
                  </a:lnTo>
                  <a:lnTo>
                    <a:pt x="271013" y="4615"/>
                  </a:lnTo>
                  <a:lnTo>
                    <a:pt x="313354" y="17853"/>
                  </a:lnTo>
                  <a:lnTo>
                    <a:pt x="351668" y="38797"/>
                  </a:lnTo>
                  <a:lnTo>
                    <a:pt x="385048" y="66532"/>
                  </a:lnTo>
                  <a:lnTo>
                    <a:pt x="412588" y="100142"/>
                  </a:lnTo>
                  <a:lnTo>
                    <a:pt x="433381" y="138713"/>
                  </a:lnTo>
                  <a:lnTo>
                    <a:pt x="446522" y="181329"/>
                  </a:lnTo>
                  <a:lnTo>
                    <a:pt x="451104" y="227075"/>
                  </a:lnTo>
                  <a:lnTo>
                    <a:pt x="446522" y="272822"/>
                  </a:lnTo>
                  <a:lnTo>
                    <a:pt x="433381" y="315438"/>
                  </a:lnTo>
                  <a:lnTo>
                    <a:pt x="412588" y="354009"/>
                  </a:lnTo>
                  <a:lnTo>
                    <a:pt x="385048" y="387619"/>
                  </a:lnTo>
                  <a:lnTo>
                    <a:pt x="351668" y="415354"/>
                  </a:lnTo>
                  <a:lnTo>
                    <a:pt x="313354" y="436298"/>
                  </a:lnTo>
                  <a:lnTo>
                    <a:pt x="271013" y="449536"/>
                  </a:lnTo>
                  <a:lnTo>
                    <a:pt x="225551" y="454152"/>
                  </a:lnTo>
                  <a:lnTo>
                    <a:pt x="180090" y="449536"/>
                  </a:lnTo>
                  <a:lnTo>
                    <a:pt x="137749" y="436298"/>
                  </a:lnTo>
                  <a:lnTo>
                    <a:pt x="99435" y="415354"/>
                  </a:lnTo>
                  <a:lnTo>
                    <a:pt x="66055" y="387619"/>
                  </a:lnTo>
                  <a:lnTo>
                    <a:pt x="38515" y="354009"/>
                  </a:lnTo>
                  <a:lnTo>
                    <a:pt x="17722" y="315438"/>
                  </a:lnTo>
                  <a:lnTo>
                    <a:pt x="4581" y="272822"/>
                  </a:lnTo>
                  <a:lnTo>
                    <a:pt x="0" y="22707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6809231" y="1609344"/>
            <a:ext cx="463550" cy="463550"/>
            <a:chOff x="6809231" y="1609344"/>
            <a:chExt cx="463550" cy="463550"/>
          </a:xfrm>
        </p:grpSpPr>
        <p:sp>
          <p:nvSpPr>
            <p:cNvPr id="10" name="object 10"/>
            <p:cNvSpPr/>
            <p:nvPr/>
          </p:nvSpPr>
          <p:spPr>
            <a:xfrm>
              <a:off x="6815327" y="1615440"/>
              <a:ext cx="451484" cy="451484"/>
            </a:xfrm>
            <a:custGeom>
              <a:avLst/>
              <a:gdLst/>
              <a:ahLst/>
              <a:cxnLst/>
              <a:rect l="l" t="t" r="r" b="b"/>
              <a:pathLst>
                <a:path w="451484" h="451485">
                  <a:moveTo>
                    <a:pt x="225551" y="0"/>
                  </a:moveTo>
                  <a:lnTo>
                    <a:pt x="180090" y="4581"/>
                  </a:lnTo>
                  <a:lnTo>
                    <a:pt x="137749" y="17722"/>
                  </a:lnTo>
                  <a:lnTo>
                    <a:pt x="99435" y="38515"/>
                  </a:lnTo>
                  <a:lnTo>
                    <a:pt x="66055" y="66055"/>
                  </a:lnTo>
                  <a:lnTo>
                    <a:pt x="38515" y="99435"/>
                  </a:lnTo>
                  <a:lnTo>
                    <a:pt x="17722" y="137749"/>
                  </a:lnTo>
                  <a:lnTo>
                    <a:pt x="4581" y="180090"/>
                  </a:lnTo>
                  <a:lnTo>
                    <a:pt x="0" y="225551"/>
                  </a:lnTo>
                  <a:lnTo>
                    <a:pt x="4581" y="271013"/>
                  </a:lnTo>
                  <a:lnTo>
                    <a:pt x="17722" y="313354"/>
                  </a:lnTo>
                  <a:lnTo>
                    <a:pt x="38515" y="351668"/>
                  </a:lnTo>
                  <a:lnTo>
                    <a:pt x="66055" y="385048"/>
                  </a:lnTo>
                  <a:lnTo>
                    <a:pt x="99435" y="412588"/>
                  </a:lnTo>
                  <a:lnTo>
                    <a:pt x="137749" y="433381"/>
                  </a:lnTo>
                  <a:lnTo>
                    <a:pt x="180090" y="446522"/>
                  </a:lnTo>
                  <a:lnTo>
                    <a:pt x="225551" y="451104"/>
                  </a:lnTo>
                  <a:lnTo>
                    <a:pt x="271013" y="446522"/>
                  </a:lnTo>
                  <a:lnTo>
                    <a:pt x="313354" y="433381"/>
                  </a:lnTo>
                  <a:lnTo>
                    <a:pt x="351668" y="412588"/>
                  </a:lnTo>
                  <a:lnTo>
                    <a:pt x="385048" y="385048"/>
                  </a:lnTo>
                  <a:lnTo>
                    <a:pt x="412588" y="351668"/>
                  </a:lnTo>
                  <a:lnTo>
                    <a:pt x="433381" y="313354"/>
                  </a:lnTo>
                  <a:lnTo>
                    <a:pt x="446522" y="271013"/>
                  </a:lnTo>
                  <a:lnTo>
                    <a:pt x="451103" y="225551"/>
                  </a:lnTo>
                  <a:lnTo>
                    <a:pt x="446522" y="180090"/>
                  </a:lnTo>
                  <a:lnTo>
                    <a:pt x="433381" y="137749"/>
                  </a:lnTo>
                  <a:lnTo>
                    <a:pt x="412588" y="99435"/>
                  </a:lnTo>
                  <a:lnTo>
                    <a:pt x="385048" y="66055"/>
                  </a:lnTo>
                  <a:lnTo>
                    <a:pt x="351668" y="38515"/>
                  </a:lnTo>
                  <a:lnTo>
                    <a:pt x="313354" y="17722"/>
                  </a:lnTo>
                  <a:lnTo>
                    <a:pt x="271013" y="4581"/>
                  </a:lnTo>
                  <a:lnTo>
                    <a:pt x="225551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815327" y="1615440"/>
              <a:ext cx="451484" cy="451484"/>
            </a:xfrm>
            <a:custGeom>
              <a:avLst/>
              <a:gdLst/>
              <a:ahLst/>
              <a:cxnLst/>
              <a:rect l="l" t="t" r="r" b="b"/>
              <a:pathLst>
                <a:path w="451484" h="451485">
                  <a:moveTo>
                    <a:pt x="0" y="225551"/>
                  </a:moveTo>
                  <a:lnTo>
                    <a:pt x="4581" y="180090"/>
                  </a:lnTo>
                  <a:lnTo>
                    <a:pt x="17722" y="137749"/>
                  </a:lnTo>
                  <a:lnTo>
                    <a:pt x="38515" y="99435"/>
                  </a:lnTo>
                  <a:lnTo>
                    <a:pt x="66055" y="66055"/>
                  </a:lnTo>
                  <a:lnTo>
                    <a:pt x="99435" y="38515"/>
                  </a:lnTo>
                  <a:lnTo>
                    <a:pt x="137749" y="17722"/>
                  </a:lnTo>
                  <a:lnTo>
                    <a:pt x="180090" y="4581"/>
                  </a:lnTo>
                  <a:lnTo>
                    <a:pt x="225551" y="0"/>
                  </a:lnTo>
                  <a:lnTo>
                    <a:pt x="271013" y="4581"/>
                  </a:lnTo>
                  <a:lnTo>
                    <a:pt x="313354" y="17722"/>
                  </a:lnTo>
                  <a:lnTo>
                    <a:pt x="351668" y="38515"/>
                  </a:lnTo>
                  <a:lnTo>
                    <a:pt x="385048" y="66055"/>
                  </a:lnTo>
                  <a:lnTo>
                    <a:pt x="412588" y="99435"/>
                  </a:lnTo>
                  <a:lnTo>
                    <a:pt x="433381" y="137749"/>
                  </a:lnTo>
                  <a:lnTo>
                    <a:pt x="446522" y="180090"/>
                  </a:lnTo>
                  <a:lnTo>
                    <a:pt x="451103" y="225551"/>
                  </a:lnTo>
                  <a:lnTo>
                    <a:pt x="446522" y="271013"/>
                  </a:lnTo>
                  <a:lnTo>
                    <a:pt x="433381" y="313354"/>
                  </a:lnTo>
                  <a:lnTo>
                    <a:pt x="412588" y="351668"/>
                  </a:lnTo>
                  <a:lnTo>
                    <a:pt x="385048" y="385048"/>
                  </a:lnTo>
                  <a:lnTo>
                    <a:pt x="351668" y="412588"/>
                  </a:lnTo>
                  <a:lnTo>
                    <a:pt x="313354" y="433381"/>
                  </a:lnTo>
                  <a:lnTo>
                    <a:pt x="271013" y="446522"/>
                  </a:lnTo>
                  <a:lnTo>
                    <a:pt x="225551" y="451104"/>
                  </a:lnTo>
                  <a:lnTo>
                    <a:pt x="180090" y="446522"/>
                  </a:lnTo>
                  <a:lnTo>
                    <a:pt x="137749" y="433381"/>
                  </a:lnTo>
                  <a:lnTo>
                    <a:pt x="99435" y="412588"/>
                  </a:lnTo>
                  <a:lnTo>
                    <a:pt x="66055" y="385048"/>
                  </a:lnTo>
                  <a:lnTo>
                    <a:pt x="38515" y="351668"/>
                  </a:lnTo>
                  <a:lnTo>
                    <a:pt x="17722" y="313354"/>
                  </a:lnTo>
                  <a:lnTo>
                    <a:pt x="4581" y="271013"/>
                  </a:lnTo>
                  <a:lnTo>
                    <a:pt x="0" y="22555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6047232" y="2176272"/>
            <a:ext cx="463550" cy="466725"/>
            <a:chOff x="6047232" y="2176272"/>
            <a:chExt cx="463550" cy="466725"/>
          </a:xfrm>
        </p:grpSpPr>
        <p:sp>
          <p:nvSpPr>
            <p:cNvPr id="13" name="object 13"/>
            <p:cNvSpPr/>
            <p:nvPr/>
          </p:nvSpPr>
          <p:spPr>
            <a:xfrm>
              <a:off x="6053328" y="2182368"/>
              <a:ext cx="451484" cy="454659"/>
            </a:xfrm>
            <a:custGeom>
              <a:avLst/>
              <a:gdLst/>
              <a:ahLst/>
              <a:cxnLst/>
              <a:rect l="l" t="t" r="r" b="b"/>
              <a:pathLst>
                <a:path w="451484" h="454660">
                  <a:moveTo>
                    <a:pt x="225551" y="0"/>
                  </a:moveTo>
                  <a:lnTo>
                    <a:pt x="180090" y="4615"/>
                  </a:lnTo>
                  <a:lnTo>
                    <a:pt x="137749" y="17853"/>
                  </a:lnTo>
                  <a:lnTo>
                    <a:pt x="99435" y="38797"/>
                  </a:lnTo>
                  <a:lnTo>
                    <a:pt x="66055" y="66532"/>
                  </a:lnTo>
                  <a:lnTo>
                    <a:pt x="38515" y="100142"/>
                  </a:lnTo>
                  <a:lnTo>
                    <a:pt x="17722" y="138713"/>
                  </a:lnTo>
                  <a:lnTo>
                    <a:pt x="4581" y="181329"/>
                  </a:lnTo>
                  <a:lnTo>
                    <a:pt x="0" y="227076"/>
                  </a:lnTo>
                  <a:lnTo>
                    <a:pt x="4581" y="272822"/>
                  </a:lnTo>
                  <a:lnTo>
                    <a:pt x="17722" y="315438"/>
                  </a:lnTo>
                  <a:lnTo>
                    <a:pt x="38515" y="354009"/>
                  </a:lnTo>
                  <a:lnTo>
                    <a:pt x="66055" y="387619"/>
                  </a:lnTo>
                  <a:lnTo>
                    <a:pt x="99435" y="415354"/>
                  </a:lnTo>
                  <a:lnTo>
                    <a:pt x="137749" y="436298"/>
                  </a:lnTo>
                  <a:lnTo>
                    <a:pt x="180090" y="449536"/>
                  </a:lnTo>
                  <a:lnTo>
                    <a:pt x="225551" y="454152"/>
                  </a:lnTo>
                  <a:lnTo>
                    <a:pt x="271013" y="449536"/>
                  </a:lnTo>
                  <a:lnTo>
                    <a:pt x="313354" y="436298"/>
                  </a:lnTo>
                  <a:lnTo>
                    <a:pt x="351668" y="415354"/>
                  </a:lnTo>
                  <a:lnTo>
                    <a:pt x="385048" y="387619"/>
                  </a:lnTo>
                  <a:lnTo>
                    <a:pt x="412588" y="354009"/>
                  </a:lnTo>
                  <a:lnTo>
                    <a:pt x="433381" y="315438"/>
                  </a:lnTo>
                  <a:lnTo>
                    <a:pt x="446522" y="272822"/>
                  </a:lnTo>
                  <a:lnTo>
                    <a:pt x="451103" y="227076"/>
                  </a:lnTo>
                  <a:lnTo>
                    <a:pt x="446522" y="181329"/>
                  </a:lnTo>
                  <a:lnTo>
                    <a:pt x="433381" y="138713"/>
                  </a:lnTo>
                  <a:lnTo>
                    <a:pt x="412588" y="100142"/>
                  </a:lnTo>
                  <a:lnTo>
                    <a:pt x="385048" y="66532"/>
                  </a:lnTo>
                  <a:lnTo>
                    <a:pt x="351668" y="38797"/>
                  </a:lnTo>
                  <a:lnTo>
                    <a:pt x="313354" y="17853"/>
                  </a:lnTo>
                  <a:lnTo>
                    <a:pt x="271013" y="4615"/>
                  </a:lnTo>
                  <a:lnTo>
                    <a:pt x="225551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053328" y="2182368"/>
              <a:ext cx="451484" cy="454659"/>
            </a:xfrm>
            <a:custGeom>
              <a:avLst/>
              <a:gdLst/>
              <a:ahLst/>
              <a:cxnLst/>
              <a:rect l="l" t="t" r="r" b="b"/>
              <a:pathLst>
                <a:path w="451484" h="454660">
                  <a:moveTo>
                    <a:pt x="0" y="227076"/>
                  </a:moveTo>
                  <a:lnTo>
                    <a:pt x="4581" y="181329"/>
                  </a:lnTo>
                  <a:lnTo>
                    <a:pt x="17722" y="138713"/>
                  </a:lnTo>
                  <a:lnTo>
                    <a:pt x="38515" y="100142"/>
                  </a:lnTo>
                  <a:lnTo>
                    <a:pt x="66055" y="66532"/>
                  </a:lnTo>
                  <a:lnTo>
                    <a:pt x="99435" y="38797"/>
                  </a:lnTo>
                  <a:lnTo>
                    <a:pt x="137749" y="17853"/>
                  </a:lnTo>
                  <a:lnTo>
                    <a:pt x="180090" y="4615"/>
                  </a:lnTo>
                  <a:lnTo>
                    <a:pt x="225551" y="0"/>
                  </a:lnTo>
                  <a:lnTo>
                    <a:pt x="271013" y="4615"/>
                  </a:lnTo>
                  <a:lnTo>
                    <a:pt x="313354" y="17853"/>
                  </a:lnTo>
                  <a:lnTo>
                    <a:pt x="351668" y="38797"/>
                  </a:lnTo>
                  <a:lnTo>
                    <a:pt x="385048" y="66532"/>
                  </a:lnTo>
                  <a:lnTo>
                    <a:pt x="412588" y="100142"/>
                  </a:lnTo>
                  <a:lnTo>
                    <a:pt x="433381" y="138713"/>
                  </a:lnTo>
                  <a:lnTo>
                    <a:pt x="446522" y="181329"/>
                  </a:lnTo>
                  <a:lnTo>
                    <a:pt x="451103" y="227076"/>
                  </a:lnTo>
                  <a:lnTo>
                    <a:pt x="446522" y="272822"/>
                  </a:lnTo>
                  <a:lnTo>
                    <a:pt x="433381" y="315438"/>
                  </a:lnTo>
                  <a:lnTo>
                    <a:pt x="412588" y="354009"/>
                  </a:lnTo>
                  <a:lnTo>
                    <a:pt x="385048" y="387619"/>
                  </a:lnTo>
                  <a:lnTo>
                    <a:pt x="351668" y="415354"/>
                  </a:lnTo>
                  <a:lnTo>
                    <a:pt x="313354" y="436298"/>
                  </a:lnTo>
                  <a:lnTo>
                    <a:pt x="271013" y="449536"/>
                  </a:lnTo>
                  <a:lnTo>
                    <a:pt x="225551" y="454152"/>
                  </a:lnTo>
                  <a:lnTo>
                    <a:pt x="180090" y="449536"/>
                  </a:lnTo>
                  <a:lnTo>
                    <a:pt x="137749" y="436298"/>
                  </a:lnTo>
                  <a:lnTo>
                    <a:pt x="99435" y="415354"/>
                  </a:lnTo>
                  <a:lnTo>
                    <a:pt x="66055" y="387619"/>
                  </a:lnTo>
                  <a:lnTo>
                    <a:pt x="38515" y="354009"/>
                  </a:lnTo>
                  <a:lnTo>
                    <a:pt x="17722" y="315438"/>
                  </a:lnTo>
                  <a:lnTo>
                    <a:pt x="4581" y="272822"/>
                  </a:lnTo>
                  <a:lnTo>
                    <a:pt x="0" y="227076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7260335" y="2880360"/>
            <a:ext cx="466725" cy="466725"/>
            <a:chOff x="7260335" y="2880360"/>
            <a:chExt cx="466725" cy="466725"/>
          </a:xfrm>
        </p:grpSpPr>
        <p:sp>
          <p:nvSpPr>
            <p:cNvPr id="16" name="object 16"/>
            <p:cNvSpPr/>
            <p:nvPr/>
          </p:nvSpPr>
          <p:spPr>
            <a:xfrm>
              <a:off x="7266431" y="2886456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59" h="454660">
                  <a:moveTo>
                    <a:pt x="227075" y="0"/>
                  </a:moveTo>
                  <a:lnTo>
                    <a:pt x="181329" y="4615"/>
                  </a:lnTo>
                  <a:lnTo>
                    <a:pt x="138713" y="17853"/>
                  </a:lnTo>
                  <a:lnTo>
                    <a:pt x="100142" y="38797"/>
                  </a:lnTo>
                  <a:lnTo>
                    <a:pt x="66532" y="66532"/>
                  </a:lnTo>
                  <a:lnTo>
                    <a:pt x="38797" y="100142"/>
                  </a:lnTo>
                  <a:lnTo>
                    <a:pt x="17853" y="138713"/>
                  </a:lnTo>
                  <a:lnTo>
                    <a:pt x="4615" y="181329"/>
                  </a:lnTo>
                  <a:lnTo>
                    <a:pt x="0" y="227076"/>
                  </a:lnTo>
                  <a:lnTo>
                    <a:pt x="4615" y="272822"/>
                  </a:lnTo>
                  <a:lnTo>
                    <a:pt x="17853" y="315438"/>
                  </a:lnTo>
                  <a:lnTo>
                    <a:pt x="38797" y="354009"/>
                  </a:lnTo>
                  <a:lnTo>
                    <a:pt x="66532" y="387619"/>
                  </a:lnTo>
                  <a:lnTo>
                    <a:pt x="100142" y="415354"/>
                  </a:lnTo>
                  <a:lnTo>
                    <a:pt x="138713" y="436298"/>
                  </a:lnTo>
                  <a:lnTo>
                    <a:pt x="181329" y="449536"/>
                  </a:lnTo>
                  <a:lnTo>
                    <a:pt x="227075" y="454152"/>
                  </a:lnTo>
                  <a:lnTo>
                    <a:pt x="272822" y="449536"/>
                  </a:lnTo>
                  <a:lnTo>
                    <a:pt x="315438" y="436298"/>
                  </a:lnTo>
                  <a:lnTo>
                    <a:pt x="354009" y="415354"/>
                  </a:lnTo>
                  <a:lnTo>
                    <a:pt x="387619" y="387619"/>
                  </a:lnTo>
                  <a:lnTo>
                    <a:pt x="415354" y="354009"/>
                  </a:lnTo>
                  <a:lnTo>
                    <a:pt x="436298" y="315438"/>
                  </a:lnTo>
                  <a:lnTo>
                    <a:pt x="449536" y="272822"/>
                  </a:lnTo>
                  <a:lnTo>
                    <a:pt x="454151" y="227076"/>
                  </a:lnTo>
                  <a:lnTo>
                    <a:pt x="449536" y="181329"/>
                  </a:lnTo>
                  <a:lnTo>
                    <a:pt x="436298" y="138713"/>
                  </a:lnTo>
                  <a:lnTo>
                    <a:pt x="415354" y="100142"/>
                  </a:lnTo>
                  <a:lnTo>
                    <a:pt x="387619" y="66532"/>
                  </a:lnTo>
                  <a:lnTo>
                    <a:pt x="354009" y="38797"/>
                  </a:lnTo>
                  <a:lnTo>
                    <a:pt x="315438" y="17853"/>
                  </a:lnTo>
                  <a:lnTo>
                    <a:pt x="272822" y="4615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266431" y="2886456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59" h="454660">
                  <a:moveTo>
                    <a:pt x="0" y="227076"/>
                  </a:moveTo>
                  <a:lnTo>
                    <a:pt x="4615" y="181329"/>
                  </a:lnTo>
                  <a:lnTo>
                    <a:pt x="17853" y="138713"/>
                  </a:lnTo>
                  <a:lnTo>
                    <a:pt x="38797" y="100142"/>
                  </a:lnTo>
                  <a:lnTo>
                    <a:pt x="66532" y="66532"/>
                  </a:lnTo>
                  <a:lnTo>
                    <a:pt x="100142" y="38797"/>
                  </a:lnTo>
                  <a:lnTo>
                    <a:pt x="138713" y="17853"/>
                  </a:lnTo>
                  <a:lnTo>
                    <a:pt x="181329" y="4615"/>
                  </a:lnTo>
                  <a:lnTo>
                    <a:pt x="227075" y="0"/>
                  </a:lnTo>
                  <a:lnTo>
                    <a:pt x="272822" y="4615"/>
                  </a:lnTo>
                  <a:lnTo>
                    <a:pt x="315438" y="17853"/>
                  </a:lnTo>
                  <a:lnTo>
                    <a:pt x="354009" y="38797"/>
                  </a:lnTo>
                  <a:lnTo>
                    <a:pt x="387619" y="66532"/>
                  </a:lnTo>
                  <a:lnTo>
                    <a:pt x="415354" y="100142"/>
                  </a:lnTo>
                  <a:lnTo>
                    <a:pt x="436298" y="138713"/>
                  </a:lnTo>
                  <a:lnTo>
                    <a:pt x="449536" y="181329"/>
                  </a:lnTo>
                  <a:lnTo>
                    <a:pt x="454151" y="227076"/>
                  </a:lnTo>
                  <a:lnTo>
                    <a:pt x="449536" y="272822"/>
                  </a:lnTo>
                  <a:lnTo>
                    <a:pt x="436298" y="315438"/>
                  </a:lnTo>
                  <a:lnTo>
                    <a:pt x="415354" y="354009"/>
                  </a:lnTo>
                  <a:lnTo>
                    <a:pt x="387619" y="387619"/>
                  </a:lnTo>
                  <a:lnTo>
                    <a:pt x="354009" y="415354"/>
                  </a:lnTo>
                  <a:lnTo>
                    <a:pt x="315438" y="436298"/>
                  </a:lnTo>
                  <a:lnTo>
                    <a:pt x="272822" y="449536"/>
                  </a:lnTo>
                  <a:lnTo>
                    <a:pt x="227075" y="454152"/>
                  </a:lnTo>
                  <a:lnTo>
                    <a:pt x="181329" y="449536"/>
                  </a:lnTo>
                  <a:lnTo>
                    <a:pt x="138713" y="436298"/>
                  </a:lnTo>
                  <a:lnTo>
                    <a:pt x="100142" y="415354"/>
                  </a:lnTo>
                  <a:lnTo>
                    <a:pt x="66532" y="387619"/>
                  </a:lnTo>
                  <a:lnTo>
                    <a:pt x="38797" y="354009"/>
                  </a:lnTo>
                  <a:lnTo>
                    <a:pt x="17853" y="315438"/>
                  </a:lnTo>
                  <a:lnTo>
                    <a:pt x="4615" y="272822"/>
                  </a:lnTo>
                  <a:lnTo>
                    <a:pt x="0" y="227076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7397495" y="3925823"/>
            <a:ext cx="466725" cy="466725"/>
            <a:chOff x="7397495" y="3925823"/>
            <a:chExt cx="466725" cy="466725"/>
          </a:xfrm>
        </p:grpSpPr>
        <p:sp>
          <p:nvSpPr>
            <p:cNvPr id="19" name="object 19"/>
            <p:cNvSpPr/>
            <p:nvPr/>
          </p:nvSpPr>
          <p:spPr>
            <a:xfrm>
              <a:off x="7403591" y="3931919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59" h="454660">
                  <a:moveTo>
                    <a:pt x="227075" y="0"/>
                  </a:moveTo>
                  <a:lnTo>
                    <a:pt x="181329" y="4615"/>
                  </a:lnTo>
                  <a:lnTo>
                    <a:pt x="138713" y="17853"/>
                  </a:lnTo>
                  <a:lnTo>
                    <a:pt x="100142" y="38797"/>
                  </a:lnTo>
                  <a:lnTo>
                    <a:pt x="66532" y="66532"/>
                  </a:lnTo>
                  <a:lnTo>
                    <a:pt x="38797" y="100142"/>
                  </a:lnTo>
                  <a:lnTo>
                    <a:pt x="17853" y="138713"/>
                  </a:lnTo>
                  <a:lnTo>
                    <a:pt x="4615" y="181329"/>
                  </a:lnTo>
                  <a:lnTo>
                    <a:pt x="0" y="227075"/>
                  </a:lnTo>
                  <a:lnTo>
                    <a:pt x="4615" y="272822"/>
                  </a:lnTo>
                  <a:lnTo>
                    <a:pt x="17853" y="315438"/>
                  </a:lnTo>
                  <a:lnTo>
                    <a:pt x="38797" y="354009"/>
                  </a:lnTo>
                  <a:lnTo>
                    <a:pt x="66532" y="387619"/>
                  </a:lnTo>
                  <a:lnTo>
                    <a:pt x="100142" y="415354"/>
                  </a:lnTo>
                  <a:lnTo>
                    <a:pt x="138713" y="436298"/>
                  </a:lnTo>
                  <a:lnTo>
                    <a:pt x="181329" y="449536"/>
                  </a:lnTo>
                  <a:lnTo>
                    <a:pt x="227075" y="454151"/>
                  </a:lnTo>
                  <a:lnTo>
                    <a:pt x="272822" y="449536"/>
                  </a:lnTo>
                  <a:lnTo>
                    <a:pt x="315438" y="436298"/>
                  </a:lnTo>
                  <a:lnTo>
                    <a:pt x="354009" y="415354"/>
                  </a:lnTo>
                  <a:lnTo>
                    <a:pt x="387619" y="387619"/>
                  </a:lnTo>
                  <a:lnTo>
                    <a:pt x="415354" y="354009"/>
                  </a:lnTo>
                  <a:lnTo>
                    <a:pt x="436298" y="315438"/>
                  </a:lnTo>
                  <a:lnTo>
                    <a:pt x="449536" y="272822"/>
                  </a:lnTo>
                  <a:lnTo>
                    <a:pt x="454151" y="227075"/>
                  </a:lnTo>
                  <a:lnTo>
                    <a:pt x="449536" y="181329"/>
                  </a:lnTo>
                  <a:lnTo>
                    <a:pt x="436298" y="138713"/>
                  </a:lnTo>
                  <a:lnTo>
                    <a:pt x="415354" y="100142"/>
                  </a:lnTo>
                  <a:lnTo>
                    <a:pt x="387619" y="66532"/>
                  </a:lnTo>
                  <a:lnTo>
                    <a:pt x="354009" y="38797"/>
                  </a:lnTo>
                  <a:lnTo>
                    <a:pt x="315438" y="17853"/>
                  </a:lnTo>
                  <a:lnTo>
                    <a:pt x="272822" y="4615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403591" y="3931919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59" h="454660">
                  <a:moveTo>
                    <a:pt x="0" y="227075"/>
                  </a:moveTo>
                  <a:lnTo>
                    <a:pt x="4615" y="181329"/>
                  </a:lnTo>
                  <a:lnTo>
                    <a:pt x="17853" y="138713"/>
                  </a:lnTo>
                  <a:lnTo>
                    <a:pt x="38797" y="100142"/>
                  </a:lnTo>
                  <a:lnTo>
                    <a:pt x="66532" y="66532"/>
                  </a:lnTo>
                  <a:lnTo>
                    <a:pt x="100142" y="38797"/>
                  </a:lnTo>
                  <a:lnTo>
                    <a:pt x="138713" y="17853"/>
                  </a:lnTo>
                  <a:lnTo>
                    <a:pt x="181329" y="4615"/>
                  </a:lnTo>
                  <a:lnTo>
                    <a:pt x="227075" y="0"/>
                  </a:lnTo>
                  <a:lnTo>
                    <a:pt x="272822" y="4615"/>
                  </a:lnTo>
                  <a:lnTo>
                    <a:pt x="315438" y="17853"/>
                  </a:lnTo>
                  <a:lnTo>
                    <a:pt x="354009" y="38797"/>
                  </a:lnTo>
                  <a:lnTo>
                    <a:pt x="387619" y="66532"/>
                  </a:lnTo>
                  <a:lnTo>
                    <a:pt x="415354" y="100142"/>
                  </a:lnTo>
                  <a:lnTo>
                    <a:pt x="436298" y="138713"/>
                  </a:lnTo>
                  <a:lnTo>
                    <a:pt x="449536" y="181329"/>
                  </a:lnTo>
                  <a:lnTo>
                    <a:pt x="454151" y="227075"/>
                  </a:lnTo>
                  <a:lnTo>
                    <a:pt x="449536" y="272822"/>
                  </a:lnTo>
                  <a:lnTo>
                    <a:pt x="436298" y="315438"/>
                  </a:lnTo>
                  <a:lnTo>
                    <a:pt x="415354" y="354009"/>
                  </a:lnTo>
                  <a:lnTo>
                    <a:pt x="387619" y="387619"/>
                  </a:lnTo>
                  <a:lnTo>
                    <a:pt x="354009" y="415354"/>
                  </a:lnTo>
                  <a:lnTo>
                    <a:pt x="315438" y="436298"/>
                  </a:lnTo>
                  <a:lnTo>
                    <a:pt x="272822" y="449536"/>
                  </a:lnTo>
                  <a:lnTo>
                    <a:pt x="227075" y="454151"/>
                  </a:lnTo>
                  <a:lnTo>
                    <a:pt x="181329" y="449536"/>
                  </a:lnTo>
                  <a:lnTo>
                    <a:pt x="138713" y="436298"/>
                  </a:lnTo>
                  <a:lnTo>
                    <a:pt x="100142" y="415354"/>
                  </a:lnTo>
                  <a:lnTo>
                    <a:pt x="66532" y="387619"/>
                  </a:lnTo>
                  <a:lnTo>
                    <a:pt x="38797" y="354009"/>
                  </a:lnTo>
                  <a:lnTo>
                    <a:pt x="17853" y="315438"/>
                  </a:lnTo>
                  <a:lnTo>
                    <a:pt x="4615" y="272822"/>
                  </a:lnTo>
                  <a:lnTo>
                    <a:pt x="0" y="22707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3755135" y="2289048"/>
            <a:ext cx="466725" cy="463550"/>
            <a:chOff x="3755135" y="2289048"/>
            <a:chExt cx="466725" cy="463550"/>
          </a:xfrm>
        </p:grpSpPr>
        <p:sp>
          <p:nvSpPr>
            <p:cNvPr id="22" name="object 22"/>
            <p:cNvSpPr/>
            <p:nvPr/>
          </p:nvSpPr>
          <p:spPr>
            <a:xfrm>
              <a:off x="3761231" y="2295144"/>
              <a:ext cx="454659" cy="451484"/>
            </a:xfrm>
            <a:custGeom>
              <a:avLst/>
              <a:gdLst/>
              <a:ahLst/>
              <a:cxnLst/>
              <a:rect l="l" t="t" r="r" b="b"/>
              <a:pathLst>
                <a:path w="454660" h="451485">
                  <a:moveTo>
                    <a:pt x="227075" y="0"/>
                  </a:moveTo>
                  <a:lnTo>
                    <a:pt x="181329" y="4581"/>
                  </a:lnTo>
                  <a:lnTo>
                    <a:pt x="138713" y="17722"/>
                  </a:lnTo>
                  <a:lnTo>
                    <a:pt x="100142" y="38515"/>
                  </a:lnTo>
                  <a:lnTo>
                    <a:pt x="66532" y="66055"/>
                  </a:lnTo>
                  <a:lnTo>
                    <a:pt x="38797" y="99435"/>
                  </a:lnTo>
                  <a:lnTo>
                    <a:pt x="17853" y="137749"/>
                  </a:lnTo>
                  <a:lnTo>
                    <a:pt x="4615" y="180090"/>
                  </a:lnTo>
                  <a:lnTo>
                    <a:pt x="0" y="225551"/>
                  </a:lnTo>
                  <a:lnTo>
                    <a:pt x="4615" y="271013"/>
                  </a:lnTo>
                  <a:lnTo>
                    <a:pt x="17853" y="313354"/>
                  </a:lnTo>
                  <a:lnTo>
                    <a:pt x="38797" y="351668"/>
                  </a:lnTo>
                  <a:lnTo>
                    <a:pt x="66532" y="385048"/>
                  </a:lnTo>
                  <a:lnTo>
                    <a:pt x="100142" y="412588"/>
                  </a:lnTo>
                  <a:lnTo>
                    <a:pt x="138713" y="433381"/>
                  </a:lnTo>
                  <a:lnTo>
                    <a:pt x="181329" y="446522"/>
                  </a:lnTo>
                  <a:lnTo>
                    <a:pt x="227075" y="451103"/>
                  </a:lnTo>
                  <a:lnTo>
                    <a:pt x="272822" y="446522"/>
                  </a:lnTo>
                  <a:lnTo>
                    <a:pt x="315438" y="433381"/>
                  </a:lnTo>
                  <a:lnTo>
                    <a:pt x="354009" y="412588"/>
                  </a:lnTo>
                  <a:lnTo>
                    <a:pt x="387619" y="385048"/>
                  </a:lnTo>
                  <a:lnTo>
                    <a:pt x="415354" y="351668"/>
                  </a:lnTo>
                  <a:lnTo>
                    <a:pt x="436298" y="313354"/>
                  </a:lnTo>
                  <a:lnTo>
                    <a:pt x="449536" y="271013"/>
                  </a:lnTo>
                  <a:lnTo>
                    <a:pt x="454151" y="225551"/>
                  </a:lnTo>
                  <a:lnTo>
                    <a:pt x="449536" y="180090"/>
                  </a:lnTo>
                  <a:lnTo>
                    <a:pt x="436298" y="137749"/>
                  </a:lnTo>
                  <a:lnTo>
                    <a:pt x="415354" y="99435"/>
                  </a:lnTo>
                  <a:lnTo>
                    <a:pt x="387619" y="66055"/>
                  </a:lnTo>
                  <a:lnTo>
                    <a:pt x="354009" y="38515"/>
                  </a:lnTo>
                  <a:lnTo>
                    <a:pt x="315438" y="17722"/>
                  </a:lnTo>
                  <a:lnTo>
                    <a:pt x="272822" y="4581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761231" y="2295144"/>
              <a:ext cx="454659" cy="451484"/>
            </a:xfrm>
            <a:custGeom>
              <a:avLst/>
              <a:gdLst/>
              <a:ahLst/>
              <a:cxnLst/>
              <a:rect l="l" t="t" r="r" b="b"/>
              <a:pathLst>
                <a:path w="454660" h="451485">
                  <a:moveTo>
                    <a:pt x="0" y="225551"/>
                  </a:moveTo>
                  <a:lnTo>
                    <a:pt x="4615" y="180090"/>
                  </a:lnTo>
                  <a:lnTo>
                    <a:pt x="17853" y="137749"/>
                  </a:lnTo>
                  <a:lnTo>
                    <a:pt x="38797" y="99435"/>
                  </a:lnTo>
                  <a:lnTo>
                    <a:pt x="66532" y="66055"/>
                  </a:lnTo>
                  <a:lnTo>
                    <a:pt x="100142" y="38515"/>
                  </a:lnTo>
                  <a:lnTo>
                    <a:pt x="138713" y="17722"/>
                  </a:lnTo>
                  <a:lnTo>
                    <a:pt x="181329" y="4581"/>
                  </a:lnTo>
                  <a:lnTo>
                    <a:pt x="227075" y="0"/>
                  </a:lnTo>
                  <a:lnTo>
                    <a:pt x="272822" y="4581"/>
                  </a:lnTo>
                  <a:lnTo>
                    <a:pt x="315438" y="17722"/>
                  </a:lnTo>
                  <a:lnTo>
                    <a:pt x="354009" y="38515"/>
                  </a:lnTo>
                  <a:lnTo>
                    <a:pt x="387619" y="66055"/>
                  </a:lnTo>
                  <a:lnTo>
                    <a:pt x="415354" y="99435"/>
                  </a:lnTo>
                  <a:lnTo>
                    <a:pt x="436298" y="137749"/>
                  </a:lnTo>
                  <a:lnTo>
                    <a:pt x="449536" y="180090"/>
                  </a:lnTo>
                  <a:lnTo>
                    <a:pt x="454151" y="225551"/>
                  </a:lnTo>
                  <a:lnTo>
                    <a:pt x="449536" y="271013"/>
                  </a:lnTo>
                  <a:lnTo>
                    <a:pt x="436298" y="313354"/>
                  </a:lnTo>
                  <a:lnTo>
                    <a:pt x="415354" y="351668"/>
                  </a:lnTo>
                  <a:lnTo>
                    <a:pt x="387619" y="385048"/>
                  </a:lnTo>
                  <a:lnTo>
                    <a:pt x="354009" y="412588"/>
                  </a:lnTo>
                  <a:lnTo>
                    <a:pt x="315438" y="433381"/>
                  </a:lnTo>
                  <a:lnTo>
                    <a:pt x="272822" y="446522"/>
                  </a:lnTo>
                  <a:lnTo>
                    <a:pt x="227075" y="451103"/>
                  </a:lnTo>
                  <a:lnTo>
                    <a:pt x="181329" y="446522"/>
                  </a:lnTo>
                  <a:lnTo>
                    <a:pt x="138713" y="433381"/>
                  </a:lnTo>
                  <a:lnTo>
                    <a:pt x="100142" y="412588"/>
                  </a:lnTo>
                  <a:lnTo>
                    <a:pt x="66532" y="385048"/>
                  </a:lnTo>
                  <a:lnTo>
                    <a:pt x="38797" y="351668"/>
                  </a:lnTo>
                  <a:lnTo>
                    <a:pt x="17853" y="313354"/>
                  </a:lnTo>
                  <a:lnTo>
                    <a:pt x="4615" y="271013"/>
                  </a:lnTo>
                  <a:lnTo>
                    <a:pt x="0" y="22555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3980688" y="3191255"/>
            <a:ext cx="466725" cy="463550"/>
            <a:chOff x="3980688" y="3191255"/>
            <a:chExt cx="466725" cy="463550"/>
          </a:xfrm>
        </p:grpSpPr>
        <p:sp>
          <p:nvSpPr>
            <p:cNvPr id="25" name="object 25"/>
            <p:cNvSpPr/>
            <p:nvPr/>
          </p:nvSpPr>
          <p:spPr>
            <a:xfrm>
              <a:off x="3986784" y="3197351"/>
              <a:ext cx="454659" cy="451484"/>
            </a:xfrm>
            <a:custGeom>
              <a:avLst/>
              <a:gdLst/>
              <a:ahLst/>
              <a:cxnLst/>
              <a:rect l="l" t="t" r="r" b="b"/>
              <a:pathLst>
                <a:path w="454660" h="451485">
                  <a:moveTo>
                    <a:pt x="227075" y="0"/>
                  </a:moveTo>
                  <a:lnTo>
                    <a:pt x="181329" y="4581"/>
                  </a:lnTo>
                  <a:lnTo>
                    <a:pt x="138713" y="17722"/>
                  </a:lnTo>
                  <a:lnTo>
                    <a:pt x="100142" y="38515"/>
                  </a:lnTo>
                  <a:lnTo>
                    <a:pt x="66532" y="66055"/>
                  </a:lnTo>
                  <a:lnTo>
                    <a:pt x="38797" y="99435"/>
                  </a:lnTo>
                  <a:lnTo>
                    <a:pt x="17853" y="137749"/>
                  </a:lnTo>
                  <a:lnTo>
                    <a:pt x="4615" y="180090"/>
                  </a:lnTo>
                  <a:lnTo>
                    <a:pt x="0" y="225551"/>
                  </a:lnTo>
                  <a:lnTo>
                    <a:pt x="4615" y="271013"/>
                  </a:lnTo>
                  <a:lnTo>
                    <a:pt x="17853" y="313354"/>
                  </a:lnTo>
                  <a:lnTo>
                    <a:pt x="38797" y="351668"/>
                  </a:lnTo>
                  <a:lnTo>
                    <a:pt x="66532" y="385048"/>
                  </a:lnTo>
                  <a:lnTo>
                    <a:pt x="100142" y="412588"/>
                  </a:lnTo>
                  <a:lnTo>
                    <a:pt x="138713" y="433381"/>
                  </a:lnTo>
                  <a:lnTo>
                    <a:pt x="181329" y="446522"/>
                  </a:lnTo>
                  <a:lnTo>
                    <a:pt x="227075" y="451104"/>
                  </a:lnTo>
                  <a:lnTo>
                    <a:pt x="272822" y="446522"/>
                  </a:lnTo>
                  <a:lnTo>
                    <a:pt x="315438" y="433381"/>
                  </a:lnTo>
                  <a:lnTo>
                    <a:pt x="354009" y="412588"/>
                  </a:lnTo>
                  <a:lnTo>
                    <a:pt x="387619" y="385048"/>
                  </a:lnTo>
                  <a:lnTo>
                    <a:pt x="415354" y="351668"/>
                  </a:lnTo>
                  <a:lnTo>
                    <a:pt x="436298" y="313354"/>
                  </a:lnTo>
                  <a:lnTo>
                    <a:pt x="449536" y="271013"/>
                  </a:lnTo>
                  <a:lnTo>
                    <a:pt x="454151" y="225551"/>
                  </a:lnTo>
                  <a:lnTo>
                    <a:pt x="449536" y="180090"/>
                  </a:lnTo>
                  <a:lnTo>
                    <a:pt x="436298" y="137749"/>
                  </a:lnTo>
                  <a:lnTo>
                    <a:pt x="415354" y="99435"/>
                  </a:lnTo>
                  <a:lnTo>
                    <a:pt x="387619" y="66055"/>
                  </a:lnTo>
                  <a:lnTo>
                    <a:pt x="354009" y="38515"/>
                  </a:lnTo>
                  <a:lnTo>
                    <a:pt x="315438" y="17722"/>
                  </a:lnTo>
                  <a:lnTo>
                    <a:pt x="272822" y="4581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986784" y="3197351"/>
              <a:ext cx="454659" cy="451484"/>
            </a:xfrm>
            <a:custGeom>
              <a:avLst/>
              <a:gdLst/>
              <a:ahLst/>
              <a:cxnLst/>
              <a:rect l="l" t="t" r="r" b="b"/>
              <a:pathLst>
                <a:path w="454660" h="451485">
                  <a:moveTo>
                    <a:pt x="0" y="225551"/>
                  </a:moveTo>
                  <a:lnTo>
                    <a:pt x="4615" y="180090"/>
                  </a:lnTo>
                  <a:lnTo>
                    <a:pt x="17853" y="137749"/>
                  </a:lnTo>
                  <a:lnTo>
                    <a:pt x="38797" y="99435"/>
                  </a:lnTo>
                  <a:lnTo>
                    <a:pt x="66532" y="66055"/>
                  </a:lnTo>
                  <a:lnTo>
                    <a:pt x="100142" y="38515"/>
                  </a:lnTo>
                  <a:lnTo>
                    <a:pt x="138713" y="17722"/>
                  </a:lnTo>
                  <a:lnTo>
                    <a:pt x="181329" y="4581"/>
                  </a:lnTo>
                  <a:lnTo>
                    <a:pt x="227075" y="0"/>
                  </a:lnTo>
                  <a:lnTo>
                    <a:pt x="272822" y="4581"/>
                  </a:lnTo>
                  <a:lnTo>
                    <a:pt x="315438" y="17722"/>
                  </a:lnTo>
                  <a:lnTo>
                    <a:pt x="354009" y="38515"/>
                  </a:lnTo>
                  <a:lnTo>
                    <a:pt x="387619" y="66055"/>
                  </a:lnTo>
                  <a:lnTo>
                    <a:pt x="415354" y="99435"/>
                  </a:lnTo>
                  <a:lnTo>
                    <a:pt x="436298" y="137749"/>
                  </a:lnTo>
                  <a:lnTo>
                    <a:pt x="449536" y="180090"/>
                  </a:lnTo>
                  <a:lnTo>
                    <a:pt x="454151" y="225551"/>
                  </a:lnTo>
                  <a:lnTo>
                    <a:pt x="449536" y="271013"/>
                  </a:lnTo>
                  <a:lnTo>
                    <a:pt x="436298" y="313354"/>
                  </a:lnTo>
                  <a:lnTo>
                    <a:pt x="415354" y="351668"/>
                  </a:lnTo>
                  <a:lnTo>
                    <a:pt x="387619" y="385048"/>
                  </a:lnTo>
                  <a:lnTo>
                    <a:pt x="354009" y="412588"/>
                  </a:lnTo>
                  <a:lnTo>
                    <a:pt x="315438" y="433381"/>
                  </a:lnTo>
                  <a:lnTo>
                    <a:pt x="272822" y="446522"/>
                  </a:lnTo>
                  <a:lnTo>
                    <a:pt x="227075" y="451104"/>
                  </a:lnTo>
                  <a:lnTo>
                    <a:pt x="181329" y="446522"/>
                  </a:lnTo>
                  <a:lnTo>
                    <a:pt x="138713" y="433381"/>
                  </a:lnTo>
                  <a:lnTo>
                    <a:pt x="100142" y="412588"/>
                  </a:lnTo>
                  <a:lnTo>
                    <a:pt x="66532" y="385048"/>
                  </a:lnTo>
                  <a:lnTo>
                    <a:pt x="38797" y="351668"/>
                  </a:lnTo>
                  <a:lnTo>
                    <a:pt x="17853" y="313354"/>
                  </a:lnTo>
                  <a:lnTo>
                    <a:pt x="4615" y="271013"/>
                  </a:lnTo>
                  <a:lnTo>
                    <a:pt x="0" y="22555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3304032" y="4264152"/>
            <a:ext cx="463550" cy="466725"/>
            <a:chOff x="3304032" y="4264152"/>
            <a:chExt cx="463550" cy="466725"/>
          </a:xfrm>
        </p:grpSpPr>
        <p:sp>
          <p:nvSpPr>
            <p:cNvPr id="28" name="object 28"/>
            <p:cNvSpPr/>
            <p:nvPr/>
          </p:nvSpPr>
          <p:spPr>
            <a:xfrm>
              <a:off x="3310128" y="4270248"/>
              <a:ext cx="451484" cy="454659"/>
            </a:xfrm>
            <a:custGeom>
              <a:avLst/>
              <a:gdLst/>
              <a:ahLst/>
              <a:cxnLst/>
              <a:rect l="l" t="t" r="r" b="b"/>
              <a:pathLst>
                <a:path w="451485" h="454660">
                  <a:moveTo>
                    <a:pt x="225551" y="0"/>
                  </a:moveTo>
                  <a:lnTo>
                    <a:pt x="180090" y="4615"/>
                  </a:lnTo>
                  <a:lnTo>
                    <a:pt x="137749" y="17853"/>
                  </a:lnTo>
                  <a:lnTo>
                    <a:pt x="99435" y="38797"/>
                  </a:lnTo>
                  <a:lnTo>
                    <a:pt x="66055" y="66532"/>
                  </a:lnTo>
                  <a:lnTo>
                    <a:pt x="38515" y="100142"/>
                  </a:lnTo>
                  <a:lnTo>
                    <a:pt x="17722" y="138713"/>
                  </a:lnTo>
                  <a:lnTo>
                    <a:pt x="4581" y="181329"/>
                  </a:lnTo>
                  <a:lnTo>
                    <a:pt x="0" y="227075"/>
                  </a:lnTo>
                  <a:lnTo>
                    <a:pt x="4581" y="272822"/>
                  </a:lnTo>
                  <a:lnTo>
                    <a:pt x="17722" y="315438"/>
                  </a:lnTo>
                  <a:lnTo>
                    <a:pt x="38515" y="354009"/>
                  </a:lnTo>
                  <a:lnTo>
                    <a:pt x="66055" y="387619"/>
                  </a:lnTo>
                  <a:lnTo>
                    <a:pt x="99435" y="415354"/>
                  </a:lnTo>
                  <a:lnTo>
                    <a:pt x="137749" y="436298"/>
                  </a:lnTo>
                  <a:lnTo>
                    <a:pt x="180090" y="449536"/>
                  </a:lnTo>
                  <a:lnTo>
                    <a:pt x="225551" y="454151"/>
                  </a:lnTo>
                  <a:lnTo>
                    <a:pt x="271013" y="449536"/>
                  </a:lnTo>
                  <a:lnTo>
                    <a:pt x="313354" y="436298"/>
                  </a:lnTo>
                  <a:lnTo>
                    <a:pt x="351668" y="415354"/>
                  </a:lnTo>
                  <a:lnTo>
                    <a:pt x="385048" y="387619"/>
                  </a:lnTo>
                  <a:lnTo>
                    <a:pt x="412588" y="354009"/>
                  </a:lnTo>
                  <a:lnTo>
                    <a:pt x="433381" y="315438"/>
                  </a:lnTo>
                  <a:lnTo>
                    <a:pt x="446522" y="272822"/>
                  </a:lnTo>
                  <a:lnTo>
                    <a:pt x="451104" y="227075"/>
                  </a:lnTo>
                  <a:lnTo>
                    <a:pt x="446522" y="181329"/>
                  </a:lnTo>
                  <a:lnTo>
                    <a:pt x="433381" y="138713"/>
                  </a:lnTo>
                  <a:lnTo>
                    <a:pt x="412588" y="100142"/>
                  </a:lnTo>
                  <a:lnTo>
                    <a:pt x="385048" y="66532"/>
                  </a:lnTo>
                  <a:lnTo>
                    <a:pt x="351668" y="38797"/>
                  </a:lnTo>
                  <a:lnTo>
                    <a:pt x="313354" y="17853"/>
                  </a:lnTo>
                  <a:lnTo>
                    <a:pt x="271013" y="4615"/>
                  </a:lnTo>
                  <a:lnTo>
                    <a:pt x="22555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310128" y="4270248"/>
              <a:ext cx="451484" cy="454659"/>
            </a:xfrm>
            <a:custGeom>
              <a:avLst/>
              <a:gdLst/>
              <a:ahLst/>
              <a:cxnLst/>
              <a:rect l="l" t="t" r="r" b="b"/>
              <a:pathLst>
                <a:path w="451485" h="454660">
                  <a:moveTo>
                    <a:pt x="0" y="227075"/>
                  </a:moveTo>
                  <a:lnTo>
                    <a:pt x="4581" y="181329"/>
                  </a:lnTo>
                  <a:lnTo>
                    <a:pt x="17722" y="138713"/>
                  </a:lnTo>
                  <a:lnTo>
                    <a:pt x="38515" y="100142"/>
                  </a:lnTo>
                  <a:lnTo>
                    <a:pt x="66055" y="66532"/>
                  </a:lnTo>
                  <a:lnTo>
                    <a:pt x="99435" y="38797"/>
                  </a:lnTo>
                  <a:lnTo>
                    <a:pt x="137749" y="17853"/>
                  </a:lnTo>
                  <a:lnTo>
                    <a:pt x="180090" y="4615"/>
                  </a:lnTo>
                  <a:lnTo>
                    <a:pt x="225551" y="0"/>
                  </a:lnTo>
                  <a:lnTo>
                    <a:pt x="271013" y="4615"/>
                  </a:lnTo>
                  <a:lnTo>
                    <a:pt x="313354" y="17853"/>
                  </a:lnTo>
                  <a:lnTo>
                    <a:pt x="351668" y="38797"/>
                  </a:lnTo>
                  <a:lnTo>
                    <a:pt x="385048" y="66532"/>
                  </a:lnTo>
                  <a:lnTo>
                    <a:pt x="412588" y="100142"/>
                  </a:lnTo>
                  <a:lnTo>
                    <a:pt x="433381" y="138713"/>
                  </a:lnTo>
                  <a:lnTo>
                    <a:pt x="446522" y="181329"/>
                  </a:lnTo>
                  <a:lnTo>
                    <a:pt x="451104" y="227075"/>
                  </a:lnTo>
                  <a:lnTo>
                    <a:pt x="446522" y="272822"/>
                  </a:lnTo>
                  <a:lnTo>
                    <a:pt x="433381" y="315438"/>
                  </a:lnTo>
                  <a:lnTo>
                    <a:pt x="412588" y="354009"/>
                  </a:lnTo>
                  <a:lnTo>
                    <a:pt x="385048" y="387619"/>
                  </a:lnTo>
                  <a:lnTo>
                    <a:pt x="351668" y="415354"/>
                  </a:lnTo>
                  <a:lnTo>
                    <a:pt x="313354" y="436298"/>
                  </a:lnTo>
                  <a:lnTo>
                    <a:pt x="271013" y="449536"/>
                  </a:lnTo>
                  <a:lnTo>
                    <a:pt x="225551" y="454151"/>
                  </a:lnTo>
                  <a:lnTo>
                    <a:pt x="180090" y="449536"/>
                  </a:lnTo>
                  <a:lnTo>
                    <a:pt x="137749" y="436298"/>
                  </a:lnTo>
                  <a:lnTo>
                    <a:pt x="99435" y="415354"/>
                  </a:lnTo>
                  <a:lnTo>
                    <a:pt x="66055" y="387619"/>
                  </a:lnTo>
                  <a:lnTo>
                    <a:pt x="38515" y="354009"/>
                  </a:lnTo>
                  <a:lnTo>
                    <a:pt x="17722" y="315438"/>
                  </a:lnTo>
                  <a:lnTo>
                    <a:pt x="4581" y="272822"/>
                  </a:lnTo>
                  <a:lnTo>
                    <a:pt x="0" y="22707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4998720" y="5047488"/>
            <a:ext cx="466725" cy="466725"/>
            <a:chOff x="4998720" y="5047488"/>
            <a:chExt cx="466725" cy="466725"/>
          </a:xfrm>
        </p:grpSpPr>
        <p:sp>
          <p:nvSpPr>
            <p:cNvPr id="31" name="object 31"/>
            <p:cNvSpPr/>
            <p:nvPr/>
          </p:nvSpPr>
          <p:spPr>
            <a:xfrm>
              <a:off x="5004816" y="5053584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60" h="454660">
                  <a:moveTo>
                    <a:pt x="227075" y="0"/>
                  </a:moveTo>
                  <a:lnTo>
                    <a:pt x="181329" y="4615"/>
                  </a:lnTo>
                  <a:lnTo>
                    <a:pt x="138713" y="17853"/>
                  </a:lnTo>
                  <a:lnTo>
                    <a:pt x="100142" y="38797"/>
                  </a:lnTo>
                  <a:lnTo>
                    <a:pt x="66532" y="66532"/>
                  </a:lnTo>
                  <a:lnTo>
                    <a:pt x="38797" y="100142"/>
                  </a:lnTo>
                  <a:lnTo>
                    <a:pt x="17853" y="138713"/>
                  </a:lnTo>
                  <a:lnTo>
                    <a:pt x="4615" y="181329"/>
                  </a:lnTo>
                  <a:lnTo>
                    <a:pt x="0" y="227076"/>
                  </a:lnTo>
                  <a:lnTo>
                    <a:pt x="4615" y="272822"/>
                  </a:lnTo>
                  <a:lnTo>
                    <a:pt x="17853" y="315438"/>
                  </a:lnTo>
                  <a:lnTo>
                    <a:pt x="38797" y="354009"/>
                  </a:lnTo>
                  <a:lnTo>
                    <a:pt x="66532" y="387619"/>
                  </a:lnTo>
                  <a:lnTo>
                    <a:pt x="100142" y="415354"/>
                  </a:lnTo>
                  <a:lnTo>
                    <a:pt x="138713" y="436298"/>
                  </a:lnTo>
                  <a:lnTo>
                    <a:pt x="181329" y="449536"/>
                  </a:lnTo>
                  <a:lnTo>
                    <a:pt x="227075" y="454152"/>
                  </a:lnTo>
                  <a:lnTo>
                    <a:pt x="272822" y="449536"/>
                  </a:lnTo>
                  <a:lnTo>
                    <a:pt x="315438" y="436298"/>
                  </a:lnTo>
                  <a:lnTo>
                    <a:pt x="354009" y="415354"/>
                  </a:lnTo>
                  <a:lnTo>
                    <a:pt x="387619" y="387619"/>
                  </a:lnTo>
                  <a:lnTo>
                    <a:pt x="415354" y="354009"/>
                  </a:lnTo>
                  <a:lnTo>
                    <a:pt x="436298" y="315438"/>
                  </a:lnTo>
                  <a:lnTo>
                    <a:pt x="449536" y="272822"/>
                  </a:lnTo>
                  <a:lnTo>
                    <a:pt x="454151" y="227076"/>
                  </a:lnTo>
                  <a:lnTo>
                    <a:pt x="449536" y="181329"/>
                  </a:lnTo>
                  <a:lnTo>
                    <a:pt x="436298" y="138713"/>
                  </a:lnTo>
                  <a:lnTo>
                    <a:pt x="415354" y="100142"/>
                  </a:lnTo>
                  <a:lnTo>
                    <a:pt x="387619" y="66532"/>
                  </a:lnTo>
                  <a:lnTo>
                    <a:pt x="354009" y="38797"/>
                  </a:lnTo>
                  <a:lnTo>
                    <a:pt x="315438" y="17853"/>
                  </a:lnTo>
                  <a:lnTo>
                    <a:pt x="272822" y="4615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004816" y="5053584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60" h="454660">
                  <a:moveTo>
                    <a:pt x="0" y="227076"/>
                  </a:moveTo>
                  <a:lnTo>
                    <a:pt x="4615" y="181329"/>
                  </a:lnTo>
                  <a:lnTo>
                    <a:pt x="17853" y="138713"/>
                  </a:lnTo>
                  <a:lnTo>
                    <a:pt x="38797" y="100142"/>
                  </a:lnTo>
                  <a:lnTo>
                    <a:pt x="66532" y="66532"/>
                  </a:lnTo>
                  <a:lnTo>
                    <a:pt x="100142" y="38797"/>
                  </a:lnTo>
                  <a:lnTo>
                    <a:pt x="138713" y="17853"/>
                  </a:lnTo>
                  <a:lnTo>
                    <a:pt x="181329" y="4615"/>
                  </a:lnTo>
                  <a:lnTo>
                    <a:pt x="227075" y="0"/>
                  </a:lnTo>
                  <a:lnTo>
                    <a:pt x="272822" y="4615"/>
                  </a:lnTo>
                  <a:lnTo>
                    <a:pt x="315438" y="17853"/>
                  </a:lnTo>
                  <a:lnTo>
                    <a:pt x="354009" y="38797"/>
                  </a:lnTo>
                  <a:lnTo>
                    <a:pt x="387619" y="66532"/>
                  </a:lnTo>
                  <a:lnTo>
                    <a:pt x="415354" y="100142"/>
                  </a:lnTo>
                  <a:lnTo>
                    <a:pt x="436298" y="138713"/>
                  </a:lnTo>
                  <a:lnTo>
                    <a:pt x="449536" y="181329"/>
                  </a:lnTo>
                  <a:lnTo>
                    <a:pt x="454151" y="227076"/>
                  </a:lnTo>
                  <a:lnTo>
                    <a:pt x="449536" y="272822"/>
                  </a:lnTo>
                  <a:lnTo>
                    <a:pt x="436298" y="315438"/>
                  </a:lnTo>
                  <a:lnTo>
                    <a:pt x="415354" y="354009"/>
                  </a:lnTo>
                  <a:lnTo>
                    <a:pt x="387619" y="387619"/>
                  </a:lnTo>
                  <a:lnTo>
                    <a:pt x="354009" y="415354"/>
                  </a:lnTo>
                  <a:lnTo>
                    <a:pt x="315438" y="436298"/>
                  </a:lnTo>
                  <a:lnTo>
                    <a:pt x="272822" y="449536"/>
                  </a:lnTo>
                  <a:lnTo>
                    <a:pt x="227075" y="454152"/>
                  </a:lnTo>
                  <a:lnTo>
                    <a:pt x="181329" y="449536"/>
                  </a:lnTo>
                  <a:lnTo>
                    <a:pt x="138713" y="436298"/>
                  </a:lnTo>
                  <a:lnTo>
                    <a:pt x="100142" y="415354"/>
                  </a:lnTo>
                  <a:lnTo>
                    <a:pt x="66532" y="387619"/>
                  </a:lnTo>
                  <a:lnTo>
                    <a:pt x="38797" y="354009"/>
                  </a:lnTo>
                  <a:lnTo>
                    <a:pt x="17853" y="315438"/>
                  </a:lnTo>
                  <a:lnTo>
                    <a:pt x="4615" y="272822"/>
                  </a:lnTo>
                  <a:lnTo>
                    <a:pt x="0" y="227076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4312665" y="2511298"/>
            <a:ext cx="3097530" cy="2628265"/>
            <a:chOff x="4312665" y="2511298"/>
            <a:chExt cx="3097530" cy="2628265"/>
          </a:xfrm>
        </p:grpSpPr>
        <p:sp>
          <p:nvSpPr>
            <p:cNvPr id="34" name="object 34"/>
            <p:cNvSpPr/>
            <p:nvPr/>
          </p:nvSpPr>
          <p:spPr>
            <a:xfrm>
              <a:off x="4770119" y="2517648"/>
              <a:ext cx="454659" cy="451484"/>
            </a:xfrm>
            <a:custGeom>
              <a:avLst/>
              <a:gdLst/>
              <a:ahLst/>
              <a:cxnLst/>
              <a:rect l="l" t="t" r="r" b="b"/>
              <a:pathLst>
                <a:path w="454660" h="451485">
                  <a:moveTo>
                    <a:pt x="227075" y="0"/>
                  </a:moveTo>
                  <a:lnTo>
                    <a:pt x="181329" y="4581"/>
                  </a:lnTo>
                  <a:lnTo>
                    <a:pt x="138713" y="17722"/>
                  </a:lnTo>
                  <a:lnTo>
                    <a:pt x="100142" y="38515"/>
                  </a:lnTo>
                  <a:lnTo>
                    <a:pt x="66532" y="66055"/>
                  </a:lnTo>
                  <a:lnTo>
                    <a:pt x="38797" y="99435"/>
                  </a:lnTo>
                  <a:lnTo>
                    <a:pt x="17853" y="137749"/>
                  </a:lnTo>
                  <a:lnTo>
                    <a:pt x="4615" y="180090"/>
                  </a:lnTo>
                  <a:lnTo>
                    <a:pt x="0" y="225551"/>
                  </a:lnTo>
                  <a:lnTo>
                    <a:pt x="4615" y="271013"/>
                  </a:lnTo>
                  <a:lnTo>
                    <a:pt x="17853" y="313354"/>
                  </a:lnTo>
                  <a:lnTo>
                    <a:pt x="38797" y="351668"/>
                  </a:lnTo>
                  <a:lnTo>
                    <a:pt x="66532" y="385048"/>
                  </a:lnTo>
                  <a:lnTo>
                    <a:pt x="100142" y="412588"/>
                  </a:lnTo>
                  <a:lnTo>
                    <a:pt x="138713" y="433381"/>
                  </a:lnTo>
                  <a:lnTo>
                    <a:pt x="181329" y="446522"/>
                  </a:lnTo>
                  <a:lnTo>
                    <a:pt x="227075" y="451103"/>
                  </a:lnTo>
                  <a:lnTo>
                    <a:pt x="272822" y="446522"/>
                  </a:lnTo>
                  <a:lnTo>
                    <a:pt x="315438" y="433381"/>
                  </a:lnTo>
                  <a:lnTo>
                    <a:pt x="354009" y="412588"/>
                  </a:lnTo>
                  <a:lnTo>
                    <a:pt x="387619" y="385048"/>
                  </a:lnTo>
                  <a:lnTo>
                    <a:pt x="415354" y="351668"/>
                  </a:lnTo>
                  <a:lnTo>
                    <a:pt x="436298" y="313354"/>
                  </a:lnTo>
                  <a:lnTo>
                    <a:pt x="449536" y="271013"/>
                  </a:lnTo>
                  <a:lnTo>
                    <a:pt x="454151" y="225551"/>
                  </a:lnTo>
                  <a:lnTo>
                    <a:pt x="449536" y="180090"/>
                  </a:lnTo>
                  <a:lnTo>
                    <a:pt x="436298" y="137749"/>
                  </a:lnTo>
                  <a:lnTo>
                    <a:pt x="415354" y="99435"/>
                  </a:lnTo>
                  <a:lnTo>
                    <a:pt x="387619" y="66055"/>
                  </a:lnTo>
                  <a:lnTo>
                    <a:pt x="354009" y="38515"/>
                  </a:lnTo>
                  <a:lnTo>
                    <a:pt x="315438" y="17722"/>
                  </a:lnTo>
                  <a:lnTo>
                    <a:pt x="272822" y="4581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770119" y="2517648"/>
              <a:ext cx="454659" cy="451484"/>
            </a:xfrm>
            <a:custGeom>
              <a:avLst/>
              <a:gdLst/>
              <a:ahLst/>
              <a:cxnLst/>
              <a:rect l="l" t="t" r="r" b="b"/>
              <a:pathLst>
                <a:path w="454660" h="451485">
                  <a:moveTo>
                    <a:pt x="0" y="225551"/>
                  </a:moveTo>
                  <a:lnTo>
                    <a:pt x="4615" y="180090"/>
                  </a:lnTo>
                  <a:lnTo>
                    <a:pt x="17853" y="137749"/>
                  </a:lnTo>
                  <a:lnTo>
                    <a:pt x="38797" y="99435"/>
                  </a:lnTo>
                  <a:lnTo>
                    <a:pt x="66532" y="66055"/>
                  </a:lnTo>
                  <a:lnTo>
                    <a:pt x="100142" y="38515"/>
                  </a:lnTo>
                  <a:lnTo>
                    <a:pt x="138713" y="17722"/>
                  </a:lnTo>
                  <a:lnTo>
                    <a:pt x="181329" y="4581"/>
                  </a:lnTo>
                  <a:lnTo>
                    <a:pt x="227075" y="0"/>
                  </a:lnTo>
                  <a:lnTo>
                    <a:pt x="272822" y="4581"/>
                  </a:lnTo>
                  <a:lnTo>
                    <a:pt x="315438" y="17722"/>
                  </a:lnTo>
                  <a:lnTo>
                    <a:pt x="354009" y="38515"/>
                  </a:lnTo>
                  <a:lnTo>
                    <a:pt x="387619" y="66055"/>
                  </a:lnTo>
                  <a:lnTo>
                    <a:pt x="415354" y="99435"/>
                  </a:lnTo>
                  <a:lnTo>
                    <a:pt x="436298" y="137749"/>
                  </a:lnTo>
                  <a:lnTo>
                    <a:pt x="449536" y="180090"/>
                  </a:lnTo>
                  <a:lnTo>
                    <a:pt x="454151" y="225551"/>
                  </a:lnTo>
                  <a:lnTo>
                    <a:pt x="449536" y="271013"/>
                  </a:lnTo>
                  <a:lnTo>
                    <a:pt x="436298" y="313354"/>
                  </a:lnTo>
                  <a:lnTo>
                    <a:pt x="415354" y="351668"/>
                  </a:lnTo>
                  <a:lnTo>
                    <a:pt x="387619" y="385048"/>
                  </a:lnTo>
                  <a:lnTo>
                    <a:pt x="354009" y="412588"/>
                  </a:lnTo>
                  <a:lnTo>
                    <a:pt x="315438" y="433381"/>
                  </a:lnTo>
                  <a:lnTo>
                    <a:pt x="272822" y="446522"/>
                  </a:lnTo>
                  <a:lnTo>
                    <a:pt x="227075" y="451103"/>
                  </a:lnTo>
                  <a:lnTo>
                    <a:pt x="181329" y="446522"/>
                  </a:lnTo>
                  <a:lnTo>
                    <a:pt x="138713" y="433381"/>
                  </a:lnTo>
                  <a:lnTo>
                    <a:pt x="100142" y="412588"/>
                  </a:lnTo>
                  <a:lnTo>
                    <a:pt x="66532" y="385048"/>
                  </a:lnTo>
                  <a:lnTo>
                    <a:pt x="38797" y="351668"/>
                  </a:lnTo>
                  <a:lnTo>
                    <a:pt x="17853" y="313354"/>
                  </a:lnTo>
                  <a:lnTo>
                    <a:pt x="4615" y="271013"/>
                  </a:lnTo>
                  <a:lnTo>
                    <a:pt x="0" y="22555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824727" y="2968752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60" h="454660">
                  <a:moveTo>
                    <a:pt x="227075" y="0"/>
                  </a:moveTo>
                  <a:lnTo>
                    <a:pt x="181329" y="4615"/>
                  </a:lnTo>
                  <a:lnTo>
                    <a:pt x="138713" y="17853"/>
                  </a:lnTo>
                  <a:lnTo>
                    <a:pt x="100142" y="38797"/>
                  </a:lnTo>
                  <a:lnTo>
                    <a:pt x="66532" y="66532"/>
                  </a:lnTo>
                  <a:lnTo>
                    <a:pt x="38797" y="100142"/>
                  </a:lnTo>
                  <a:lnTo>
                    <a:pt x="17853" y="138713"/>
                  </a:lnTo>
                  <a:lnTo>
                    <a:pt x="4615" y="181329"/>
                  </a:lnTo>
                  <a:lnTo>
                    <a:pt x="0" y="227075"/>
                  </a:lnTo>
                  <a:lnTo>
                    <a:pt x="4615" y="272822"/>
                  </a:lnTo>
                  <a:lnTo>
                    <a:pt x="17853" y="315438"/>
                  </a:lnTo>
                  <a:lnTo>
                    <a:pt x="38797" y="354009"/>
                  </a:lnTo>
                  <a:lnTo>
                    <a:pt x="66532" y="387619"/>
                  </a:lnTo>
                  <a:lnTo>
                    <a:pt x="100142" y="415354"/>
                  </a:lnTo>
                  <a:lnTo>
                    <a:pt x="138713" y="436298"/>
                  </a:lnTo>
                  <a:lnTo>
                    <a:pt x="181329" y="449536"/>
                  </a:lnTo>
                  <a:lnTo>
                    <a:pt x="227075" y="454151"/>
                  </a:lnTo>
                  <a:lnTo>
                    <a:pt x="272822" y="449536"/>
                  </a:lnTo>
                  <a:lnTo>
                    <a:pt x="315438" y="436298"/>
                  </a:lnTo>
                  <a:lnTo>
                    <a:pt x="354009" y="415354"/>
                  </a:lnTo>
                  <a:lnTo>
                    <a:pt x="387619" y="387619"/>
                  </a:lnTo>
                  <a:lnTo>
                    <a:pt x="415354" y="354009"/>
                  </a:lnTo>
                  <a:lnTo>
                    <a:pt x="436298" y="315438"/>
                  </a:lnTo>
                  <a:lnTo>
                    <a:pt x="449536" y="272822"/>
                  </a:lnTo>
                  <a:lnTo>
                    <a:pt x="454151" y="227075"/>
                  </a:lnTo>
                  <a:lnTo>
                    <a:pt x="449536" y="181329"/>
                  </a:lnTo>
                  <a:lnTo>
                    <a:pt x="436298" y="138713"/>
                  </a:lnTo>
                  <a:lnTo>
                    <a:pt x="415354" y="100142"/>
                  </a:lnTo>
                  <a:lnTo>
                    <a:pt x="387619" y="66532"/>
                  </a:lnTo>
                  <a:lnTo>
                    <a:pt x="354009" y="38797"/>
                  </a:lnTo>
                  <a:lnTo>
                    <a:pt x="315438" y="17853"/>
                  </a:lnTo>
                  <a:lnTo>
                    <a:pt x="272822" y="4615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824727" y="2968752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60" h="454660">
                  <a:moveTo>
                    <a:pt x="0" y="227075"/>
                  </a:moveTo>
                  <a:lnTo>
                    <a:pt x="4615" y="181329"/>
                  </a:lnTo>
                  <a:lnTo>
                    <a:pt x="17853" y="138713"/>
                  </a:lnTo>
                  <a:lnTo>
                    <a:pt x="38797" y="100142"/>
                  </a:lnTo>
                  <a:lnTo>
                    <a:pt x="66532" y="66532"/>
                  </a:lnTo>
                  <a:lnTo>
                    <a:pt x="100142" y="38797"/>
                  </a:lnTo>
                  <a:lnTo>
                    <a:pt x="138713" y="17853"/>
                  </a:lnTo>
                  <a:lnTo>
                    <a:pt x="181329" y="4615"/>
                  </a:lnTo>
                  <a:lnTo>
                    <a:pt x="227075" y="0"/>
                  </a:lnTo>
                  <a:lnTo>
                    <a:pt x="272822" y="4615"/>
                  </a:lnTo>
                  <a:lnTo>
                    <a:pt x="315438" y="17853"/>
                  </a:lnTo>
                  <a:lnTo>
                    <a:pt x="354009" y="38797"/>
                  </a:lnTo>
                  <a:lnTo>
                    <a:pt x="387619" y="66532"/>
                  </a:lnTo>
                  <a:lnTo>
                    <a:pt x="415354" y="100142"/>
                  </a:lnTo>
                  <a:lnTo>
                    <a:pt x="436298" y="138713"/>
                  </a:lnTo>
                  <a:lnTo>
                    <a:pt x="449536" y="181329"/>
                  </a:lnTo>
                  <a:lnTo>
                    <a:pt x="454151" y="227075"/>
                  </a:lnTo>
                  <a:lnTo>
                    <a:pt x="449536" y="272822"/>
                  </a:lnTo>
                  <a:lnTo>
                    <a:pt x="436298" y="315438"/>
                  </a:lnTo>
                  <a:lnTo>
                    <a:pt x="415354" y="354009"/>
                  </a:lnTo>
                  <a:lnTo>
                    <a:pt x="387619" y="387619"/>
                  </a:lnTo>
                  <a:lnTo>
                    <a:pt x="354009" y="415354"/>
                  </a:lnTo>
                  <a:lnTo>
                    <a:pt x="315438" y="436298"/>
                  </a:lnTo>
                  <a:lnTo>
                    <a:pt x="272822" y="449536"/>
                  </a:lnTo>
                  <a:lnTo>
                    <a:pt x="227075" y="454151"/>
                  </a:lnTo>
                  <a:lnTo>
                    <a:pt x="181329" y="449536"/>
                  </a:lnTo>
                  <a:lnTo>
                    <a:pt x="138713" y="436298"/>
                  </a:lnTo>
                  <a:lnTo>
                    <a:pt x="100142" y="415354"/>
                  </a:lnTo>
                  <a:lnTo>
                    <a:pt x="66532" y="387619"/>
                  </a:lnTo>
                  <a:lnTo>
                    <a:pt x="38797" y="354009"/>
                  </a:lnTo>
                  <a:lnTo>
                    <a:pt x="17853" y="315438"/>
                  </a:lnTo>
                  <a:lnTo>
                    <a:pt x="4615" y="272822"/>
                  </a:lnTo>
                  <a:lnTo>
                    <a:pt x="0" y="22707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376415" y="3587496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59" h="454660">
                  <a:moveTo>
                    <a:pt x="227076" y="0"/>
                  </a:moveTo>
                  <a:lnTo>
                    <a:pt x="181329" y="4615"/>
                  </a:lnTo>
                  <a:lnTo>
                    <a:pt x="138713" y="17853"/>
                  </a:lnTo>
                  <a:lnTo>
                    <a:pt x="100142" y="38797"/>
                  </a:lnTo>
                  <a:lnTo>
                    <a:pt x="66532" y="66532"/>
                  </a:lnTo>
                  <a:lnTo>
                    <a:pt x="38797" y="100142"/>
                  </a:lnTo>
                  <a:lnTo>
                    <a:pt x="17853" y="138713"/>
                  </a:lnTo>
                  <a:lnTo>
                    <a:pt x="4615" y="181329"/>
                  </a:lnTo>
                  <a:lnTo>
                    <a:pt x="0" y="227075"/>
                  </a:lnTo>
                  <a:lnTo>
                    <a:pt x="4615" y="272822"/>
                  </a:lnTo>
                  <a:lnTo>
                    <a:pt x="17853" y="315438"/>
                  </a:lnTo>
                  <a:lnTo>
                    <a:pt x="38797" y="354009"/>
                  </a:lnTo>
                  <a:lnTo>
                    <a:pt x="66532" y="387619"/>
                  </a:lnTo>
                  <a:lnTo>
                    <a:pt x="100142" y="415354"/>
                  </a:lnTo>
                  <a:lnTo>
                    <a:pt x="138713" y="436298"/>
                  </a:lnTo>
                  <a:lnTo>
                    <a:pt x="181329" y="449536"/>
                  </a:lnTo>
                  <a:lnTo>
                    <a:pt x="227076" y="454151"/>
                  </a:lnTo>
                  <a:lnTo>
                    <a:pt x="272822" y="449536"/>
                  </a:lnTo>
                  <a:lnTo>
                    <a:pt x="315438" y="436298"/>
                  </a:lnTo>
                  <a:lnTo>
                    <a:pt x="354009" y="415354"/>
                  </a:lnTo>
                  <a:lnTo>
                    <a:pt x="387619" y="387619"/>
                  </a:lnTo>
                  <a:lnTo>
                    <a:pt x="415354" y="354009"/>
                  </a:lnTo>
                  <a:lnTo>
                    <a:pt x="436298" y="315438"/>
                  </a:lnTo>
                  <a:lnTo>
                    <a:pt x="449536" y="272822"/>
                  </a:lnTo>
                  <a:lnTo>
                    <a:pt x="454152" y="227075"/>
                  </a:lnTo>
                  <a:lnTo>
                    <a:pt x="449536" y="181329"/>
                  </a:lnTo>
                  <a:lnTo>
                    <a:pt x="436298" y="138713"/>
                  </a:lnTo>
                  <a:lnTo>
                    <a:pt x="415354" y="100142"/>
                  </a:lnTo>
                  <a:lnTo>
                    <a:pt x="387619" y="66532"/>
                  </a:lnTo>
                  <a:lnTo>
                    <a:pt x="354009" y="38797"/>
                  </a:lnTo>
                  <a:lnTo>
                    <a:pt x="315438" y="17853"/>
                  </a:lnTo>
                  <a:lnTo>
                    <a:pt x="272822" y="4615"/>
                  </a:lnTo>
                  <a:lnTo>
                    <a:pt x="227076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376415" y="3587496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59" h="454660">
                  <a:moveTo>
                    <a:pt x="0" y="227075"/>
                  </a:moveTo>
                  <a:lnTo>
                    <a:pt x="4615" y="181329"/>
                  </a:lnTo>
                  <a:lnTo>
                    <a:pt x="17853" y="138713"/>
                  </a:lnTo>
                  <a:lnTo>
                    <a:pt x="38797" y="100142"/>
                  </a:lnTo>
                  <a:lnTo>
                    <a:pt x="66532" y="66532"/>
                  </a:lnTo>
                  <a:lnTo>
                    <a:pt x="100142" y="38797"/>
                  </a:lnTo>
                  <a:lnTo>
                    <a:pt x="138713" y="17853"/>
                  </a:lnTo>
                  <a:lnTo>
                    <a:pt x="181329" y="4615"/>
                  </a:lnTo>
                  <a:lnTo>
                    <a:pt x="227076" y="0"/>
                  </a:lnTo>
                  <a:lnTo>
                    <a:pt x="272822" y="4615"/>
                  </a:lnTo>
                  <a:lnTo>
                    <a:pt x="315438" y="17853"/>
                  </a:lnTo>
                  <a:lnTo>
                    <a:pt x="354009" y="38797"/>
                  </a:lnTo>
                  <a:lnTo>
                    <a:pt x="387619" y="66532"/>
                  </a:lnTo>
                  <a:lnTo>
                    <a:pt x="415354" y="100142"/>
                  </a:lnTo>
                  <a:lnTo>
                    <a:pt x="436298" y="138713"/>
                  </a:lnTo>
                  <a:lnTo>
                    <a:pt x="449536" y="181329"/>
                  </a:lnTo>
                  <a:lnTo>
                    <a:pt x="454152" y="227075"/>
                  </a:lnTo>
                  <a:lnTo>
                    <a:pt x="449536" y="272822"/>
                  </a:lnTo>
                  <a:lnTo>
                    <a:pt x="436298" y="315438"/>
                  </a:lnTo>
                  <a:lnTo>
                    <a:pt x="415354" y="354009"/>
                  </a:lnTo>
                  <a:lnTo>
                    <a:pt x="387619" y="387619"/>
                  </a:lnTo>
                  <a:lnTo>
                    <a:pt x="354009" y="415354"/>
                  </a:lnTo>
                  <a:lnTo>
                    <a:pt x="315438" y="436298"/>
                  </a:lnTo>
                  <a:lnTo>
                    <a:pt x="272822" y="449536"/>
                  </a:lnTo>
                  <a:lnTo>
                    <a:pt x="227076" y="454151"/>
                  </a:lnTo>
                  <a:lnTo>
                    <a:pt x="181329" y="449536"/>
                  </a:lnTo>
                  <a:lnTo>
                    <a:pt x="138713" y="436298"/>
                  </a:lnTo>
                  <a:lnTo>
                    <a:pt x="100142" y="415354"/>
                  </a:lnTo>
                  <a:lnTo>
                    <a:pt x="66532" y="387619"/>
                  </a:lnTo>
                  <a:lnTo>
                    <a:pt x="38797" y="354009"/>
                  </a:lnTo>
                  <a:lnTo>
                    <a:pt x="17853" y="315438"/>
                  </a:lnTo>
                  <a:lnTo>
                    <a:pt x="4615" y="272822"/>
                  </a:lnTo>
                  <a:lnTo>
                    <a:pt x="0" y="22707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949439" y="4678680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59" h="454660">
                  <a:moveTo>
                    <a:pt x="227075" y="0"/>
                  </a:moveTo>
                  <a:lnTo>
                    <a:pt x="181329" y="4615"/>
                  </a:lnTo>
                  <a:lnTo>
                    <a:pt x="138713" y="17853"/>
                  </a:lnTo>
                  <a:lnTo>
                    <a:pt x="100142" y="38797"/>
                  </a:lnTo>
                  <a:lnTo>
                    <a:pt x="66532" y="66532"/>
                  </a:lnTo>
                  <a:lnTo>
                    <a:pt x="38797" y="100142"/>
                  </a:lnTo>
                  <a:lnTo>
                    <a:pt x="17853" y="138713"/>
                  </a:lnTo>
                  <a:lnTo>
                    <a:pt x="4615" y="181329"/>
                  </a:lnTo>
                  <a:lnTo>
                    <a:pt x="0" y="227076"/>
                  </a:lnTo>
                  <a:lnTo>
                    <a:pt x="4615" y="272822"/>
                  </a:lnTo>
                  <a:lnTo>
                    <a:pt x="17853" y="315438"/>
                  </a:lnTo>
                  <a:lnTo>
                    <a:pt x="38797" y="354009"/>
                  </a:lnTo>
                  <a:lnTo>
                    <a:pt x="66532" y="387619"/>
                  </a:lnTo>
                  <a:lnTo>
                    <a:pt x="100142" y="415354"/>
                  </a:lnTo>
                  <a:lnTo>
                    <a:pt x="138713" y="436298"/>
                  </a:lnTo>
                  <a:lnTo>
                    <a:pt x="181329" y="449536"/>
                  </a:lnTo>
                  <a:lnTo>
                    <a:pt x="227075" y="454152"/>
                  </a:lnTo>
                  <a:lnTo>
                    <a:pt x="272822" y="449536"/>
                  </a:lnTo>
                  <a:lnTo>
                    <a:pt x="315438" y="436298"/>
                  </a:lnTo>
                  <a:lnTo>
                    <a:pt x="354009" y="415354"/>
                  </a:lnTo>
                  <a:lnTo>
                    <a:pt x="387619" y="387619"/>
                  </a:lnTo>
                  <a:lnTo>
                    <a:pt x="415354" y="354009"/>
                  </a:lnTo>
                  <a:lnTo>
                    <a:pt x="436298" y="315438"/>
                  </a:lnTo>
                  <a:lnTo>
                    <a:pt x="449536" y="272822"/>
                  </a:lnTo>
                  <a:lnTo>
                    <a:pt x="454151" y="227076"/>
                  </a:lnTo>
                  <a:lnTo>
                    <a:pt x="449536" y="181329"/>
                  </a:lnTo>
                  <a:lnTo>
                    <a:pt x="436298" y="138713"/>
                  </a:lnTo>
                  <a:lnTo>
                    <a:pt x="415354" y="100142"/>
                  </a:lnTo>
                  <a:lnTo>
                    <a:pt x="387619" y="66532"/>
                  </a:lnTo>
                  <a:lnTo>
                    <a:pt x="354009" y="38797"/>
                  </a:lnTo>
                  <a:lnTo>
                    <a:pt x="315438" y="17853"/>
                  </a:lnTo>
                  <a:lnTo>
                    <a:pt x="272822" y="4615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949439" y="4678680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59" h="454660">
                  <a:moveTo>
                    <a:pt x="0" y="227076"/>
                  </a:moveTo>
                  <a:lnTo>
                    <a:pt x="4615" y="181329"/>
                  </a:lnTo>
                  <a:lnTo>
                    <a:pt x="17853" y="138713"/>
                  </a:lnTo>
                  <a:lnTo>
                    <a:pt x="38797" y="100142"/>
                  </a:lnTo>
                  <a:lnTo>
                    <a:pt x="66532" y="66532"/>
                  </a:lnTo>
                  <a:lnTo>
                    <a:pt x="100142" y="38797"/>
                  </a:lnTo>
                  <a:lnTo>
                    <a:pt x="138713" y="17853"/>
                  </a:lnTo>
                  <a:lnTo>
                    <a:pt x="181329" y="4615"/>
                  </a:lnTo>
                  <a:lnTo>
                    <a:pt x="227075" y="0"/>
                  </a:lnTo>
                  <a:lnTo>
                    <a:pt x="272822" y="4615"/>
                  </a:lnTo>
                  <a:lnTo>
                    <a:pt x="315438" y="17853"/>
                  </a:lnTo>
                  <a:lnTo>
                    <a:pt x="354009" y="38797"/>
                  </a:lnTo>
                  <a:lnTo>
                    <a:pt x="387619" y="66532"/>
                  </a:lnTo>
                  <a:lnTo>
                    <a:pt x="415354" y="100142"/>
                  </a:lnTo>
                  <a:lnTo>
                    <a:pt x="436298" y="138713"/>
                  </a:lnTo>
                  <a:lnTo>
                    <a:pt x="449536" y="181329"/>
                  </a:lnTo>
                  <a:lnTo>
                    <a:pt x="454151" y="227076"/>
                  </a:lnTo>
                  <a:lnTo>
                    <a:pt x="449536" y="272822"/>
                  </a:lnTo>
                  <a:lnTo>
                    <a:pt x="436298" y="315438"/>
                  </a:lnTo>
                  <a:lnTo>
                    <a:pt x="415354" y="354009"/>
                  </a:lnTo>
                  <a:lnTo>
                    <a:pt x="387619" y="387619"/>
                  </a:lnTo>
                  <a:lnTo>
                    <a:pt x="354009" y="415354"/>
                  </a:lnTo>
                  <a:lnTo>
                    <a:pt x="315438" y="436298"/>
                  </a:lnTo>
                  <a:lnTo>
                    <a:pt x="272822" y="449536"/>
                  </a:lnTo>
                  <a:lnTo>
                    <a:pt x="227075" y="454152"/>
                  </a:lnTo>
                  <a:lnTo>
                    <a:pt x="181329" y="449536"/>
                  </a:lnTo>
                  <a:lnTo>
                    <a:pt x="138713" y="436298"/>
                  </a:lnTo>
                  <a:lnTo>
                    <a:pt x="100142" y="415354"/>
                  </a:lnTo>
                  <a:lnTo>
                    <a:pt x="66532" y="387619"/>
                  </a:lnTo>
                  <a:lnTo>
                    <a:pt x="38797" y="354009"/>
                  </a:lnTo>
                  <a:lnTo>
                    <a:pt x="17853" y="315438"/>
                  </a:lnTo>
                  <a:lnTo>
                    <a:pt x="4615" y="272822"/>
                  </a:lnTo>
                  <a:lnTo>
                    <a:pt x="0" y="227076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319015" y="4099560"/>
              <a:ext cx="451484" cy="451484"/>
            </a:xfrm>
            <a:custGeom>
              <a:avLst/>
              <a:gdLst/>
              <a:ahLst/>
              <a:cxnLst/>
              <a:rect l="l" t="t" r="r" b="b"/>
              <a:pathLst>
                <a:path w="451485" h="451485">
                  <a:moveTo>
                    <a:pt x="225551" y="0"/>
                  </a:moveTo>
                  <a:lnTo>
                    <a:pt x="180090" y="4581"/>
                  </a:lnTo>
                  <a:lnTo>
                    <a:pt x="137749" y="17722"/>
                  </a:lnTo>
                  <a:lnTo>
                    <a:pt x="99435" y="38515"/>
                  </a:lnTo>
                  <a:lnTo>
                    <a:pt x="66055" y="66055"/>
                  </a:lnTo>
                  <a:lnTo>
                    <a:pt x="38515" y="99435"/>
                  </a:lnTo>
                  <a:lnTo>
                    <a:pt x="17722" y="137749"/>
                  </a:lnTo>
                  <a:lnTo>
                    <a:pt x="4581" y="180090"/>
                  </a:lnTo>
                  <a:lnTo>
                    <a:pt x="0" y="225551"/>
                  </a:lnTo>
                  <a:lnTo>
                    <a:pt x="4581" y="271013"/>
                  </a:lnTo>
                  <a:lnTo>
                    <a:pt x="17722" y="313354"/>
                  </a:lnTo>
                  <a:lnTo>
                    <a:pt x="38515" y="351668"/>
                  </a:lnTo>
                  <a:lnTo>
                    <a:pt x="66055" y="385048"/>
                  </a:lnTo>
                  <a:lnTo>
                    <a:pt x="99435" y="412588"/>
                  </a:lnTo>
                  <a:lnTo>
                    <a:pt x="137749" y="433381"/>
                  </a:lnTo>
                  <a:lnTo>
                    <a:pt x="180090" y="446522"/>
                  </a:lnTo>
                  <a:lnTo>
                    <a:pt x="225551" y="451103"/>
                  </a:lnTo>
                  <a:lnTo>
                    <a:pt x="271013" y="446522"/>
                  </a:lnTo>
                  <a:lnTo>
                    <a:pt x="313354" y="433381"/>
                  </a:lnTo>
                  <a:lnTo>
                    <a:pt x="351668" y="412588"/>
                  </a:lnTo>
                  <a:lnTo>
                    <a:pt x="385048" y="385048"/>
                  </a:lnTo>
                  <a:lnTo>
                    <a:pt x="412588" y="351668"/>
                  </a:lnTo>
                  <a:lnTo>
                    <a:pt x="433381" y="313354"/>
                  </a:lnTo>
                  <a:lnTo>
                    <a:pt x="446522" y="271013"/>
                  </a:lnTo>
                  <a:lnTo>
                    <a:pt x="451104" y="225551"/>
                  </a:lnTo>
                  <a:lnTo>
                    <a:pt x="446522" y="180090"/>
                  </a:lnTo>
                  <a:lnTo>
                    <a:pt x="433381" y="137749"/>
                  </a:lnTo>
                  <a:lnTo>
                    <a:pt x="412588" y="99435"/>
                  </a:lnTo>
                  <a:lnTo>
                    <a:pt x="385048" y="66055"/>
                  </a:lnTo>
                  <a:lnTo>
                    <a:pt x="351668" y="38515"/>
                  </a:lnTo>
                  <a:lnTo>
                    <a:pt x="313354" y="17722"/>
                  </a:lnTo>
                  <a:lnTo>
                    <a:pt x="271013" y="4581"/>
                  </a:lnTo>
                  <a:lnTo>
                    <a:pt x="22555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319015" y="4099560"/>
              <a:ext cx="451484" cy="451484"/>
            </a:xfrm>
            <a:custGeom>
              <a:avLst/>
              <a:gdLst/>
              <a:ahLst/>
              <a:cxnLst/>
              <a:rect l="l" t="t" r="r" b="b"/>
              <a:pathLst>
                <a:path w="451485" h="451485">
                  <a:moveTo>
                    <a:pt x="0" y="225551"/>
                  </a:moveTo>
                  <a:lnTo>
                    <a:pt x="4581" y="180090"/>
                  </a:lnTo>
                  <a:lnTo>
                    <a:pt x="17722" y="137749"/>
                  </a:lnTo>
                  <a:lnTo>
                    <a:pt x="38515" y="99435"/>
                  </a:lnTo>
                  <a:lnTo>
                    <a:pt x="66055" y="66055"/>
                  </a:lnTo>
                  <a:lnTo>
                    <a:pt x="99435" y="38515"/>
                  </a:lnTo>
                  <a:lnTo>
                    <a:pt x="137749" y="17722"/>
                  </a:lnTo>
                  <a:lnTo>
                    <a:pt x="180090" y="4581"/>
                  </a:lnTo>
                  <a:lnTo>
                    <a:pt x="225551" y="0"/>
                  </a:lnTo>
                  <a:lnTo>
                    <a:pt x="271013" y="4581"/>
                  </a:lnTo>
                  <a:lnTo>
                    <a:pt x="313354" y="17722"/>
                  </a:lnTo>
                  <a:lnTo>
                    <a:pt x="351668" y="38515"/>
                  </a:lnTo>
                  <a:lnTo>
                    <a:pt x="385048" y="66055"/>
                  </a:lnTo>
                  <a:lnTo>
                    <a:pt x="412588" y="99435"/>
                  </a:lnTo>
                  <a:lnTo>
                    <a:pt x="433381" y="137749"/>
                  </a:lnTo>
                  <a:lnTo>
                    <a:pt x="446522" y="180090"/>
                  </a:lnTo>
                  <a:lnTo>
                    <a:pt x="451104" y="225551"/>
                  </a:lnTo>
                  <a:lnTo>
                    <a:pt x="446522" y="271013"/>
                  </a:lnTo>
                  <a:lnTo>
                    <a:pt x="433381" y="313354"/>
                  </a:lnTo>
                  <a:lnTo>
                    <a:pt x="412588" y="351668"/>
                  </a:lnTo>
                  <a:lnTo>
                    <a:pt x="385048" y="385048"/>
                  </a:lnTo>
                  <a:lnTo>
                    <a:pt x="351668" y="412588"/>
                  </a:lnTo>
                  <a:lnTo>
                    <a:pt x="313354" y="433381"/>
                  </a:lnTo>
                  <a:lnTo>
                    <a:pt x="271013" y="446522"/>
                  </a:lnTo>
                  <a:lnTo>
                    <a:pt x="225551" y="451103"/>
                  </a:lnTo>
                  <a:lnTo>
                    <a:pt x="180090" y="446522"/>
                  </a:lnTo>
                  <a:lnTo>
                    <a:pt x="137749" y="433381"/>
                  </a:lnTo>
                  <a:lnTo>
                    <a:pt x="99435" y="412588"/>
                  </a:lnTo>
                  <a:lnTo>
                    <a:pt x="66055" y="385048"/>
                  </a:lnTo>
                  <a:lnTo>
                    <a:pt x="38515" y="351668"/>
                  </a:lnTo>
                  <a:lnTo>
                    <a:pt x="17722" y="313354"/>
                  </a:lnTo>
                  <a:lnTo>
                    <a:pt x="4581" y="271013"/>
                  </a:lnTo>
                  <a:lnTo>
                    <a:pt x="0" y="22555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032247" y="3706368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60" h="454660">
                  <a:moveTo>
                    <a:pt x="227075" y="0"/>
                  </a:moveTo>
                  <a:lnTo>
                    <a:pt x="181329" y="4615"/>
                  </a:lnTo>
                  <a:lnTo>
                    <a:pt x="138713" y="17853"/>
                  </a:lnTo>
                  <a:lnTo>
                    <a:pt x="100142" y="38797"/>
                  </a:lnTo>
                  <a:lnTo>
                    <a:pt x="66532" y="66532"/>
                  </a:lnTo>
                  <a:lnTo>
                    <a:pt x="38797" y="100142"/>
                  </a:lnTo>
                  <a:lnTo>
                    <a:pt x="17853" y="138713"/>
                  </a:lnTo>
                  <a:lnTo>
                    <a:pt x="4615" y="181329"/>
                  </a:lnTo>
                  <a:lnTo>
                    <a:pt x="0" y="227075"/>
                  </a:lnTo>
                  <a:lnTo>
                    <a:pt x="4615" y="272822"/>
                  </a:lnTo>
                  <a:lnTo>
                    <a:pt x="17853" y="315438"/>
                  </a:lnTo>
                  <a:lnTo>
                    <a:pt x="38797" y="354009"/>
                  </a:lnTo>
                  <a:lnTo>
                    <a:pt x="66532" y="387619"/>
                  </a:lnTo>
                  <a:lnTo>
                    <a:pt x="100142" y="415354"/>
                  </a:lnTo>
                  <a:lnTo>
                    <a:pt x="138713" y="436298"/>
                  </a:lnTo>
                  <a:lnTo>
                    <a:pt x="181329" y="449536"/>
                  </a:lnTo>
                  <a:lnTo>
                    <a:pt x="227075" y="454151"/>
                  </a:lnTo>
                  <a:lnTo>
                    <a:pt x="272822" y="449536"/>
                  </a:lnTo>
                  <a:lnTo>
                    <a:pt x="315438" y="436298"/>
                  </a:lnTo>
                  <a:lnTo>
                    <a:pt x="354009" y="415354"/>
                  </a:lnTo>
                  <a:lnTo>
                    <a:pt x="387619" y="387619"/>
                  </a:lnTo>
                  <a:lnTo>
                    <a:pt x="415354" y="354009"/>
                  </a:lnTo>
                  <a:lnTo>
                    <a:pt x="436298" y="315438"/>
                  </a:lnTo>
                  <a:lnTo>
                    <a:pt x="449536" y="272822"/>
                  </a:lnTo>
                  <a:lnTo>
                    <a:pt x="454151" y="227075"/>
                  </a:lnTo>
                  <a:lnTo>
                    <a:pt x="449536" y="181329"/>
                  </a:lnTo>
                  <a:lnTo>
                    <a:pt x="436298" y="138713"/>
                  </a:lnTo>
                  <a:lnTo>
                    <a:pt x="415354" y="100142"/>
                  </a:lnTo>
                  <a:lnTo>
                    <a:pt x="387619" y="66532"/>
                  </a:lnTo>
                  <a:lnTo>
                    <a:pt x="354009" y="38797"/>
                  </a:lnTo>
                  <a:lnTo>
                    <a:pt x="315438" y="17853"/>
                  </a:lnTo>
                  <a:lnTo>
                    <a:pt x="272822" y="4615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032247" y="3706368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60" h="454660">
                  <a:moveTo>
                    <a:pt x="0" y="227075"/>
                  </a:moveTo>
                  <a:lnTo>
                    <a:pt x="4615" y="181329"/>
                  </a:lnTo>
                  <a:lnTo>
                    <a:pt x="17853" y="138713"/>
                  </a:lnTo>
                  <a:lnTo>
                    <a:pt x="38797" y="100142"/>
                  </a:lnTo>
                  <a:lnTo>
                    <a:pt x="66532" y="66532"/>
                  </a:lnTo>
                  <a:lnTo>
                    <a:pt x="100142" y="38797"/>
                  </a:lnTo>
                  <a:lnTo>
                    <a:pt x="138713" y="17853"/>
                  </a:lnTo>
                  <a:lnTo>
                    <a:pt x="181329" y="4615"/>
                  </a:lnTo>
                  <a:lnTo>
                    <a:pt x="227075" y="0"/>
                  </a:lnTo>
                  <a:lnTo>
                    <a:pt x="272822" y="4615"/>
                  </a:lnTo>
                  <a:lnTo>
                    <a:pt x="315438" y="17853"/>
                  </a:lnTo>
                  <a:lnTo>
                    <a:pt x="354009" y="38797"/>
                  </a:lnTo>
                  <a:lnTo>
                    <a:pt x="387619" y="66532"/>
                  </a:lnTo>
                  <a:lnTo>
                    <a:pt x="415354" y="100142"/>
                  </a:lnTo>
                  <a:lnTo>
                    <a:pt x="436298" y="138713"/>
                  </a:lnTo>
                  <a:lnTo>
                    <a:pt x="449536" y="181329"/>
                  </a:lnTo>
                  <a:lnTo>
                    <a:pt x="454151" y="227075"/>
                  </a:lnTo>
                  <a:lnTo>
                    <a:pt x="449536" y="272822"/>
                  </a:lnTo>
                  <a:lnTo>
                    <a:pt x="436298" y="315438"/>
                  </a:lnTo>
                  <a:lnTo>
                    <a:pt x="415354" y="354009"/>
                  </a:lnTo>
                  <a:lnTo>
                    <a:pt x="387619" y="387619"/>
                  </a:lnTo>
                  <a:lnTo>
                    <a:pt x="354009" y="415354"/>
                  </a:lnTo>
                  <a:lnTo>
                    <a:pt x="315438" y="436298"/>
                  </a:lnTo>
                  <a:lnTo>
                    <a:pt x="272822" y="449536"/>
                  </a:lnTo>
                  <a:lnTo>
                    <a:pt x="227075" y="454151"/>
                  </a:lnTo>
                  <a:lnTo>
                    <a:pt x="181329" y="449536"/>
                  </a:lnTo>
                  <a:lnTo>
                    <a:pt x="138713" y="436298"/>
                  </a:lnTo>
                  <a:lnTo>
                    <a:pt x="100142" y="415354"/>
                  </a:lnTo>
                  <a:lnTo>
                    <a:pt x="66532" y="387619"/>
                  </a:lnTo>
                  <a:lnTo>
                    <a:pt x="38797" y="354009"/>
                  </a:lnTo>
                  <a:lnTo>
                    <a:pt x="17853" y="315438"/>
                  </a:lnTo>
                  <a:lnTo>
                    <a:pt x="4615" y="272822"/>
                  </a:lnTo>
                  <a:lnTo>
                    <a:pt x="0" y="22707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836919" y="4245864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60" h="454660">
                  <a:moveTo>
                    <a:pt x="227075" y="0"/>
                  </a:moveTo>
                  <a:lnTo>
                    <a:pt x="181329" y="4615"/>
                  </a:lnTo>
                  <a:lnTo>
                    <a:pt x="138713" y="17853"/>
                  </a:lnTo>
                  <a:lnTo>
                    <a:pt x="100142" y="38797"/>
                  </a:lnTo>
                  <a:lnTo>
                    <a:pt x="66532" y="66532"/>
                  </a:lnTo>
                  <a:lnTo>
                    <a:pt x="38797" y="100142"/>
                  </a:lnTo>
                  <a:lnTo>
                    <a:pt x="17853" y="138713"/>
                  </a:lnTo>
                  <a:lnTo>
                    <a:pt x="4615" y="181329"/>
                  </a:lnTo>
                  <a:lnTo>
                    <a:pt x="0" y="227075"/>
                  </a:lnTo>
                  <a:lnTo>
                    <a:pt x="4615" y="272822"/>
                  </a:lnTo>
                  <a:lnTo>
                    <a:pt x="17853" y="315438"/>
                  </a:lnTo>
                  <a:lnTo>
                    <a:pt x="38797" y="354009"/>
                  </a:lnTo>
                  <a:lnTo>
                    <a:pt x="66532" y="387619"/>
                  </a:lnTo>
                  <a:lnTo>
                    <a:pt x="100142" y="415354"/>
                  </a:lnTo>
                  <a:lnTo>
                    <a:pt x="138713" y="436298"/>
                  </a:lnTo>
                  <a:lnTo>
                    <a:pt x="181329" y="449536"/>
                  </a:lnTo>
                  <a:lnTo>
                    <a:pt x="227075" y="454152"/>
                  </a:lnTo>
                  <a:lnTo>
                    <a:pt x="272822" y="449536"/>
                  </a:lnTo>
                  <a:lnTo>
                    <a:pt x="315438" y="436298"/>
                  </a:lnTo>
                  <a:lnTo>
                    <a:pt x="354009" y="415354"/>
                  </a:lnTo>
                  <a:lnTo>
                    <a:pt x="387619" y="387619"/>
                  </a:lnTo>
                  <a:lnTo>
                    <a:pt x="415354" y="354009"/>
                  </a:lnTo>
                  <a:lnTo>
                    <a:pt x="436298" y="315438"/>
                  </a:lnTo>
                  <a:lnTo>
                    <a:pt x="449536" y="272822"/>
                  </a:lnTo>
                  <a:lnTo>
                    <a:pt x="454151" y="227075"/>
                  </a:lnTo>
                  <a:lnTo>
                    <a:pt x="449536" y="181329"/>
                  </a:lnTo>
                  <a:lnTo>
                    <a:pt x="436298" y="138713"/>
                  </a:lnTo>
                  <a:lnTo>
                    <a:pt x="415354" y="100142"/>
                  </a:lnTo>
                  <a:lnTo>
                    <a:pt x="387619" y="66532"/>
                  </a:lnTo>
                  <a:lnTo>
                    <a:pt x="354009" y="38797"/>
                  </a:lnTo>
                  <a:lnTo>
                    <a:pt x="315438" y="17853"/>
                  </a:lnTo>
                  <a:lnTo>
                    <a:pt x="272822" y="4615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836919" y="4245864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60" h="454660">
                  <a:moveTo>
                    <a:pt x="0" y="227075"/>
                  </a:moveTo>
                  <a:lnTo>
                    <a:pt x="4615" y="181329"/>
                  </a:lnTo>
                  <a:lnTo>
                    <a:pt x="17853" y="138713"/>
                  </a:lnTo>
                  <a:lnTo>
                    <a:pt x="38797" y="100142"/>
                  </a:lnTo>
                  <a:lnTo>
                    <a:pt x="66532" y="66532"/>
                  </a:lnTo>
                  <a:lnTo>
                    <a:pt x="100142" y="38797"/>
                  </a:lnTo>
                  <a:lnTo>
                    <a:pt x="138713" y="17853"/>
                  </a:lnTo>
                  <a:lnTo>
                    <a:pt x="181329" y="4615"/>
                  </a:lnTo>
                  <a:lnTo>
                    <a:pt x="227075" y="0"/>
                  </a:lnTo>
                  <a:lnTo>
                    <a:pt x="272822" y="4615"/>
                  </a:lnTo>
                  <a:lnTo>
                    <a:pt x="315438" y="17853"/>
                  </a:lnTo>
                  <a:lnTo>
                    <a:pt x="354009" y="38797"/>
                  </a:lnTo>
                  <a:lnTo>
                    <a:pt x="387619" y="66532"/>
                  </a:lnTo>
                  <a:lnTo>
                    <a:pt x="415354" y="100142"/>
                  </a:lnTo>
                  <a:lnTo>
                    <a:pt x="436298" y="138713"/>
                  </a:lnTo>
                  <a:lnTo>
                    <a:pt x="449536" y="181329"/>
                  </a:lnTo>
                  <a:lnTo>
                    <a:pt x="454151" y="227075"/>
                  </a:lnTo>
                  <a:lnTo>
                    <a:pt x="449536" y="272822"/>
                  </a:lnTo>
                  <a:lnTo>
                    <a:pt x="436298" y="315438"/>
                  </a:lnTo>
                  <a:lnTo>
                    <a:pt x="415354" y="354009"/>
                  </a:lnTo>
                  <a:lnTo>
                    <a:pt x="387619" y="387619"/>
                  </a:lnTo>
                  <a:lnTo>
                    <a:pt x="354009" y="415354"/>
                  </a:lnTo>
                  <a:lnTo>
                    <a:pt x="315438" y="436298"/>
                  </a:lnTo>
                  <a:lnTo>
                    <a:pt x="272822" y="449536"/>
                  </a:lnTo>
                  <a:lnTo>
                    <a:pt x="227075" y="454152"/>
                  </a:lnTo>
                  <a:lnTo>
                    <a:pt x="181329" y="449536"/>
                  </a:lnTo>
                  <a:lnTo>
                    <a:pt x="138713" y="436298"/>
                  </a:lnTo>
                  <a:lnTo>
                    <a:pt x="100142" y="415354"/>
                  </a:lnTo>
                  <a:lnTo>
                    <a:pt x="66532" y="387619"/>
                  </a:lnTo>
                  <a:lnTo>
                    <a:pt x="38797" y="354009"/>
                  </a:lnTo>
                  <a:lnTo>
                    <a:pt x="17853" y="315438"/>
                  </a:lnTo>
                  <a:lnTo>
                    <a:pt x="4615" y="272822"/>
                  </a:lnTo>
                  <a:lnTo>
                    <a:pt x="0" y="22707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623559" y="3614928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60" h="454660">
                  <a:moveTo>
                    <a:pt x="227075" y="0"/>
                  </a:moveTo>
                  <a:lnTo>
                    <a:pt x="181329" y="4615"/>
                  </a:lnTo>
                  <a:lnTo>
                    <a:pt x="138713" y="17853"/>
                  </a:lnTo>
                  <a:lnTo>
                    <a:pt x="100142" y="38797"/>
                  </a:lnTo>
                  <a:lnTo>
                    <a:pt x="66532" y="66532"/>
                  </a:lnTo>
                  <a:lnTo>
                    <a:pt x="38797" y="100142"/>
                  </a:lnTo>
                  <a:lnTo>
                    <a:pt x="17853" y="138713"/>
                  </a:lnTo>
                  <a:lnTo>
                    <a:pt x="4615" y="181329"/>
                  </a:lnTo>
                  <a:lnTo>
                    <a:pt x="0" y="227076"/>
                  </a:lnTo>
                  <a:lnTo>
                    <a:pt x="4615" y="272822"/>
                  </a:lnTo>
                  <a:lnTo>
                    <a:pt x="17853" y="315438"/>
                  </a:lnTo>
                  <a:lnTo>
                    <a:pt x="38797" y="354009"/>
                  </a:lnTo>
                  <a:lnTo>
                    <a:pt x="66532" y="387619"/>
                  </a:lnTo>
                  <a:lnTo>
                    <a:pt x="100142" y="415354"/>
                  </a:lnTo>
                  <a:lnTo>
                    <a:pt x="138713" y="436298"/>
                  </a:lnTo>
                  <a:lnTo>
                    <a:pt x="181329" y="449536"/>
                  </a:lnTo>
                  <a:lnTo>
                    <a:pt x="227075" y="454152"/>
                  </a:lnTo>
                  <a:lnTo>
                    <a:pt x="272822" y="449536"/>
                  </a:lnTo>
                  <a:lnTo>
                    <a:pt x="315438" y="436298"/>
                  </a:lnTo>
                  <a:lnTo>
                    <a:pt x="354009" y="415354"/>
                  </a:lnTo>
                  <a:lnTo>
                    <a:pt x="387619" y="387619"/>
                  </a:lnTo>
                  <a:lnTo>
                    <a:pt x="415354" y="354009"/>
                  </a:lnTo>
                  <a:lnTo>
                    <a:pt x="436298" y="315438"/>
                  </a:lnTo>
                  <a:lnTo>
                    <a:pt x="449536" y="272822"/>
                  </a:lnTo>
                  <a:lnTo>
                    <a:pt x="454151" y="227076"/>
                  </a:lnTo>
                  <a:lnTo>
                    <a:pt x="449536" y="181329"/>
                  </a:lnTo>
                  <a:lnTo>
                    <a:pt x="436298" y="138713"/>
                  </a:lnTo>
                  <a:lnTo>
                    <a:pt x="415354" y="100142"/>
                  </a:lnTo>
                  <a:lnTo>
                    <a:pt x="387619" y="66532"/>
                  </a:lnTo>
                  <a:lnTo>
                    <a:pt x="354009" y="38797"/>
                  </a:lnTo>
                  <a:lnTo>
                    <a:pt x="315438" y="17853"/>
                  </a:lnTo>
                  <a:lnTo>
                    <a:pt x="272822" y="4615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623559" y="3614928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60" h="454660">
                  <a:moveTo>
                    <a:pt x="0" y="227076"/>
                  </a:moveTo>
                  <a:lnTo>
                    <a:pt x="4615" y="181329"/>
                  </a:lnTo>
                  <a:lnTo>
                    <a:pt x="17853" y="138713"/>
                  </a:lnTo>
                  <a:lnTo>
                    <a:pt x="38797" y="100142"/>
                  </a:lnTo>
                  <a:lnTo>
                    <a:pt x="66532" y="66532"/>
                  </a:lnTo>
                  <a:lnTo>
                    <a:pt x="100142" y="38797"/>
                  </a:lnTo>
                  <a:lnTo>
                    <a:pt x="138713" y="17853"/>
                  </a:lnTo>
                  <a:lnTo>
                    <a:pt x="181329" y="4615"/>
                  </a:lnTo>
                  <a:lnTo>
                    <a:pt x="227075" y="0"/>
                  </a:lnTo>
                  <a:lnTo>
                    <a:pt x="272822" y="4615"/>
                  </a:lnTo>
                  <a:lnTo>
                    <a:pt x="315438" y="17853"/>
                  </a:lnTo>
                  <a:lnTo>
                    <a:pt x="354009" y="38797"/>
                  </a:lnTo>
                  <a:lnTo>
                    <a:pt x="387619" y="66532"/>
                  </a:lnTo>
                  <a:lnTo>
                    <a:pt x="415354" y="100142"/>
                  </a:lnTo>
                  <a:lnTo>
                    <a:pt x="436298" y="138713"/>
                  </a:lnTo>
                  <a:lnTo>
                    <a:pt x="449536" y="181329"/>
                  </a:lnTo>
                  <a:lnTo>
                    <a:pt x="454151" y="227076"/>
                  </a:lnTo>
                  <a:lnTo>
                    <a:pt x="449536" y="272822"/>
                  </a:lnTo>
                  <a:lnTo>
                    <a:pt x="436298" y="315438"/>
                  </a:lnTo>
                  <a:lnTo>
                    <a:pt x="415354" y="354009"/>
                  </a:lnTo>
                  <a:lnTo>
                    <a:pt x="387619" y="387619"/>
                  </a:lnTo>
                  <a:lnTo>
                    <a:pt x="354009" y="415354"/>
                  </a:lnTo>
                  <a:lnTo>
                    <a:pt x="315438" y="436298"/>
                  </a:lnTo>
                  <a:lnTo>
                    <a:pt x="272822" y="449536"/>
                  </a:lnTo>
                  <a:lnTo>
                    <a:pt x="227075" y="454152"/>
                  </a:lnTo>
                  <a:lnTo>
                    <a:pt x="181329" y="449536"/>
                  </a:lnTo>
                  <a:lnTo>
                    <a:pt x="138713" y="436298"/>
                  </a:lnTo>
                  <a:lnTo>
                    <a:pt x="100142" y="415354"/>
                  </a:lnTo>
                  <a:lnTo>
                    <a:pt x="66532" y="387619"/>
                  </a:lnTo>
                  <a:lnTo>
                    <a:pt x="38797" y="354009"/>
                  </a:lnTo>
                  <a:lnTo>
                    <a:pt x="17853" y="315438"/>
                  </a:lnTo>
                  <a:lnTo>
                    <a:pt x="4615" y="272822"/>
                  </a:lnTo>
                  <a:lnTo>
                    <a:pt x="0" y="227076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5786373" y="3679317"/>
            <a:ext cx="131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589024" y="1626489"/>
            <a:ext cx="1077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P(yellow)</a:t>
            </a:r>
            <a:r>
              <a:rPr sz="1800" b="1" spc="-85" dirty="0">
                <a:latin typeface="Calibri"/>
                <a:cs typeface="Calibri"/>
              </a:rPr>
              <a:t> </a:t>
            </a:r>
            <a:r>
              <a:rPr sz="1800" b="1" spc="-50" dirty="0">
                <a:latin typeface="Calibri"/>
                <a:cs typeface="Calibri"/>
              </a:rPr>
              <a:t>=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2707639" y="1793875"/>
            <a:ext cx="201295" cy="15240"/>
          </a:xfrm>
          <a:custGeom>
            <a:avLst/>
            <a:gdLst/>
            <a:ahLst/>
            <a:cxnLst/>
            <a:rect l="l" t="t" r="r" b="b"/>
            <a:pathLst>
              <a:path w="201294" h="15239">
                <a:moveTo>
                  <a:pt x="201168" y="0"/>
                </a:moveTo>
                <a:lnTo>
                  <a:pt x="0" y="0"/>
                </a:lnTo>
                <a:lnTo>
                  <a:pt x="0" y="15239"/>
                </a:lnTo>
                <a:lnTo>
                  <a:pt x="201168" y="15239"/>
                </a:lnTo>
                <a:lnTo>
                  <a:pt x="2011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2744470" y="1553337"/>
            <a:ext cx="12573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50" dirty="0">
                <a:latin typeface="Cambria Math"/>
                <a:cs typeface="Cambria Math"/>
              </a:rPr>
              <a:t>𝟕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695701" y="1803273"/>
            <a:ext cx="22669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25" dirty="0">
                <a:latin typeface="Cambria Math"/>
                <a:cs typeface="Cambria Math"/>
              </a:rPr>
              <a:t>𝟏𝟕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589024" y="2415666"/>
            <a:ext cx="99504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P(green)</a:t>
            </a:r>
            <a:r>
              <a:rPr sz="1800" b="1" spc="-50" dirty="0">
                <a:latin typeface="Calibri"/>
                <a:cs typeface="Calibri"/>
              </a:rPr>
              <a:t> =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2622295" y="2582672"/>
            <a:ext cx="201295" cy="15240"/>
          </a:xfrm>
          <a:custGeom>
            <a:avLst/>
            <a:gdLst/>
            <a:ahLst/>
            <a:cxnLst/>
            <a:rect l="l" t="t" r="r" b="b"/>
            <a:pathLst>
              <a:path w="201294" h="15239">
                <a:moveTo>
                  <a:pt x="201168" y="0"/>
                </a:moveTo>
                <a:lnTo>
                  <a:pt x="0" y="0"/>
                </a:lnTo>
                <a:lnTo>
                  <a:pt x="0" y="15239"/>
                </a:lnTo>
                <a:lnTo>
                  <a:pt x="201168" y="15239"/>
                </a:lnTo>
                <a:lnTo>
                  <a:pt x="2011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2610357" y="2293747"/>
            <a:ext cx="226695" cy="52578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300" spc="-25" dirty="0">
                <a:latin typeface="Cambria Math"/>
                <a:cs typeface="Cambria Math"/>
              </a:rPr>
              <a:t>𝟏𝟎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300" spc="-25" dirty="0">
                <a:latin typeface="Cambria Math"/>
                <a:cs typeface="Cambria Math"/>
              </a:rPr>
              <a:t>𝟏𝟕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4823459" y="2772155"/>
            <a:ext cx="2167255" cy="2167255"/>
          </a:xfrm>
          <a:custGeom>
            <a:avLst/>
            <a:gdLst/>
            <a:ahLst/>
            <a:cxnLst/>
            <a:rect l="l" t="t" r="r" b="b"/>
            <a:pathLst>
              <a:path w="2167254" h="2167254">
                <a:moveTo>
                  <a:pt x="0" y="1083564"/>
                </a:moveTo>
                <a:lnTo>
                  <a:pt x="1055" y="1035298"/>
                </a:lnTo>
                <a:lnTo>
                  <a:pt x="4193" y="987573"/>
                </a:lnTo>
                <a:lnTo>
                  <a:pt x="9369" y="940433"/>
                </a:lnTo>
                <a:lnTo>
                  <a:pt x="16540" y="893922"/>
                </a:lnTo>
                <a:lnTo>
                  <a:pt x="25660" y="848083"/>
                </a:lnTo>
                <a:lnTo>
                  <a:pt x="36686" y="802961"/>
                </a:lnTo>
                <a:lnTo>
                  <a:pt x="49575" y="758600"/>
                </a:lnTo>
                <a:lnTo>
                  <a:pt x="64281" y="715043"/>
                </a:lnTo>
                <a:lnTo>
                  <a:pt x="80761" y="672336"/>
                </a:lnTo>
                <a:lnTo>
                  <a:pt x="98971" y="630521"/>
                </a:lnTo>
                <a:lnTo>
                  <a:pt x="118867" y="589643"/>
                </a:lnTo>
                <a:lnTo>
                  <a:pt x="140404" y="549747"/>
                </a:lnTo>
                <a:lnTo>
                  <a:pt x="163539" y="510875"/>
                </a:lnTo>
                <a:lnTo>
                  <a:pt x="188228" y="473072"/>
                </a:lnTo>
                <a:lnTo>
                  <a:pt x="214426" y="436383"/>
                </a:lnTo>
                <a:lnTo>
                  <a:pt x="242090" y="400851"/>
                </a:lnTo>
                <a:lnTo>
                  <a:pt x="271175" y="366520"/>
                </a:lnTo>
                <a:lnTo>
                  <a:pt x="301638" y="333435"/>
                </a:lnTo>
                <a:lnTo>
                  <a:pt x="333435" y="301638"/>
                </a:lnTo>
                <a:lnTo>
                  <a:pt x="366520" y="271175"/>
                </a:lnTo>
                <a:lnTo>
                  <a:pt x="400851" y="242090"/>
                </a:lnTo>
                <a:lnTo>
                  <a:pt x="436383" y="214426"/>
                </a:lnTo>
                <a:lnTo>
                  <a:pt x="473072" y="188228"/>
                </a:lnTo>
                <a:lnTo>
                  <a:pt x="510875" y="163539"/>
                </a:lnTo>
                <a:lnTo>
                  <a:pt x="549747" y="140404"/>
                </a:lnTo>
                <a:lnTo>
                  <a:pt x="589643" y="118867"/>
                </a:lnTo>
                <a:lnTo>
                  <a:pt x="630521" y="98971"/>
                </a:lnTo>
                <a:lnTo>
                  <a:pt x="672336" y="80761"/>
                </a:lnTo>
                <a:lnTo>
                  <a:pt x="715043" y="64281"/>
                </a:lnTo>
                <a:lnTo>
                  <a:pt x="758600" y="49575"/>
                </a:lnTo>
                <a:lnTo>
                  <a:pt x="802961" y="36686"/>
                </a:lnTo>
                <a:lnTo>
                  <a:pt x="848083" y="25660"/>
                </a:lnTo>
                <a:lnTo>
                  <a:pt x="893922" y="16540"/>
                </a:lnTo>
                <a:lnTo>
                  <a:pt x="940433" y="9369"/>
                </a:lnTo>
                <a:lnTo>
                  <a:pt x="987573" y="4193"/>
                </a:lnTo>
                <a:lnTo>
                  <a:pt x="1035298" y="1055"/>
                </a:lnTo>
                <a:lnTo>
                  <a:pt x="1083564" y="0"/>
                </a:lnTo>
                <a:lnTo>
                  <a:pt x="1131829" y="1055"/>
                </a:lnTo>
                <a:lnTo>
                  <a:pt x="1179554" y="4193"/>
                </a:lnTo>
                <a:lnTo>
                  <a:pt x="1226694" y="9369"/>
                </a:lnTo>
                <a:lnTo>
                  <a:pt x="1273205" y="16540"/>
                </a:lnTo>
                <a:lnTo>
                  <a:pt x="1319044" y="25660"/>
                </a:lnTo>
                <a:lnTo>
                  <a:pt x="1364166" y="36686"/>
                </a:lnTo>
                <a:lnTo>
                  <a:pt x="1408527" y="49575"/>
                </a:lnTo>
                <a:lnTo>
                  <a:pt x="1452084" y="64281"/>
                </a:lnTo>
                <a:lnTo>
                  <a:pt x="1494791" y="80761"/>
                </a:lnTo>
                <a:lnTo>
                  <a:pt x="1536606" y="98971"/>
                </a:lnTo>
                <a:lnTo>
                  <a:pt x="1577484" y="118867"/>
                </a:lnTo>
                <a:lnTo>
                  <a:pt x="1617380" y="140404"/>
                </a:lnTo>
                <a:lnTo>
                  <a:pt x="1656252" y="163539"/>
                </a:lnTo>
                <a:lnTo>
                  <a:pt x="1694055" y="188228"/>
                </a:lnTo>
                <a:lnTo>
                  <a:pt x="1730744" y="214426"/>
                </a:lnTo>
                <a:lnTo>
                  <a:pt x="1766276" y="242090"/>
                </a:lnTo>
                <a:lnTo>
                  <a:pt x="1800607" y="271175"/>
                </a:lnTo>
                <a:lnTo>
                  <a:pt x="1833692" y="301638"/>
                </a:lnTo>
                <a:lnTo>
                  <a:pt x="1865489" y="333435"/>
                </a:lnTo>
                <a:lnTo>
                  <a:pt x="1895952" y="366520"/>
                </a:lnTo>
                <a:lnTo>
                  <a:pt x="1925037" y="400851"/>
                </a:lnTo>
                <a:lnTo>
                  <a:pt x="1952701" y="436383"/>
                </a:lnTo>
                <a:lnTo>
                  <a:pt x="1978899" y="473072"/>
                </a:lnTo>
                <a:lnTo>
                  <a:pt x="2003588" y="510875"/>
                </a:lnTo>
                <a:lnTo>
                  <a:pt x="2026723" y="549747"/>
                </a:lnTo>
                <a:lnTo>
                  <a:pt x="2048260" y="589643"/>
                </a:lnTo>
                <a:lnTo>
                  <a:pt x="2068156" y="630521"/>
                </a:lnTo>
                <a:lnTo>
                  <a:pt x="2086366" y="672336"/>
                </a:lnTo>
                <a:lnTo>
                  <a:pt x="2102846" y="715043"/>
                </a:lnTo>
                <a:lnTo>
                  <a:pt x="2117552" y="758600"/>
                </a:lnTo>
                <a:lnTo>
                  <a:pt x="2130441" y="802961"/>
                </a:lnTo>
                <a:lnTo>
                  <a:pt x="2141467" y="848083"/>
                </a:lnTo>
                <a:lnTo>
                  <a:pt x="2150587" y="893922"/>
                </a:lnTo>
                <a:lnTo>
                  <a:pt x="2157758" y="940433"/>
                </a:lnTo>
                <a:lnTo>
                  <a:pt x="2162934" y="987573"/>
                </a:lnTo>
                <a:lnTo>
                  <a:pt x="2166072" y="1035298"/>
                </a:lnTo>
                <a:lnTo>
                  <a:pt x="2167128" y="1083564"/>
                </a:lnTo>
                <a:lnTo>
                  <a:pt x="2166072" y="1131829"/>
                </a:lnTo>
                <a:lnTo>
                  <a:pt x="2162934" y="1179554"/>
                </a:lnTo>
                <a:lnTo>
                  <a:pt x="2157758" y="1226694"/>
                </a:lnTo>
                <a:lnTo>
                  <a:pt x="2150587" y="1273205"/>
                </a:lnTo>
                <a:lnTo>
                  <a:pt x="2141467" y="1319044"/>
                </a:lnTo>
                <a:lnTo>
                  <a:pt x="2130441" y="1364166"/>
                </a:lnTo>
                <a:lnTo>
                  <a:pt x="2117552" y="1408527"/>
                </a:lnTo>
                <a:lnTo>
                  <a:pt x="2102846" y="1452084"/>
                </a:lnTo>
                <a:lnTo>
                  <a:pt x="2086366" y="1494791"/>
                </a:lnTo>
                <a:lnTo>
                  <a:pt x="2068156" y="1536606"/>
                </a:lnTo>
                <a:lnTo>
                  <a:pt x="2048260" y="1577484"/>
                </a:lnTo>
                <a:lnTo>
                  <a:pt x="2026723" y="1617380"/>
                </a:lnTo>
                <a:lnTo>
                  <a:pt x="2003588" y="1656252"/>
                </a:lnTo>
                <a:lnTo>
                  <a:pt x="1978899" y="1694055"/>
                </a:lnTo>
                <a:lnTo>
                  <a:pt x="1952701" y="1730744"/>
                </a:lnTo>
                <a:lnTo>
                  <a:pt x="1925037" y="1766276"/>
                </a:lnTo>
                <a:lnTo>
                  <a:pt x="1895952" y="1800607"/>
                </a:lnTo>
                <a:lnTo>
                  <a:pt x="1865489" y="1833692"/>
                </a:lnTo>
                <a:lnTo>
                  <a:pt x="1833692" y="1865489"/>
                </a:lnTo>
                <a:lnTo>
                  <a:pt x="1800607" y="1895952"/>
                </a:lnTo>
                <a:lnTo>
                  <a:pt x="1766276" y="1925037"/>
                </a:lnTo>
                <a:lnTo>
                  <a:pt x="1730744" y="1952701"/>
                </a:lnTo>
                <a:lnTo>
                  <a:pt x="1694055" y="1978899"/>
                </a:lnTo>
                <a:lnTo>
                  <a:pt x="1656252" y="2003588"/>
                </a:lnTo>
                <a:lnTo>
                  <a:pt x="1617380" y="2026723"/>
                </a:lnTo>
                <a:lnTo>
                  <a:pt x="1577484" y="2048260"/>
                </a:lnTo>
                <a:lnTo>
                  <a:pt x="1536606" y="2068156"/>
                </a:lnTo>
                <a:lnTo>
                  <a:pt x="1494791" y="2086366"/>
                </a:lnTo>
                <a:lnTo>
                  <a:pt x="1452084" y="2102846"/>
                </a:lnTo>
                <a:lnTo>
                  <a:pt x="1408527" y="2117552"/>
                </a:lnTo>
                <a:lnTo>
                  <a:pt x="1364166" y="2130441"/>
                </a:lnTo>
                <a:lnTo>
                  <a:pt x="1319044" y="2141467"/>
                </a:lnTo>
                <a:lnTo>
                  <a:pt x="1273205" y="2150587"/>
                </a:lnTo>
                <a:lnTo>
                  <a:pt x="1226694" y="2157758"/>
                </a:lnTo>
                <a:lnTo>
                  <a:pt x="1179554" y="2162934"/>
                </a:lnTo>
                <a:lnTo>
                  <a:pt x="1131829" y="2166072"/>
                </a:lnTo>
                <a:lnTo>
                  <a:pt x="1083564" y="2167128"/>
                </a:lnTo>
                <a:lnTo>
                  <a:pt x="1035298" y="2166072"/>
                </a:lnTo>
                <a:lnTo>
                  <a:pt x="987573" y="2162934"/>
                </a:lnTo>
                <a:lnTo>
                  <a:pt x="940433" y="2157758"/>
                </a:lnTo>
                <a:lnTo>
                  <a:pt x="893922" y="2150587"/>
                </a:lnTo>
                <a:lnTo>
                  <a:pt x="848083" y="2141467"/>
                </a:lnTo>
                <a:lnTo>
                  <a:pt x="802961" y="2130441"/>
                </a:lnTo>
                <a:lnTo>
                  <a:pt x="758600" y="2117552"/>
                </a:lnTo>
                <a:lnTo>
                  <a:pt x="715043" y="2102846"/>
                </a:lnTo>
                <a:lnTo>
                  <a:pt x="672336" y="2086366"/>
                </a:lnTo>
                <a:lnTo>
                  <a:pt x="630521" y="2068156"/>
                </a:lnTo>
                <a:lnTo>
                  <a:pt x="589643" y="2048260"/>
                </a:lnTo>
                <a:lnTo>
                  <a:pt x="549747" y="2026723"/>
                </a:lnTo>
                <a:lnTo>
                  <a:pt x="510875" y="2003588"/>
                </a:lnTo>
                <a:lnTo>
                  <a:pt x="473072" y="1978899"/>
                </a:lnTo>
                <a:lnTo>
                  <a:pt x="436383" y="1952701"/>
                </a:lnTo>
                <a:lnTo>
                  <a:pt x="400851" y="1925037"/>
                </a:lnTo>
                <a:lnTo>
                  <a:pt x="366520" y="1895952"/>
                </a:lnTo>
                <a:lnTo>
                  <a:pt x="333435" y="1865489"/>
                </a:lnTo>
                <a:lnTo>
                  <a:pt x="301638" y="1833692"/>
                </a:lnTo>
                <a:lnTo>
                  <a:pt x="271175" y="1800607"/>
                </a:lnTo>
                <a:lnTo>
                  <a:pt x="242090" y="1766276"/>
                </a:lnTo>
                <a:lnTo>
                  <a:pt x="214426" y="1730744"/>
                </a:lnTo>
                <a:lnTo>
                  <a:pt x="188228" y="1694055"/>
                </a:lnTo>
                <a:lnTo>
                  <a:pt x="163539" y="1656252"/>
                </a:lnTo>
                <a:lnTo>
                  <a:pt x="140404" y="1617380"/>
                </a:lnTo>
                <a:lnTo>
                  <a:pt x="118867" y="1577484"/>
                </a:lnTo>
                <a:lnTo>
                  <a:pt x="98971" y="1536606"/>
                </a:lnTo>
                <a:lnTo>
                  <a:pt x="80761" y="1494791"/>
                </a:lnTo>
                <a:lnTo>
                  <a:pt x="64281" y="1452084"/>
                </a:lnTo>
                <a:lnTo>
                  <a:pt x="49575" y="1408527"/>
                </a:lnTo>
                <a:lnTo>
                  <a:pt x="36686" y="1364166"/>
                </a:lnTo>
                <a:lnTo>
                  <a:pt x="25660" y="1319044"/>
                </a:lnTo>
                <a:lnTo>
                  <a:pt x="16540" y="1273205"/>
                </a:lnTo>
                <a:lnTo>
                  <a:pt x="9369" y="1226694"/>
                </a:lnTo>
                <a:lnTo>
                  <a:pt x="4193" y="1179554"/>
                </a:lnTo>
                <a:lnTo>
                  <a:pt x="1055" y="1131829"/>
                </a:lnTo>
                <a:lnTo>
                  <a:pt x="0" y="1083564"/>
                </a:lnTo>
                <a:close/>
              </a:path>
            </a:pathLst>
          </a:custGeom>
          <a:ln w="39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8340343" y="2265045"/>
            <a:ext cx="1375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P’(?</a:t>
            </a:r>
            <a:r>
              <a:rPr sz="1800" b="1" spc="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|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green)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-50" dirty="0">
                <a:latin typeface="Calibri"/>
                <a:cs typeface="Calibri"/>
              </a:rPr>
              <a:t>=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9756013" y="2432050"/>
            <a:ext cx="201295" cy="15240"/>
          </a:xfrm>
          <a:custGeom>
            <a:avLst/>
            <a:gdLst/>
            <a:ahLst/>
            <a:cxnLst/>
            <a:rect l="l" t="t" r="r" b="b"/>
            <a:pathLst>
              <a:path w="201295" h="15239">
                <a:moveTo>
                  <a:pt x="201168" y="0"/>
                </a:moveTo>
                <a:lnTo>
                  <a:pt x="0" y="0"/>
                </a:lnTo>
                <a:lnTo>
                  <a:pt x="0" y="15239"/>
                </a:lnTo>
                <a:lnTo>
                  <a:pt x="201168" y="15239"/>
                </a:lnTo>
                <a:lnTo>
                  <a:pt x="2011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9745726" y="2142283"/>
            <a:ext cx="226695" cy="52641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60960">
              <a:lnSpc>
                <a:spcPct val="100000"/>
              </a:lnSpc>
              <a:spcBef>
                <a:spcPts val="505"/>
              </a:spcBef>
            </a:pPr>
            <a:r>
              <a:rPr sz="1300" spc="-50" dirty="0">
                <a:latin typeface="Cambria Math"/>
                <a:cs typeface="Cambria Math"/>
              </a:rPr>
              <a:t>𝟑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300" spc="-25" dirty="0">
                <a:latin typeface="Cambria Math"/>
                <a:cs typeface="Cambria Math"/>
              </a:rPr>
              <a:t>𝟏𝟎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340343" y="3067888"/>
            <a:ext cx="14611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P’(?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|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yellow)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spc="-50" dirty="0">
                <a:latin typeface="Calibri"/>
                <a:cs typeface="Calibri"/>
              </a:rPr>
              <a:t>=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9841356" y="3235070"/>
            <a:ext cx="100965" cy="15240"/>
          </a:xfrm>
          <a:custGeom>
            <a:avLst/>
            <a:gdLst/>
            <a:ahLst/>
            <a:cxnLst/>
            <a:rect l="l" t="t" r="r" b="b"/>
            <a:pathLst>
              <a:path w="100965" h="15239">
                <a:moveTo>
                  <a:pt x="100583" y="0"/>
                </a:moveTo>
                <a:lnTo>
                  <a:pt x="0" y="0"/>
                </a:lnTo>
                <a:lnTo>
                  <a:pt x="0" y="15239"/>
                </a:lnTo>
                <a:lnTo>
                  <a:pt x="100583" y="15239"/>
                </a:lnTo>
                <a:lnTo>
                  <a:pt x="1005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9831069" y="2945892"/>
            <a:ext cx="125730" cy="52641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1300" spc="-50" dirty="0">
                <a:latin typeface="Cambria Math"/>
                <a:cs typeface="Cambria Math"/>
              </a:rPr>
              <a:t>𝟏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300" spc="-50" dirty="0">
                <a:latin typeface="Cambria Math"/>
                <a:cs typeface="Cambria Math"/>
              </a:rPr>
              <a:t>𝟕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580769" y="5512409"/>
            <a:ext cx="19735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Calibri"/>
                <a:cs typeface="Calibri"/>
              </a:rPr>
              <a:t>posterior</a:t>
            </a:r>
            <a:r>
              <a:rPr sz="1800" b="1" i="1" spc="-70" dirty="0">
                <a:latin typeface="Calibri"/>
                <a:cs typeface="Calibri"/>
              </a:rPr>
              <a:t> </a:t>
            </a:r>
            <a:r>
              <a:rPr sz="1800" b="1" i="1" spc="-10" dirty="0">
                <a:latin typeface="Calibri"/>
                <a:cs typeface="Calibri"/>
              </a:rPr>
              <a:t>probability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8316848" y="5678513"/>
            <a:ext cx="201295" cy="15240"/>
          </a:xfrm>
          <a:custGeom>
            <a:avLst/>
            <a:gdLst/>
            <a:ahLst/>
            <a:cxnLst/>
            <a:rect l="l" t="t" r="r" b="b"/>
            <a:pathLst>
              <a:path w="201295" h="15239">
                <a:moveTo>
                  <a:pt x="201168" y="0"/>
                </a:moveTo>
                <a:lnTo>
                  <a:pt x="0" y="0"/>
                </a:lnTo>
                <a:lnTo>
                  <a:pt x="0" y="15239"/>
                </a:lnTo>
                <a:lnTo>
                  <a:pt x="201168" y="15239"/>
                </a:lnTo>
                <a:lnTo>
                  <a:pt x="2011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4324603" y="5512409"/>
            <a:ext cx="43745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46880" algn="l"/>
              </a:tabLst>
            </a:pPr>
            <a:r>
              <a:rPr sz="1800" b="1" dirty="0">
                <a:latin typeface="Calibri"/>
                <a:cs typeface="Calibri"/>
              </a:rPr>
              <a:t>P’’(?</a:t>
            </a:r>
            <a:r>
              <a:rPr sz="1800" b="1" spc="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is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green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)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=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P(green)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*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P’(?</a:t>
            </a:r>
            <a:r>
              <a:rPr sz="1800" b="1" spc="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|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green)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spc="-50" dirty="0">
                <a:latin typeface="Calibri"/>
                <a:cs typeface="Calibri"/>
              </a:rPr>
              <a:t>=</a:t>
            </a:r>
            <a:r>
              <a:rPr sz="1800" b="1" dirty="0">
                <a:latin typeface="Calibri"/>
                <a:cs typeface="Calibri"/>
              </a:rPr>
              <a:t>	</a:t>
            </a:r>
            <a:r>
              <a:rPr sz="1800" b="1" spc="-50" dirty="0">
                <a:latin typeface="Calibri"/>
                <a:cs typeface="Calibri"/>
              </a:rPr>
              <a:t>*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8737472" y="5678513"/>
            <a:ext cx="201295" cy="15240"/>
          </a:xfrm>
          <a:custGeom>
            <a:avLst/>
            <a:gdLst/>
            <a:ahLst/>
            <a:cxnLst/>
            <a:rect l="l" t="t" r="r" b="b"/>
            <a:pathLst>
              <a:path w="201295" h="15239">
                <a:moveTo>
                  <a:pt x="201168" y="0"/>
                </a:moveTo>
                <a:lnTo>
                  <a:pt x="0" y="0"/>
                </a:lnTo>
                <a:lnTo>
                  <a:pt x="0" y="15239"/>
                </a:lnTo>
                <a:lnTo>
                  <a:pt x="201168" y="15239"/>
                </a:lnTo>
                <a:lnTo>
                  <a:pt x="2011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8306181" y="5439562"/>
            <a:ext cx="59563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481965" algn="l"/>
              </a:tabLst>
            </a:pPr>
            <a:r>
              <a:rPr sz="1300" spc="-25" dirty="0">
                <a:latin typeface="Cambria Math"/>
                <a:cs typeface="Cambria Math"/>
              </a:rPr>
              <a:t>𝟏𝟎</a:t>
            </a:r>
            <a:r>
              <a:rPr sz="1300" dirty="0">
                <a:latin typeface="Cambria Math"/>
                <a:cs typeface="Cambria Math"/>
              </a:rPr>
              <a:t>	</a:t>
            </a:r>
            <a:r>
              <a:rPr sz="1300" spc="-50" dirty="0">
                <a:latin typeface="Cambria Math"/>
                <a:cs typeface="Cambria Math"/>
              </a:rPr>
              <a:t>𝟑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8306181" y="5689193"/>
            <a:ext cx="648335" cy="22732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433070" algn="l"/>
              </a:tabLst>
            </a:pPr>
            <a:r>
              <a:rPr sz="1300" spc="-25" dirty="0">
                <a:latin typeface="Cambria Math"/>
                <a:cs typeface="Cambria Math"/>
              </a:rPr>
              <a:t>𝟏𝟕</a:t>
            </a:r>
            <a:r>
              <a:rPr sz="1300" dirty="0">
                <a:latin typeface="Cambria Math"/>
                <a:cs typeface="Cambria Math"/>
              </a:rPr>
              <a:t>	</a:t>
            </a:r>
            <a:r>
              <a:rPr sz="1300" spc="-25" dirty="0">
                <a:latin typeface="Cambria Math"/>
                <a:cs typeface="Cambria Math"/>
              </a:rPr>
              <a:t>𝟏𝟎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8992361" y="5512409"/>
            <a:ext cx="1968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=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9289160" y="5678513"/>
            <a:ext cx="299085" cy="15240"/>
          </a:xfrm>
          <a:custGeom>
            <a:avLst/>
            <a:gdLst/>
            <a:ahLst/>
            <a:cxnLst/>
            <a:rect l="l" t="t" r="r" b="b"/>
            <a:pathLst>
              <a:path w="299084" h="15239">
                <a:moveTo>
                  <a:pt x="298703" y="0"/>
                </a:moveTo>
                <a:lnTo>
                  <a:pt x="0" y="0"/>
                </a:lnTo>
                <a:lnTo>
                  <a:pt x="0" y="15239"/>
                </a:lnTo>
                <a:lnTo>
                  <a:pt x="298703" y="15239"/>
                </a:lnTo>
                <a:lnTo>
                  <a:pt x="2987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9327642" y="5439562"/>
            <a:ext cx="22669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25" dirty="0">
                <a:latin typeface="Cambria Math"/>
                <a:cs typeface="Cambria Math"/>
              </a:rPr>
              <a:t>𝟑𝟎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9278873" y="5689193"/>
            <a:ext cx="327660" cy="22732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25" dirty="0">
                <a:latin typeface="Cambria Math"/>
                <a:cs typeface="Cambria Math"/>
              </a:rPr>
              <a:t>𝟏𝟕𝟎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580769" y="6001308"/>
            <a:ext cx="1971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Calibri"/>
                <a:cs typeface="Calibri"/>
              </a:rPr>
              <a:t>posterior</a:t>
            </a:r>
            <a:r>
              <a:rPr sz="1800" b="1" i="1" spc="-65" dirty="0">
                <a:latin typeface="Calibri"/>
                <a:cs typeface="Calibri"/>
              </a:rPr>
              <a:t> </a:t>
            </a:r>
            <a:r>
              <a:rPr sz="1800" b="1" i="1" spc="-10" dirty="0">
                <a:latin typeface="Calibri"/>
                <a:cs typeface="Calibri"/>
              </a:rPr>
              <a:t>probability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8569832" y="6166827"/>
            <a:ext cx="201295" cy="15240"/>
          </a:xfrm>
          <a:custGeom>
            <a:avLst/>
            <a:gdLst/>
            <a:ahLst/>
            <a:cxnLst/>
            <a:rect l="l" t="t" r="r" b="b"/>
            <a:pathLst>
              <a:path w="201295" h="15239">
                <a:moveTo>
                  <a:pt x="201168" y="0"/>
                </a:moveTo>
                <a:lnTo>
                  <a:pt x="0" y="0"/>
                </a:lnTo>
                <a:lnTo>
                  <a:pt x="0" y="15240"/>
                </a:lnTo>
                <a:lnTo>
                  <a:pt x="201168" y="15240"/>
                </a:lnTo>
                <a:lnTo>
                  <a:pt x="2011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990456" y="6166827"/>
            <a:ext cx="100965" cy="15240"/>
          </a:xfrm>
          <a:custGeom>
            <a:avLst/>
            <a:gdLst/>
            <a:ahLst/>
            <a:cxnLst/>
            <a:rect l="l" t="t" r="r" b="b"/>
            <a:pathLst>
              <a:path w="100965" h="15239">
                <a:moveTo>
                  <a:pt x="100583" y="0"/>
                </a:moveTo>
                <a:lnTo>
                  <a:pt x="0" y="0"/>
                </a:lnTo>
                <a:lnTo>
                  <a:pt x="0" y="15240"/>
                </a:lnTo>
                <a:lnTo>
                  <a:pt x="100583" y="15240"/>
                </a:lnTo>
                <a:lnTo>
                  <a:pt x="1005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8607932" y="5928156"/>
            <a:ext cx="49847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84810" algn="l"/>
              </a:tabLst>
            </a:pPr>
            <a:r>
              <a:rPr sz="1300" spc="-50" dirty="0">
                <a:latin typeface="Cambria Math"/>
                <a:cs typeface="Cambria Math"/>
              </a:rPr>
              <a:t>𝟕</a:t>
            </a:r>
            <a:r>
              <a:rPr sz="1300" dirty="0">
                <a:latin typeface="Cambria Math"/>
                <a:cs typeface="Cambria Math"/>
              </a:rPr>
              <a:t>	</a:t>
            </a:r>
            <a:r>
              <a:rPr sz="1300" spc="-50" dirty="0">
                <a:latin typeface="Cambria Math"/>
                <a:cs typeface="Cambria Math"/>
              </a:rPr>
              <a:t>𝟏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8559165" y="6178092"/>
            <a:ext cx="54673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433070" algn="l"/>
              </a:tabLst>
            </a:pPr>
            <a:r>
              <a:rPr sz="1300" spc="-25" dirty="0">
                <a:latin typeface="Cambria Math"/>
                <a:cs typeface="Cambria Math"/>
              </a:rPr>
              <a:t>𝟏𝟕</a:t>
            </a:r>
            <a:r>
              <a:rPr sz="1300" dirty="0">
                <a:latin typeface="Cambria Math"/>
                <a:cs typeface="Cambria Math"/>
              </a:rPr>
              <a:t>	</a:t>
            </a:r>
            <a:r>
              <a:rPr sz="1300" spc="-50" dirty="0">
                <a:latin typeface="Cambria Math"/>
                <a:cs typeface="Cambria Math"/>
              </a:rPr>
              <a:t>𝟕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4324603" y="6001308"/>
            <a:ext cx="5016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03420" algn="l"/>
                <a:tab pos="4832350" algn="l"/>
              </a:tabLst>
            </a:pPr>
            <a:r>
              <a:rPr sz="1800" b="1" dirty="0">
                <a:latin typeface="Calibri"/>
                <a:cs typeface="Calibri"/>
              </a:rPr>
              <a:t>P’’(?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is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yellow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)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=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P(yellow)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*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P’(?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|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yellow)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spc="-50" dirty="0">
                <a:latin typeface="Calibri"/>
                <a:cs typeface="Calibri"/>
              </a:rPr>
              <a:t>=</a:t>
            </a:r>
            <a:r>
              <a:rPr sz="1800" b="1" dirty="0">
                <a:latin typeface="Calibri"/>
                <a:cs typeface="Calibri"/>
              </a:rPr>
              <a:t>	</a:t>
            </a:r>
            <a:r>
              <a:rPr sz="1800" b="1" spc="-50" dirty="0">
                <a:latin typeface="Calibri"/>
                <a:cs typeface="Calibri"/>
              </a:rPr>
              <a:t>*</a:t>
            </a:r>
            <a:r>
              <a:rPr sz="1800" b="1" dirty="0">
                <a:latin typeface="Calibri"/>
                <a:cs typeface="Calibri"/>
              </a:rPr>
              <a:t>	</a:t>
            </a:r>
            <a:r>
              <a:rPr sz="1800" spc="-50" dirty="0">
                <a:latin typeface="Cambria Math"/>
                <a:cs typeface="Cambria Math"/>
              </a:rPr>
              <a:t>=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9438513" y="6166827"/>
            <a:ext cx="299085" cy="15240"/>
          </a:xfrm>
          <a:custGeom>
            <a:avLst/>
            <a:gdLst/>
            <a:ahLst/>
            <a:cxnLst/>
            <a:rect l="l" t="t" r="r" b="b"/>
            <a:pathLst>
              <a:path w="299084" h="15239">
                <a:moveTo>
                  <a:pt x="298703" y="0"/>
                </a:moveTo>
                <a:lnTo>
                  <a:pt x="0" y="0"/>
                </a:lnTo>
                <a:lnTo>
                  <a:pt x="0" y="15240"/>
                </a:lnTo>
                <a:lnTo>
                  <a:pt x="298703" y="15240"/>
                </a:lnTo>
                <a:lnTo>
                  <a:pt x="2987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9525761" y="5928156"/>
            <a:ext cx="12573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50" dirty="0">
                <a:latin typeface="Cambria Math"/>
                <a:cs typeface="Cambria Math"/>
              </a:rPr>
              <a:t>𝟕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9428226" y="6178092"/>
            <a:ext cx="32766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25" dirty="0">
                <a:latin typeface="Cambria Math"/>
                <a:cs typeface="Cambria Math"/>
              </a:rPr>
              <a:t>𝟏𝟏𝟗</a:t>
            </a:r>
            <a:endParaRPr sz="13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13105"/>
            <a:ext cx="474535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u="sng" spc="-2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Naive</a:t>
            </a:r>
            <a:r>
              <a:rPr sz="4400" b="0" u="sng" spc="-19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5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Bayes</a:t>
            </a:r>
            <a:r>
              <a:rPr sz="4400" b="0" u="sng" spc="-19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Classifier</a:t>
            </a:r>
            <a:endParaRPr sz="44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471415" y="1502663"/>
            <a:ext cx="466725" cy="463550"/>
            <a:chOff x="4471415" y="1502663"/>
            <a:chExt cx="466725" cy="463550"/>
          </a:xfrm>
        </p:grpSpPr>
        <p:sp>
          <p:nvSpPr>
            <p:cNvPr id="4" name="object 4"/>
            <p:cNvSpPr/>
            <p:nvPr/>
          </p:nvSpPr>
          <p:spPr>
            <a:xfrm>
              <a:off x="4477511" y="1508759"/>
              <a:ext cx="454659" cy="451484"/>
            </a:xfrm>
            <a:custGeom>
              <a:avLst/>
              <a:gdLst/>
              <a:ahLst/>
              <a:cxnLst/>
              <a:rect l="l" t="t" r="r" b="b"/>
              <a:pathLst>
                <a:path w="454660" h="451485">
                  <a:moveTo>
                    <a:pt x="227075" y="0"/>
                  </a:moveTo>
                  <a:lnTo>
                    <a:pt x="181329" y="4581"/>
                  </a:lnTo>
                  <a:lnTo>
                    <a:pt x="138713" y="17722"/>
                  </a:lnTo>
                  <a:lnTo>
                    <a:pt x="100142" y="38515"/>
                  </a:lnTo>
                  <a:lnTo>
                    <a:pt x="66532" y="66055"/>
                  </a:lnTo>
                  <a:lnTo>
                    <a:pt x="38797" y="99435"/>
                  </a:lnTo>
                  <a:lnTo>
                    <a:pt x="17853" y="137749"/>
                  </a:lnTo>
                  <a:lnTo>
                    <a:pt x="4615" y="180090"/>
                  </a:lnTo>
                  <a:lnTo>
                    <a:pt x="0" y="225551"/>
                  </a:lnTo>
                  <a:lnTo>
                    <a:pt x="4615" y="271013"/>
                  </a:lnTo>
                  <a:lnTo>
                    <a:pt x="17853" y="313354"/>
                  </a:lnTo>
                  <a:lnTo>
                    <a:pt x="38797" y="351668"/>
                  </a:lnTo>
                  <a:lnTo>
                    <a:pt x="66532" y="385048"/>
                  </a:lnTo>
                  <a:lnTo>
                    <a:pt x="100142" y="412588"/>
                  </a:lnTo>
                  <a:lnTo>
                    <a:pt x="138713" y="433381"/>
                  </a:lnTo>
                  <a:lnTo>
                    <a:pt x="181329" y="446522"/>
                  </a:lnTo>
                  <a:lnTo>
                    <a:pt x="227075" y="451103"/>
                  </a:lnTo>
                  <a:lnTo>
                    <a:pt x="272822" y="446522"/>
                  </a:lnTo>
                  <a:lnTo>
                    <a:pt x="315438" y="433381"/>
                  </a:lnTo>
                  <a:lnTo>
                    <a:pt x="354009" y="412588"/>
                  </a:lnTo>
                  <a:lnTo>
                    <a:pt x="387619" y="385048"/>
                  </a:lnTo>
                  <a:lnTo>
                    <a:pt x="415354" y="351668"/>
                  </a:lnTo>
                  <a:lnTo>
                    <a:pt x="436298" y="313354"/>
                  </a:lnTo>
                  <a:lnTo>
                    <a:pt x="449536" y="271013"/>
                  </a:lnTo>
                  <a:lnTo>
                    <a:pt x="454151" y="225551"/>
                  </a:lnTo>
                  <a:lnTo>
                    <a:pt x="449536" y="180090"/>
                  </a:lnTo>
                  <a:lnTo>
                    <a:pt x="436298" y="137749"/>
                  </a:lnTo>
                  <a:lnTo>
                    <a:pt x="415354" y="99435"/>
                  </a:lnTo>
                  <a:lnTo>
                    <a:pt x="387619" y="66055"/>
                  </a:lnTo>
                  <a:lnTo>
                    <a:pt x="354009" y="38515"/>
                  </a:lnTo>
                  <a:lnTo>
                    <a:pt x="315438" y="17722"/>
                  </a:lnTo>
                  <a:lnTo>
                    <a:pt x="272822" y="4581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77511" y="1508759"/>
              <a:ext cx="454659" cy="451484"/>
            </a:xfrm>
            <a:custGeom>
              <a:avLst/>
              <a:gdLst/>
              <a:ahLst/>
              <a:cxnLst/>
              <a:rect l="l" t="t" r="r" b="b"/>
              <a:pathLst>
                <a:path w="454660" h="451485">
                  <a:moveTo>
                    <a:pt x="0" y="225551"/>
                  </a:moveTo>
                  <a:lnTo>
                    <a:pt x="4615" y="180090"/>
                  </a:lnTo>
                  <a:lnTo>
                    <a:pt x="17853" y="137749"/>
                  </a:lnTo>
                  <a:lnTo>
                    <a:pt x="38797" y="99435"/>
                  </a:lnTo>
                  <a:lnTo>
                    <a:pt x="66532" y="66055"/>
                  </a:lnTo>
                  <a:lnTo>
                    <a:pt x="100142" y="38515"/>
                  </a:lnTo>
                  <a:lnTo>
                    <a:pt x="138713" y="17722"/>
                  </a:lnTo>
                  <a:lnTo>
                    <a:pt x="181329" y="4581"/>
                  </a:lnTo>
                  <a:lnTo>
                    <a:pt x="227075" y="0"/>
                  </a:lnTo>
                  <a:lnTo>
                    <a:pt x="272822" y="4581"/>
                  </a:lnTo>
                  <a:lnTo>
                    <a:pt x="315438" y="17722"/>
                  </a:lnTo>
                  <a:lnTo>
                    <a:pt x="354009" y="38515"/>
                  </a:lnTo>
                  <a:lnTo>
                    <a:pt x="387619" y="66055"/>
                  </a:lnTo>
                  <a:lnTo>
                    <a:pt x="415354" y="99435"/>
                  </a:lnTo>
                  <a:lnTo>
                    <a:pt x="436298" y="137749"/>
                  </a:lnTo>
                  <a:lnTo>
                    <a:pt x="449536" y="180090"/>
                  </a:lnTo>
                  <a:lnTo>
                    <a:pt x="454151" y="225551"/>
                  </a:lnTo>
                  <a:lnTo>
                    <a:pt x="449536" y="271013"/>
                  </a:lnTo>
                  <a:lnTo>
                    <a:pt x="436298" y="313354"/>
                  </a:lnTo>
                  <a:lnTo>
                    <a:pt x="415354" y="351668"/>
                  </a:lnTo>
                  <a:lnTo>
                    <a:pt x="387619" y="385048"/>
                  </a:lnTo>
                  <a:lnTo>
                    <a:pt x="354009" y="412588"/>
                  </a:lnTo>
                  <a:lnTo>
                    <a:pt x="315438" y="433381"/>
                  </a:lnTo>
                  <a:lnTo>
                    <a:pt x="272822" y="446522"/>
                  </a:lnTo>
                  <a:lnTo>
                    <a:pt x="227075" y="451103"/>
                  </a:lnTo>
                  <a:lnTo>
                    <a:pt x="181329" y="446522"/>
                  </a:lnTo>
                  <a:lnTo>
                    <a:pt x="138713" y="433381"/>
                  </a:lnTo>
                  <a:lnTo>
                    <a:pt x="100142" y="412588"/>
                  </a:lnTo>
                  <a:lnTo>
                    <a:pt x="66532" y="385048"/>
                  </a:lnTo>
                  <a:lnTo>
                    <a:pt x="38797" y="351668"/>
                  </a:lnTo>
                  <a:lnTo>
                    <a:pt x="17853" y="313354"/>
                  </a:lnTo>
                  <a:lnTo>
                    <a:pt x="4615" y="271013"/>
                  </a:lnTo>
                  <a:lnTo>
                    <a:pt x="0" y="22555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5227320" y="1834895"/>
            <a:ext cx="463550" cy="466725"/>
            <a:chOff x="5227320" y="1834895"/>
            <a:chExt cx="463550" cy="466725"/>
          </a:xfrm>
        </p:grpSpPr>
        <p:sp>
          <p:nvSpPr>
            <p:cNvPr id="7" name="object 7"/>
            <p:cNvSpPr/>
            <p:nvPr/>
          </p:nvSpPr>
          <p:spPr>
            <a:xfrm>
              <a:off x="5233416" y="1840991"/>
              <a:ext cx="451484" cy="454659"/>
            </a:xfrm>
            <a:custGeom>
              <a:avLst/>
              <a:gdLst/>
              <a:ahLst/>
              <a:cxnLst/>
              <a:rect l="l" t="t" r="r" b="b"/>
              <a:pathLst>
                <a:path w="451485" h="454660">
                  <a:moveTo>
                    <a:pt x="225551" y="0"/>
                  </a:moveTo>
                  <a:lnTo>
                    <a:pt x="180090" y="4615"/>
                  </a:lnTo>
                  <a:lnTo>
                    <a:pt x="137749" y="17853"/>
                  </a:lnTo>
                  <a:lnTo>
                    <a:pt x="99435" y="38797"/>
                  </a:lnTo>
                  <a:lnTo>
                    <a:pt x="66055" y="66532"/>
                  </a:lnTo>
                  <a:lnTo>
                    <a:pt x="38515" y="100142"/>
                  </a:lnTo>
                  <a:lnTo>
                    <a:pt x="17722" y="138713"/>
                  </a:lnTo>
                  <a:lnTo>
                    <a:pt x="4581" y="181329"/>
                  </a:lnTo>
                  <a:lnTo>
                    <a:pt x="0" y="227075"/>
                  </a:lnTo>
                  <a:lnTo>
                    <a:pt x="4581" y="272822"/>
                  </a:lnTo>
                  <a:lnTo>
                    <a:pt x="17722" y="315438"/>
                  </a:lnTo>
                  <a:lnTo>
                    <a:pt x="38515" y="354009"/>
                  </a:lnTo>
                  <a:lnTo>
                    <a:pt x="66055" y="387619"/>
                  </a:lnTo>
                  <a:lnTo>
                    <a:pt x="99435" y="415354"/>
                  </a:lnTo>
                  <a:lnTo>
                    <a:pt x="137749" y="436298"/>
                  </a:lnTo>
                  <a:lnTo>
                    <a:pt x="180090" y="449536"/>
                  </a:lnTo>
                  <a:lnTo>
                    <a:pt x="225551" y="454152"/>
                  </a:lnTo>
                  <a:lnTo>
                    <a:pt x="271013" y="449536"/>
                  </a:lnTo>
                  <a:lnTo>
                    <a:pt x="313354" y="436298"/>
                  </a:lnTo>
                  <a:lnTo>
                    <a:pt x="351668" y="415354"/>
                  </a:lnTo>
                  <a:lnTo>
                    <a:pt x="385048" y="387619"/>
                  </a:lnTo>
                  <a:lnTo>
                    <a:pt x="412588" y="354009"/>
                  </a:lnTo>
                  <a:lnTo>
                    <a:pt x="433381" y="315438"/>
                  </a:lnTo>
                  <a:lnTo>
                    <a:pt x="446522" y="272822"/>
                  </a:lnTo>
                  <a:lnTo>
                    <a:pt x="451104" y="227075"/>
                  </a:lnTo>
                  <a:lnTo>
                    <a:pt x="446522" y="181329"/>
                  </a:lnTo>
                  <a:lnTo>
                    <a:pt x="433381" y="138713"/>
                  </a:lnTo>
                  <a:lnTo>
                    <a:pt x="412588" y="100142"/>
                  </a:lnTo>
                  <a:lnTo>
                    <a:pt x="385048" y="66532"/>
                  </a:lnTo>
                  <a:lnTo>
                    <a:pt x="351668" y="38797"/>
                  </a:lnTo>
                  <a:lnTo>
                    <a:pt x="313354" y="17853"/>
                  </a:lnTo>
                  <a:lnTo>
                    <a:pt x="271013" y="4615"/>
                  </a:lnTo>
                  <a:lnTo>
                    <a:pt x="225551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33416" y="1840991"/>
              <a:ext cx="451484" cy="454659"/>
            </a:xfrm>
            <a:custGeom>
              <a:avLst/>
              <a:gdLst/>
              <a:ahLst/>
              <a:cxnLst/>
              <a:rect l="l" t="t" r="r" b="b"/>
              <a:pathLst>
                <a:path w="451485" h="454660">
                  <a:moveTo>
                    <a:pt x="0" y="227075"/>
                  </a:moveTo>
                  <a:lnTo>
                    <a:pt x="4581" y="181329"/>
                  </a:lnTo>
                  <a:lnTo>
                    <a:pt x="17722" y="138713"/>
                  </a:lnTo>
                  <a:lnTo>
                    <a:pt x="38515" y="100142"/>
                  </a:lnTo>
                  <a:lnTo>
                    <a:pt x="66055" y="66532"/>
                  </a:lnTo>
                  <a:lnTo>
                    <a:pt x="99435" y="38797"/>
                  </a:lnTo>
                  <a:lnTo>
                    <a:pt x="137749" y="17853"/>
                  </a:lnTo>
                  <a:lnTo>
                    <a:pt x="180090" y="4615"/>
                  </a:lnTo>
                  <a:lnTo>
                    <a:pt x="225551" y="0"/>
                  </a:lnTo>
                  <a:lnTo>
                    <a:pt x="271013" y="4615"/>
                  </a:lnTo>
                  <a:lnTo>
                    <a:pt x="313354" y="17853"/>
                  </a:lnTo>
                  <a:lnTo>
                    <a:pt x="351668" y="38797"/>
                  </a:lnTo>
                  <a:lnTo>
                    <a:pt x="385048" y="66532"/>
                  </a:lnTo>
                  <a:lnTo>
                    <a:pt x="412588" y="100142"/>
                  </a:lnTo>
                  <a:lnTo>
                    <a:pt x="433381" y="138713"/>
                  </a:lnTo>
                  <a:lnTo>
                    <a:pt x="446522" y="181329"/>
                  </a:lnTo>
                  <a:lnTo>
                    <a:pt x="451104" y="227075"/>
                  </a:lnTo>
                  <a:lnTo>
                    <a:pt x="446522" y="272822"/>
                  </a:lnTo>
                  <a:lnTo>
                    <a:pt x="433381" y="315438"/>
                  </a:lnTo>
                  <a:lnTo>
                    <a:pt x="412588" y="354009"/>
                  </a:lnTo>
                  <a:lnTo>
                    <a:pt x="385048" y="387619"/>
                  </a:lnTo>
                  <a:lnTo>
                    <a:pt x="351668" y="415354"/>
                  </a:lnTo>
                  <a:lnTo>
                    <a:pt x="313354" y="436298"/>
                  </a:lnTo>
                  <a:lnTo>
                    <a:pt x="271013" y="449536"/>
                  </a:lnTo>
                  <a:lnTo>
                    <a:pt x="225551" y="454152"/>
                  </a:lnTo>
                  <a:lnTo>
                    <a:pt x="180090" y="449536"/>
                  </a:lnTo>
                  <a:lnTo>
                    <a:pt x="137749" y="436298"/>
                  </a:lnTo>
                  <a:lnTo>
                    <a:pt x="99435" y="415354"/>
                  </a:lnTo>
                  <a:lnTo>
                    <a:pt x="66055" y="387619"/>
                  </a:lnTo>
                  <a:lnTo>
                    <a:pt x="38515" y="354009"/>
                  </a:lnTo>
                  <a:lnTo>
                    <a:pt x="17722" y="315438"/>
                  </a:lnTo>
                  <a:lnTo>
                    <a:pt x="4581" y="272822"/>
                  </a:lnTo>
                  <a:lnTo>
                    <a:pt x="0" y="22707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6809231" y="1609344"/>
            <a:ext cx="463550" cy="463550"/>
            <a:chOff x="6809231" y="1609344"/>
            <a:chExt cx="463550" cy="463550"/>
          </a:xfrm>
        </p:grpSpPr>
        <p:sp>
          <p:nvSpPr>
            <p:cNvPr id="10" name="object 10"/>
            <p:cNvSpPr/>
            <p:nvPr/>
          </p:nvSpPr>
          <p:spPr>
            <a:xfrm>
              <a:off x="6815327" y="1615440"/>
              <a:ext cx="451484" cy="451484"/>
            </a:xfrm>
            <a:custGeom>
              <a:avLst/>
              <a:gdLst/>
              <a:ahLst/>
              <a:cxnLst/>
              <a:rect l="l" t="t" r="r" b="b"/>
              <a:pathLst>
                <a:path w="451484" h="451485">
                  <a:moveTo>
                    <a:pt x="225551" y="0"/>
                  </a:moveTo>
                  <a:lnTo>
                    <a:pt x="180090" y="4581"/>
                  </a:lnTo>
                  <a:lnTo>
                    <a:pt x="137749" y="17722"/>
                  </a:lnTo>
                  <a:lnTo>
                    <a:pt x="99435" y="38515"/>
                  </a:lnTo>
                  <a:lnTo>
                    <a:pt x="66055" y="66055"/>
                  </a:lnTo>
                  <a:lnTo>
                    <a:pt x="38515" y="99435"/>
                  </a:lnTo>
                  <a:lnTo>
                    <a:pt x="17722" y="137749"/>
                  </a:lnTo>
                  <a:lnTo>
                    <a:pt x="4581" y="180090"/>
                  </a:lnTo>
                  <a:lnTo>
                    <a:pt x="0" y="225551"/>
                  </a:lnTo>
                  <a:lnTo>
                    <a:pt x="4581" y="271013"/>
                  </a:lnTo>
                  <a:lnTo>
                    <a:pt x="17722" y="313354"/>
                  </a:lnTo>
                  <a:lnTo>
                    <a:pt x="38515" y="351668"/>
                  </a:lnTo>
                  <a:lnTo>
                    <a:pt x="66055" y="385048"/>
                  </a:lnTo>
                  <a:lnTo>
                    <a:pt x="99435" y="412588"/>
                  </a:lnTo>
                  <a:lnTo>
                    <a:pt x="137749" y="433381"/>
                  </a:lnTo>
                  <a:lnTo>
                    <a:pt x="180090" y="446522"/>
                  </a:lnTo>
                  <a:lnTo>
                    <a:pt x="225551" y="451104"/>
                  </a:lnTo>
                  <a:lnTo>
                    <a:pt x="271013" y="446522"/>
                  </a:lnTo>
                  <a:lnTo>
                    <a:pt x="313354" y="433381"/>
                  </a:lnTo>
                  <a:lnTo>
                    <a:pt x="351668" y="412588"/>
                  </a:lnTo>
                  <a:lnTo>
                    <a:pt x="385048" y="385048"/>
                  </a:lnTo>
                  <a:lnTo>
                    <a:pt x="412588" y="351668"/>
                  </a:lnTo>
                  <a:lnTo>
                    <a:pt x="433381" y="313354"/>
                  </a:lnTo>
                  <a:lnTo>
                    <a:pt x="446522" y="271013"/>
                  </a:lnTo>
                  <a:lnTo>
                    <a:pt x="451103" y="225551"/>
                  </a:lnTo>
                  <a:lnTo>
                    <a:pt x="446522" y="180090"/>
                  </a:lnTo>
                  <a:lnTo>
                    <a:pt x="433381" y="137749"/>
                  </a:lnTo>
                  <a:lnTo>
                    <a:pt x="412588" y="99435"/>
                  </a:lnTo>
                  <a:lnTo>
                    <a:pt x="385048" y="66055"/>
                  </a:lnTo>
                  <a:lnTo>
                    <a:pt x="351668" y="38515"/>
                  </a:lnTo>
                  <a:lnTo>
                    <a:pt x="313354" y="17722"/>
                  </a:lnTo>
                  <a:lnTo>
                    <a:pt x="271013" y="4581"/>
                  </a:lnTo>
                  <a:lnTo>
                    <a:pt x="225551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815327" y="1615440"/>
              <a:ext cx="451484" cy="451484"/>
            </a:xfrm>
            <a:custGeom>
              <a:avLst/>
              <a:gdLst/>
              <a:ahLst/>
              <a:cxnLst/>
              <a:rect l="l" t="t" r="r" b="b"/>
              <a:pathLst>
                <a:path w="451484" h="451485">
                  <a:moveTo>
                    <a:pt x="0" y="225551"/>
                  </a:moveTo>
                  <a:lnTo>
                    <a:pt x="4581" y="180090"/>
                  </a:lnTo>
                  <a:lnTo>
                    <a:pt x="17722" y="137749"/>
                  </a:lnTo>
                  <a:lnTo>
                    <a:pt x="38515" y="99435"/>
                  </a:lnTo>
                  <a:lnTo>
                    <a:pt x="66055" y="66055"/>
                  </a:lnTo>
                  <a:lnTo>
                    <a:pt x="99435" y="38515"/>
                  </a:lnTo>
                  <a:lnTo>
                    <a:pt x="137749" y="17722"/>
                  </a:lnTo>
                  <a:lnTo>
                    <a:pt x="180090" y="4581"/>
                  </a:lnTo>
                  <a:lnTo>
                    <a:pt x="225551" y="0"/>
                  </a:lnTo>
                  <a:lnTo>
                    <a:pt x="271013" y="4581"/>
                  </a:lnTo>
                  <a:lnTo>
                    <a:pt x="313354" y="17722"/>
                  </a:lnTo>
                  <a:lnTo>
                    <a:pt x="351668" y="38515"/>
                  </a:lnTo>
                  <a:lnTo>
                    <a:pt x="385048" y="66055"/>
                  </a:lnTo>
                  <a:lnTo>
                    <a:pt x="412588" y="99435"/>
                  </a:lnTo>
                  <a:lnTo>
                    <a:pt x="433381" y="137749"/>
                  </a:lnTo>
                  <a:lnTo>
                    <a:pt x="446522" y="180090"/>
                  </a:lnTo>
                  <a:lnTo>
                    <a:pt x="451103" y="225551"/>
                  </a:lnTo>
                  <a:lnTo>
                    <a:pt x="446522" y="271013"/>
                  </a:lnTo>
                  <a:lnTo>
                    <a:pt x="433381" y="313354"/>
                  </a:lnTo>
                  <a:lnTo>
                    <a:pt x="412588" y="351668"/>
                  </a:lnTo>
                  <a:lnTo>
                    <a:pt x="385048" y="385048"/>
                  </a:lnTo>
                  <a:lnTo>
                    <a:pt x="351668" y="412588"/>
                  </a:lnTo>
                  <a:lnTo>
                    <a:pt x="313354" y="433381"/>
                  </a:lnTo>
                  <a:lnTo>
                    <a:pt x="271013" y="446522"/>
                  </a:lnTo>
                  <a:lnTo>
                    <a:pt x="225551" y="451104"/>
                  </a:lnTo>
                  <a:lnTo>
                    <a:pt x="180090" y="446522"/>
                  </a:lnTo>
                  <a:lnTo>
                    <a:pt x="137749" y="433381"/>
                  </a:lnTo>
                  <a:lnTo>
                    <a:pt x="99435" y="412588"/>
                  </a:lnTo>
                  <a:lnTo>
                    <a:pt x="66055" y="385048"/>
                  </a:lnTo>
                  <a:lnTo>
                    <a:pt x="38515" y="351668"/>
                  </a:lnTo>
                  <a:lnTo>
                    <a:pt x="17722" y="313354"/>
                  </a:lnTo>
                  <a:lnTo>
                    <a:pt x="4581" y="271013"/>
                  </a:lnTo>
                  <a:lnTo>
                    <a:pt x="0" y="22555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6047232" y="2176272"/>
            <a:ext cx="463550" cy="466725"/>
            <a:chOff x="6047232" y="2176272"/>
            <a:chExt cx="463550" cy="466725"/>
          </a:xfrm>
        </p:grpSpPr>
        <p:sp>
          <p:nvSpPr>
            <p:cNvPr id="13" name="object 13"/>
            <p:cNvSpPr/>
            <p:nvPr/>
          </p:nvSpPr>
          <p:spPr>
            <a:xfrm>
              <a:off x="6053328" y="2182368"/>
              <a:ext cx="451484" cy="454659"/>
            </a:xfrm>
            <a:custGeom>
              <a:avLst/>
              <a:gdLst/>
              <a:ahLst/>
              <a:cxnLst/>
              <a:rect l="l" t="t" r="r" b="b"/>
              <a:pathLst>
                <a:path w="451484" h="454660">
                  <a:moveTo>
                    <a:pt x="225551" y="0"/>
                  </a:moveTo>
                  <a:lnTo>
                    <a:pt x="180090" y="4615"/>
                  </a:lnTo>
                  <a:lnTo>
                    <a:pt x="137749" y="17853"/>
                  </a:lnTo>
                  <a:lnTo>
                    <a:pt x="99435" y="38797"/>
                  </a:lnTo>
                  <a:lnTo>
                    <a:pt x="66055" y="66532"/>
                  </a:lnTo>
                  <a:lnTo>
                    <a:pt x="38515" y="100142"/>
                  </a:lnTo>
                  <a:lnTo>
                    <a:pt x="17722" y="138713"/>
                  </a:lnTo>
                  <a:lnTo>
                    <a:pt x="4581" y="181329"/>
                  </a:lnTo>
                  <a:lnTo>
                    <a:pt x="0" y="227076"/>
                  </a:lnTo>
                  <a:lnTo>
                    <a:pt x="4581" y="272822"/>
                  </a:lnTo>
                  <a:lnTo>
                    <a:pt x="17722" y="315438"/>
                  </a:lnTo>
                  <a:lnTo>
                    <a:pt x="38515" y="354009"/>
                  </a:lnTo>
                  <a:lnTo>
                    <a:pt x="66055" y="387619"/>
                  </a:lnTo>
                  <a:lnTo>
                    <a:pt x="99435" y="415354"/>
                  </a:lnTo>
                  <a:lnTo>
                    <a:pt x="137749" y="436298"/>
                  </a:lnTo>
                  <a:lnTo>
                    <a:pt x="180090" y="449536"/>
                  </a:lnTo>
                  <a:lnTo>
                    <a:pt x="225551" y="454152"/>
                  </a:lnTo>
                  <a:lnTo>
                    <a:pt x="271013" y="449536"/>
                  </a:lnTo>
                  <a:lnTo>
                    <a:pt x="313354" y="436298"/>
                  </a:lnTo>
                  <a:lnTo>
                    <a:pt x="351668" y="415354"/>
                  </a:lnTo>
                  <a:lnTo>
                    <a:pt x="385048" y="387619"/>
                  </a:lnTo>
                  <a:lnTo>
                    <a:pt x="412588" y="354009"/>
                  </a:lnTo>
                  <a:lnTo>
                    <a:pt x="433381" y="315438"/>
                  </a:lnTo>
                  <a:lnTo>
                    <a:pt x="446522" y="272822"/>
                  </a:lnTo>
                  <a:lnTo>
                    <a:pt x="451103" y="227076"/>
                  </a:lnTo>
                  <a:lnTo>
                    <a:pt x="446522" y="181329"/>
                  </a:lnTo>
                  <a:lnTo>
                    <a:pt x="433381" y="138713"/>
                  </a:lnTo>
                  <a:lnTo>
                    <a:pt x="412588" y="100142"/>
                  </a:lnTo>
                  <a:lnTo>
                    <a:pt x="385048" y="66532"/>
                  </a:lnTo>
                  <a:lnTo>
                    <a:pt x="351668" y="38797"/>
                  </a:lnTo>
                  <a:lnTo>
                    <a:pt x="313354" y="17853"/>
                  </a:lnTo>
                  <a:lnTo>
                    <a:pt x="271013" y="4615"/>
                  </a:lnTo>
                  <a:lnTo>
                    <a:pt x="225551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053328" y="2182368"/>
              <a:ext cx="451484" cy="454659"/>
            </a:xfrm>
            <a:custGeom>
              <a:avLst/>
              <a:gdLst/>
              <a:ahLst/>
              <a:cxnLst/>
              <a:rect l="l" t="t" r="r" b="b"/>
              <a:pathLst>
                <a:path w="451484" h="454660">
                  <a:moveTo>
                    <a:pt x="0" y="227076"/>
                  </a:moveTo>
                  <a:lnTo>
                    <a:pt x="4581" y="181329"/>
                  </a:lnTo>
                  <a:lnTo>
                    <a:pt x="17722" y="138713"/>
                  </a:lnTo>
                  <a:lnTo>
                    <a:pt x="38515" y="100142"/>
                  </a:lnTo>
                  <a:lnTo>
                    <a:pt x="66055" y="66532"/>
                  </a:lnTo>
                  <a:lnTo>
                    <a:pt x="99435" y="38797"/>
                  </a:lnTo>
                  <a:lnTo>
                    <a:pt x="137749" y="17853"/>
                  </a:lnTo>
                  <a:lnTo>
                    <a:pt x="180090" y="4615"/>
                  </a:lnTo>
                  <a:lnTo>
                    <a:pt x="225551" y="0"/>
                  </a:lnTo>
                  <a:lnTo>
                    <a:pt x="271013" y="4615"/>
                  </a:lnTo>
                  <a:lnTo>
                    <a:pt x="313354" y="17853"/>
                  </a:lnTo>
                  <a:lnTo>
                    <a:pt x="351668" y="38797"/>
                  </a:lnTo>
                  <a:lnTo>
                    <a:pt x="385048" y="66532"/>
                  </a:lnTo>
                  <a:lnTo>
                    <a:pt x="412588" y="100142"/>
                  </a:lnTo>
                  <a:lnTo>
                    <a:pt x="433381" y="138713"/>
                  </a:lnTo>
                  <a:lnTo>
                    <a:pt x="446522" y="181329"/>
                  </a:lnTo>
                  <a:lnTo>
                    <a:pt x="451103" y="227076"/>
                  </a:lnTo>
                  <a:lnTo>
                    <a:pt x="446522" y="272822"/>
                  </a:lnTo>
                  <a:lnTo>
                    <a:pt x="433381" y="315438"/>
                  </a:lnTo>
                  <a:lnTo>
                    <a:pt x="412588" y="354009"/>
                  </a:lnTo>
                  <a:lnTo>
                    <a:pt x="385048" y="387619"/>
                  </a:lnTo>
                  <a:lnTo>
                    <a:pt x="351668" y="415354"/>
                  </a:lnTo>
                  <a:lnTo>
                    <a:pt x="313354" y="436298"/>
                  </a:lnTo>
                  <a:lnTo>
                    <a:pt x="271013" y="449536"/>
                  </a:lnTo>
                  <a:lnTo>
                    <a:pt x="225551" y="454152"/>
                  </a:lnTo>
                  <a:lnTo>
                    <a:pt x="180090" y="449536"/>
                  </a:lnTo>
                  <a:lnTo>
                    <a:pt x="137749" y="436298"/>
                  </a:lnTo>
                  <a:lnTo>
                    <a:pt x="99435" y="415354"/>
                  </a:lnTo>
                  <a:lnTo>
                    <a:pt x="66055" y="387619"/>
                  </a:lnTo>
                  <a:lnTo>
                    <a:pt x="38515" y="354009"/>
                  </a:lnTo>
                  <a:lnTo>
                    <a:pt x="17722" y="315438"/>
                  </a:lnTo>
                  <a:lnTo>
                    <a:pt x="4581" y="272822"/>
                  </a:lnTo>
                  <a:lnTo>
                    <a:pt x="0" y="227076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7260335" y="2880360"/>
            <a:ext cx="466725" cy="466725"/>
            <a:chOff x="7260335" y="2880360"/>
            <a:chExt cx="466725" cy="466725"/>
          </a:xfrm>
        </p:grpSpPr>
        <p:sp>
          <p:nvSpPr>
            <p:cNvPr id="16" name="object 16"/>
            <p:cNvSpPr/>
            <p:nvPr/>
          </p:nvSpPr>
          <p:spPr>
            <a:xfrm>
              <a:off x="7266431" y="2886456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59" h="454660">
                  <a:moveTo>
                    <a:pt x="227075" y="0"/>
                  </a:moveTo>
                  <a:lnTo>
                    <a:pt x="181329" y="4615"/>
                  </a:lnTo>
                  <a:lnTo>
                    <a:pt x="138713" y="17853"/>
                  </a:lnTo>
                  <a:lnTo>
                    <a:pt x="100142" y="38797"/>
                  </a:lnTo>
                  <a:lnTo>
                    <a:pt x="66532" y="66532"/>
                  </a:lnTo>
                  <a:lnTo>
                    <a:pt x="38797" y="100142"/>
                  </a:lnTo>
                  <a:lnTo>
                    <a:pt x="17853" y="138713"/>
                  </a:lnTo>
                  <a:lnTo>
                    <a:pt x="4615" y="181329"/>
                  </a:lnTo>
                  <a:lnTo>
                    <a:pt x="0" y="227076"/>
                  </a:lnTo>
                  <a:lnTo>
                    <a:pt x="4615" y="272822"/>
                  </a:lnTo>
                  <a:lnTo>
                    <a:pt x="17853" y="315438"/>
                  </a:lnTo>
                  <a:lnTo>
                    <a:pt x="38797" y="354009"/>
                  </a:lnTo>
                  <a:lnTo>
                    <a:pt x="66532" y="387619"/>
                  </a:lnTo>
                  <a:lnTo>
                    <a:pt x="100142" y="415354"/>
                  </a:lnTo>
                  <a:lnTo>
                    <a:pt x="138713" y="436298"/>
                  </a:lnTo>
                  <a:lnTo>
                    <a:pt x="181329" y="449536"/>
                  </a:lnTo>
                  <a:lnTo>
                    <a:pt x="227075" y="454152"/>
                  </a:lnTo>
                  <a:lnTo>
                    <a:pt x="272822" y="449536"/>
                  </a:lnTo>
                  <a:lnTo>
                    <a:pt x="315438" y="436298"/>
                  </a:lnTo>
                  <a:lnTo>
                    <a:pt x="354009" y="415354"/>
                  </a:lnTo>
                  <a:lnTo>
                    <a:pt x="387619" y="387619"/>
                  </a:lnTo>
                  <a:lnTo>
                    <a:pt x="415354" y="354009"/>
                  </a:lnTo>
                  <a:lnTo>
                    <a:pt x="436298" y="315438"/>
                  </a:lnTo>
                  <a:lnTo>
                    <a:pt x="449536" y="272822"/>
                  </a:lnTo>
                  <a:lnTo>
                    <a:pt x="454151" y="227076"/>
                  </a:lnTo>
                  <a:lnTo>
                    <a:pt x="449536" y="181329"/>
                  </a:lnTo>
                  <a:lnTo>
                    <a:pt x="436298" y="138713"/>
                  </a:lnTo>
                  <a:lnTo>
                    <a:pt x="415354" y="100142"/>
                  </a:lnTo>
                  <a:lnTo>
                    <a:pt x="387619" y="66532"/>
                  </a:lnTo>
                  <a:lnTo>
                    <a:pt x="354009" y="38797"/>
                  </a:lnTo>
                  <a:lnTo>
                    <a:pt x="315438" y="17853"/>
                  </a:lnTo>
                  <a:lnTo>
                    <a:pt x="272822" y="4615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266431" y="2886456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59" h="454660">
                  <a:moveTo>
                    <a:pt x="0" y="227076"/>
                  </a:moveTo>
                  <a:lnTo>
                    <a:pt x="4615" y="181329"/>
                  </a:lnTo>
                  <a:lnTo>
                    <a:pt x="17853" y="138713"/>
                  </a:lnTo>
                  <a:lnTo>
                    <a:pt x="38797" y="100142"/>
                  </a:lnTo>
                  <a:lnTo>
                    <a:pt x="66532" y="66532"/>
                  </a:lnTo>
                  <a:lnTo>
                    <a:pt x="100142" y="38797"/>
                  </a:lnTo>
                  <a:lnTo>
                    <a:pt x="138713" y="17853"/>
                  </a:lnTo>
                  <a:lnTo>
                    <a:pt x="181329" y="4615"/>
                  </a:lnTo>
                  <a:lnTo>
                    <a:pt x="227075" y="0"/>
                  </a:lnTo>
                  <a:lnTo>
                    <a:pt x="272822" y="4615"/>
                  </a:lnTo>
                  <a:lnTo>
                    <a:pt x="315438" y="17853"/>
                  </a:lnTo>
                  <a:lnTo>
                    <a:pt x="354009" y="38797"/>
                  </a:lnTo>
                  <a:lnTo>
                    <a:pt x="387619" y="66532"/>
                  </a:lnTo>
                  <a:lnTo>
                    <a:pt x="415354" y="100142"/>
                  </a:lnTo>
                  <a:lnTo>
                    <a:pt x="436298" y="138713"/>
                  </a:lnTo>
                  <a:lnTo>
                    <a:pt x="449536" y="181329"/>
                  </a:lnTo>
                  <a:lnTo>
                    <a:pt x="454151" y="227076"/>
                  </a:lnTo>
                  <a:lnTo>
                    <a:pt x="449536" y="272822"/>
                  </a:lnTo>
                  <a:lnTo>
                    <a:pt x="436298" y="315438"/>
                  </a:lnTo>
                  <a:lnTo>
                    <a:pt x="415354" y="354009"/>
                  </a:lnTo>
                  <a:lnTo>
                    <a:pt x="387619" y="387619"/>
                  </a:lnTo>
                  <a:lnTo>
                    <a:pt x="354009" y="415354"/>
                  </a:lnTo>
                  <a:lnTo>
                    <a:pt x="315438" y="436298"/>
                  </a:lnTo>
                  <a:lnTo>
                    <a:pt x="272822" y="449536"/>
                  </a:lnTo>
                  <a:lnTo>
                    <a:pt x="227075" y="454152"/>
                  </a:lnTo>
                  <a:lnTo>
                    <a:pt x="181329" y="449536"/>
                  </a:lnTo>
                  <a:lnTo>
                    <a:pt x="138713" y="436298"/>
                  </a:lnTo>
                  <a:lnTo>
                    <a:pt x="100142" y="415354"/>
                  </a:lnTo>
                  <a:lnTo>
                    <a:pt x="66532" y="387619"/>
                  </a:lnTo>
                  <a:lnTo>
                    <a:pt x="38797" y="354009"/>
                  </a:lnTo>
                  <a:lnTo>
                    <a:pt x="17853" y="315438"/>
                  </a:lnTo>
                  <a:lnTo>
                    <a:pt x="4615" y="272822"/>
                  </a:lnTo>
                  <a:lnTo>
                    <a:pt x="0" y="227076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7397495" y="3925823"/>
            <a:ext cx="466725" cy="466725"/>
            <a:chOff x="7397495" y="3925823"/>
            <a:chExt cx="466725" cy="466725"/>
          </a:xfrm>
        </p:grpSpPr>
        <p:sp>
          <p:nvSpPr>
            <p:cNvPr id="19" name="object 19"/>
            <p:cNvSpPr/>
            <p:nvPr/>
          </p:nvSpPr>
          <p:spPr>
            <a:xfrm>
              <a:off x="7403591" y="3931919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59" h="454660">
                  <a:moveTo>
                    <a:pt x="227075" y="0"/>
                  </a:moveTo>
                  <a:lnTo>
                    <a:pt x="181329" y="4615"/>
                  </a:lnTo>
                  <a:lnTo>
                    <a:pt x="138713" y="17853"/>
                  </a:lnTo>
                  <a:lnTo>
                    <a:pt x="100142" y="38797"/>
                  </a:lnTo>
                  <a:lnTo>
                    <a:pt x="66532" y="66532"/>
                  </a:lnTo>
                  <a:lnTo>
                    <a:pt x="38797" y="100142"/>
                  </a:lnTo>
                  <a:lnTo>
                    <a:pt x="17853" y="138713"/>
                  </a:lnTo>
                  <a:lnTo>
                    <a:pt x="4615" y="181329"/>
                  </a:lnTo>
                  <a:lnTo>
                    <a:pt x="0" y="227075"/>
                  </a:lnTo>
                  <a:lnTo>
                    <a:pt x="4615" y="272822"/>
                  </a:lnTo>
                  <a:lnTo>
                    <a:pt x="17853" y="315438"/>
                  </a:lnTo>
                  <a:lnTo>
                    <a:pt x="38797" y="354009"/>
                  </a:lnTo>
                  <a:lnTo>
                    <a:pt x="66532" y="387619"/>
                  </a:lnTo>
                  <a:lnTo>
                    <a:pt x="100142" y="415354"/>
                  </a:lnTo>
                  <a:lnTo>
                    <a:pt x="138713" y="436298"/>
                  </a:lnTo>
                  <a:lnTo>
                    <a:pt x="181329" y="449536"/>
                  </a:lnTo>
                  <a:lnTo>
                    <a:pt x="227075" y="454151"/>
                  </a:lnTo>
                  <a:lnTo>
                    <a:pt x="272822" y="449536"/>
                  </a:lnTo>
                  <a:lnTo>
                    <a:pt x="315438" y="436298"/>
                  </a:lnTo>
                  <a:lnTo>
                    <a:pt x="354009" y="415354"/>
                  </a:lnTo>
                  <a:lnTo>
                    <a:pt x="387619" y="387619"/>
                  </a:lnTo>
                  <a:lnTo>
                    <a:pt x="415354" y="354009"/>
                  </a:lnTo>
                  <a:lnTo>
                    <a:pt x="436298" y="315438"/>
                  </a:lnTo>
                  <a:lnTo>
                    <a:pt x="449536" y="272822"/>
                  </a:lnTo>
                  <a:lnTo>
                    <a:pt x="454151" y="227075"/>
                  </a:lnTo>
                  <a:lnTo>
                    <a:pt x="449536" y="181329"/>
                  </a:lnTo>
                  <a:lnTo>
                    <a:pt x="436298" y="138713"/>
                  </a:lnTo>
                  <a:lnTo>
                    <a:pt x="415354" y="100142"/>
                  </a:lnTo>
                  <a:lnTo>
                    <a:pt x="387619" y="66532"/>
                  </a:lnTo>
                  <a:lnTo>
                    <a:pt x="354009" y="38797"/>
                  </a:lnTo>
                  <a:lnTo>
                    <a:pt x="315438" y="17853"/>
                  </a:lnTo>
                  <a:lnTo>
                    <a:pt x="272822" y="4615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403591" y="3931919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59" h="454660">
                  <a:moveTo>
                    <a:pt x="0" y="227075"/>
                  </a:moveTo>
                  <a:lnTo>
                    <a:pt x="4615" y="181329"/>
                  </a:lnTo>
                  <a:lnTo>
                    <a:pt x="17853" y="138713"/>
                  </a:lnTo>
                  <a:lnTo>
                    <a:pt x="38797" y="100142"/>
                  </a:lnTo>
                  <a:lnTo>
                    <a:pt x="66532" y="66532"/>
                  </a:lnTo>
                  <a:lnTo>
                    <a:pt x="100142" y="38797"/>
                  </a:lnTo>
                  <a:lnTo>
                    <a:pt x="138713" y="17853"/>
                  </a:lnTo>
                  <a:lnTo>
                    <a:pt x="181329" y="4615"/>
                  </a:lnTo>
                  <a:lnTo>
                    <a:pt x="227075" y="0"/>
                  </a:lnTo>
                  <a:lnTo>
                    <a:pt x="272822" y="4615"/>
                  </a:lnTo>
                  <a:lnTo>
                    <a:pt x="315438" y="17853"/>
                  </a:lnTo>
                  <a:lnTo>
                    <a:pt x="354009" y="38797"/>
                  </a:lnTo>
                  <a:lnTo>
                    <a:pt x="387619" y="66532"/>
                  </a:lnTo>
                  <a:lnTo>
                    <a:pt x="415354" y="100142"/>
                  </a:lnTo>
                  <a:lnTo>
                    <a:pt x="436298" y="138713"/>
                  </a:lnTo>
                  <a:lnTo>
                    <a:pt x="449536" y="181329"/>
                  </a:lnTo>
                  <a:lnTo>
                    <a:pt x="454151" y="227075"/>
                  </a:lnTo>
                  <a:lnTo>
                    <a:pt x="449536" y="272822"/>
                  </a:lnTo>
                  <a:lnTo>
                    <a:pt x="436298" y="315438"/>
                  </a:lnTo>
                  <a:lnTo>
                    <a:pt x="415354" y="354009"/>
                  </a:lnTo>
                  <a:lnTo>
                    <a:pt x="387619" y="387619"/>
                  </a:lnTo>
                  <a:lnTo>
                    <a:pt x="354009" y="415354"/>
                  </a:lnTo>
                  <a:lnTo>
                    <a:pt x="315438" y="436298"/>
                  </a:lnTo>
                  <a:lnTo>
                    <a:pt x="272822" y="449536"/>
                  </a:lnTo>
                  <a:lnTo>
                    <a:pt x="227075" y="454151"/>
                  </a:lnTo>
                  <a:lnTo>
                    <a:pt x="181329" y="449536"/>
                  </a:lnTo>
                  <a:lnTo>
                    <a:pt x="138713" y="436298"/>
                  </a:lnTo>
                  <a:lnTo>
                    <a:pt x="100142" y="415354"/>
                  </a:lnTo>
                  <a:lnTo>
                    <a:pt x="66532" y="387619"/>
                  </a:lnTo>
                  <a:lnTo>
                    <a:pt x="38797" y="354009"/>
                  </a:lnTo>
                  <a:lnTo>
                    <a:pt x="17853" y="315438"/>
                  </a:lnTo>
                  <a:lnTo>
                    <a:pt x="4615" y="272822"/>
                  </a:lnTo>
                  <a:lnTo>
                    <a:pt x="0" y="22707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3755135" y="2289048"/>
            <a:ext cx="466725" cy="463550"/>
            <a:chOff x="3755135" y="2289048"/>
            <a:chExt cx="466725" cy="463550"/>
          </a:xfrm>
        </p:grpSpPr>
        <p:sp>
          <p:nvSpPr>
            <p:cNvPr id="22" name="object 22"/>
            <p:cNvSpPr/>
            <p:nvPr/>
          </p:nvSpPr>
          <p:spPr>
            <a:xfrm>
              <a:off x="3761231" y="2295144"/>
              <a:ext cx="454659" cy="451484"/>
            </a:xfrm>
            <a:custGeom>
              <a:avLst/>
              <a:gdLst/>
              <a:ahLst/>
              <a:cxnLst/>
              <a:rect l="l" t="t" r="r" b="b"/>
              <a:pathLst>
                <a:path w="454660" h="451485">
                  <a:moveTo>
                    <a:pt x="227075" y="0"/>
                  </a:moveTo>
                  <a:lnTo>
                    <a:pt x="181329" y="4581"/>
                  </a:lnTo>
                  <a:lnTo>
                    <a:pt x="138713" y="17722"/>
                  </a:lnTo>
                  <a:lnTo>
                    <a:pt x="100142" y="38515"/>
                  </a:lnTo>
                  <a:lnTo>
                    <a:pt x="66532" y="66055"/>
                  </a:lnTo>
                  <a:lnTo>
                    <a:pt x="38797" y="99435"/>
                  </a:lnTo>
                  <a:lnTo>
                    <a:pt x="17853" y="137749"/>
                  </a:lnTo>
                  <a:lnTo>
                    <a:pt x="4615" y="180090"/>
                  </a:lnTo>
                  <a:lnTo>
                    <a:pt x="0" y="225551"/>
                  </a:lnTo>
                  <a:lnTo>
                    <a:pt x="4615" y="271013"/>
                  </a:lnTo>
                  <a:lnTo>
                    <a:pt x="17853" y="313354"/>
                  </a:lnTo>
                  <a:lnTo>
                    <a:pt x="38797" y="351668"/>
                  </a:lnTo>
                  <a:lnTo>
                    <a:pt x="66532" y="385048"/>
                  </a:lnTo>
                  <a:lnTo>
                    <a:pt x="100142" y="412588"/>
                  </a:lnTo>
                  <a:lnTo>
                    <a:pt x="138713" y="433381"/>
                  </a:lnTo>
                  <a:lnTo>
                    <a:pt x="181329" y="446522"/>
                  </a:lnTo>
                  <a:lnTo>
                    <a:pt x="227075" y="451103"/>
                  </a:lnTo>
                  <a:lnTo>
                    <a:pt x="272822" y="446522"/>
                  </a:lnTo>
                  <a:lnTo>
                    <a:pt x="315438" y="433381"/>
                  </a:lnTo>
                  <a:lnTo>
                    <a:pt x="354009" y="412588"/>
                  </a:lnTo>
                  <a:lnTo>
                    <a:pt x="387619" y="385048"/>
                  </a:lnTo>
                  <a:lnTo>
                    <a:pt x="415354" y="351668"/>
                  </a:lnTo>
                  <a:lnTo>
                    <a:pt x="436298" y="313354"/>
                  </a:lnTo>
                  <a:lnTo>
                    <a:pt x="449536" y="271013"/>
                  </a:lnTo>
                  <a:lnTo>
                    <a:pt x="454151" y="225551"/>
                  </a:lnTo>
                  <a:lnTo>
                    <a:pt x="449536" y="180090"/>
                  </a:lnTo>
                  <a:lnTo>
                    <a:pt x="436298" y="137749"/>
                  </a:lnTo>
                  <a:lnTo>
                    <a:pt x="415354" y="99435"/>
                  </a:lnTo>
                  <a:lnTo>
                    <a:pt x="387619" y="66055"/>
                  </a:lnTo>
                  <a:lnTo>
                    <a:pt x="354009" y="38515"/>
                  </a:lnTo>
                  <a:lnTo>
                    <a:pt x="315438" y="17722"/>
                  </a:lnTo>
                  <a:lnTo>
                    <a:pt x="272822" y="4581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761231" y="2295144"/>
              <a:ext cx="454659" cy="451484"/>
            </a:xfrm>
            <a:custGeom>
              <a:avLst/>
              <a:gdLst/>
              <a:ahLst/>
              <a:cxnLst/>
              <a:rect l="l" t="t" r="r" b="b"/>
              <a:pathLst>
                <a:path w="454660" h="451485">
                  <a:moveTo>
                    <a:pt x="0" y="225551"/>
                  </a:moveTo>
                  <a:lnTo>
                    <a:pt x="4615" y="180090"/>
                  </a:lnTo>
                  <a:lnTo>
                    <a:pt x="17853" y="137749"/>
                  </a:lnTo>
                  <a:lnTo>
                    <a:pt x="38797" y="99435"/>
                  </a:lnTo>
                  <a:lnTo>
                    <a:pt x="66532" y="66055"/>
                  </a:lnTo>
                  <a:lnTo>
                    <a:pt x="100142" y="38515"/>
                  </a:lnTo>
                  <a:lnTo>
                    <a:pt x="138713" y="17722"/>
                  </a:lnTo>
                  <a:lnTo>
                    <a:pt x="181329" y="4581"/>
                  </a:lnTo>
                  <a:lnTo>
                    <a:pt x="227075" y="0"/>
                  </a:lnTo>
                  <a:lnTo>
                    <a:pt x="272822" y="4581"/>
                  </a:lnTo>
                  <a:lnTo>
                    <a:pt x="315438" y="17722"/>
                  </a:lnTo>
                  <a:lnTo>
                    <a:pt x="354009" y="38515"/>
                  </a:lnTo>
                  <a:lnTo>
                    <a:pt x="387619" y="66055"/>
                  </a:lnTo>
                  <a:lnTo>
                    <a:pt x="415354" y="99435"/>
                  </a:lnTo>
                  <a:lnTo>
                    <a:pt x="436298" y="137749"/>
                  </a:lnTo>
                  <a:lnTo>
                    <a:pt x="449536" y="180090"/>
                  </a:lnTo>
                  <a:lnTo>
                    <a:pt x="454151" y="225551"/>
                  </a:lnTo>
                  <a:lnTo>
                    <a:pt x="449536" y="271013"/>
                  </a:lnTo>
                  <a:lnTo>
                    <a:pt x="436298" y="313354"/>
                  </a:lnTo>
                  <a:lnTo>
                    <a:pt x="415354" y="351668"/>
                  </a:lnTo>
                  <a:lnTo>
                    <a:pt x="387619" y="385048"/>
                  </a:lnTo>
                  <a:lnTo>
                    <a:pt x="354009" y="412588"/>
                  </a:lnTo>
                  <a:lnTo>
                    <a:pt x="315438" y="433381"/>
                  </a:lnTo>
                  <a:lnTo>
                    <a:pt x="272822" y="446522"/>
                  </a:lnTo>
                  <a:lnTo>
                    <a:pt x="227075" y="451103"/>
                  </a:lnTo>
                  <a:lnTo>
                    <a:pt x="181329" y="446522"/>
                  </a:lnTo>
                  <a:lnTo>
                    <a:pt x="138713" y="433381"/>
                  </a:lnTo>
                  <a:lnTo>
                    <a:pt x="100142" y="412588"/>
                  </a:lnTo>
                  <a:lnTo>
                    <a:pt x="66532" y="385048"/>
                  </a:lnTo>
                  <a:lnTo>
                    <a:pt x="38797" y="351668"/>
                  </a:lnTo>
                  <a:lnTo>
                    <a:pt x="17853" y="313354"/>
                  </a:lnTo>
                  <a:lnTo>
                    <a:pt x="4615" y="271013"/>
                  </a:lnTo>
                  <a:lnTo>
                    <a:pt x="0" y="22555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3980688" y="3191255"/>
            <a:ext cx="466725" cy="463550"/>
            <a:chOff x="3980688" y="3191255"/>
            <a:chExt cx="466725" cy="463550"/>
          </a:xfrm>
        </p:grpSpPr>
        <p:sp>
          <p:nvSpPr>
            <p:cNvPr id="25" name="object 25"/>
            <p:cNvSpPr/>
            <p:nvPr/>
          </p:nvSpPr>
          <p:spPr>
            <a:xfrm>
              <a:off x="3986784" y="3197351"/>
              <a:ext cx="454659" cy="451484"/>
            </a:xfrm>
            <a:custGeom>
              <a:avLst/>
              <a:gdLst/>
              <a:ahLst/>
              <a:cxnLst/>
              <a:rect l="l" t="t" r="r" b="b"/>
              <a:pathLst>
                <a:path w="454660" h="451485">
                  <a:moveTo>
                    <a:pt x="227075" y="0"/>
                  </a:moveTo>
                  <a:lnTo>
                    <a:pt x="181329" y="4581"/>
                  </a:lnTo>
                  <a:lnTo>
                    <a:pt x="138713" y="17722"/>
                  </a:lnTo>
                  <a:lnTo>
                    <a:pt x="100142" y="38515"/>
                  </a:lnTo>
                  <a:lnTo>
                    <a:pt x="66532" y="66055"/>
                  </a:lnTo>
                  <a:lnTo>
                    <a:pt x="38797" y="99435"/>
                  </a:lnTo>
                  <a:lnTo>
                    <a:pt x="17853" y="137749"/>
                  </a:lnTo>
                  <a:lnTo>
                    <a:pt x="4615" y="180090"/>
                  </a:lnTo>
                  <a:lnTo>
                    <a:pt x="0" y="225551"/>
                  </a:lnTo>
                  <a:lnTo>
                    <a:pt x="4615" y="271013"/>
                  </a:lnTo>
                  <a:lnTo>
                    <a:pt x="17853" y="313354"/>
                  </a:lnTo>
                  <a:lnTo>
                    <a:pt x="38797" y="351668"/>
                  </a:lnTo>
                  <a:lnTo>
                    <a:pt x="66532" y="385048"/>
                  </a:lnTo>
                  <a:lnTo>
                    <a:pt x="100142" y="412588"/>
                  </a:lnTo>
                  <a:lnTo>
                    <a:pt x="138713" y="433381"/>
                  </a:lnTo>
                  <a:lnTo>
                    <a:pt x="181329" y="446522"/>
                  </a:lnTo>
                  <a:lnTo>
                    <a:pt x="227075" y="451104"/>
                  </a:lnTo>
                  <a:lnTo>
                    <a:pt x="272822" y="446522"/>
                  </a:lnTo>
                  <a:lnTo>
                    <a:pt x="315438" y="433381"/>
                  </a:lnTo>
                  <a:lnTo>
                    <a:pt x="354009" y="412588"/>
                  </a:lnTo>
                  <a:lnTo>
                    <a:pt x="387619" y="385048"/>
                  </a:lnTo>
                  <a:lnTo>
                    <a:pt x="415354" y="351668"/>
                  </a:lnTo>
                  <a:lnTo>
                    <a:pt x="436298" y="313354"/>
                  </a:lnTo>
                  <a:lnTo>
                    <a:pt x="449536" y="271013"/>
                  </a:lnTo>
                  <a:lnTo>
                    <a:pt x="454151" y="225551"/>
                  </a:lnTo>
                  <a:lnTo>
                    <a:pt x="449536" y="180090"/>
                  </a:lnTo>
                  <a:lnTo>
                    <a:pt x="436298" y="137749"/>
                  </a:lnTo>
                  <a:lnTo>
                    <a:pt x="415354" y="99435"/>
                  </a:lnTo>
                  <a:lnTo>
                    <a:pt x="387619" y="66055"/>
                  </a:lnTo>
                  <a:lnTo>
                    <a:pt x="354009" y="38515"/>
                  </a:lnTo>
                  <a:lnTo>
                    <a:pt x="315438" y="17722"/>
                  </a:lnTo>
                  <a:lnTo>
                    <a:pt x="272822" y="4581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986784" y="3197351"/>
              <a:ext cx="454659" cy="451484"/>
            </a:xfrm>
            <a:custGeom>
              <a:avLst/>
              <a:gdLst/>
              <a:ahLst/>
              <a:cxnLst/>
              <a:rect l="l" t="t" r="r" b="b"/>
              <a:pathLst>
                <a:path w="454660" h="451485">
                  <a:moveTo>
                    <a:pt x="0" y="225551"/>
                  </a:moveTo>
                  <a:lnTo>
                    <a:pt x="4615" y="180090"/>
                  </a:lnTo>
                  <a:lnTo>
                    <a:pt x="17853" y="137749"/>
                  </a:lnTo>
                  <a:lnTo>
                    <a:pt x="38797" y="99435"/>
                  </a:lnTo>
                  <a:lnTo>
                    <a:pt x="66532" y="66055"/>
                  </a:lnTo>
                  <a:lnTo>
                    <a:pt x="100142" y="38515"/>
                  </a:lnTo>
                  <a:lnTo>
                    <a:pt x="138713" y="17722"/>
                  </a:lnTo>
                  <a:lnTo>
                    <a:pt x="181329" y="4581"/>
                  </a:lnTo>
                  <a:lnTo>
                    <a:pt x="227075" y="0"/>
                  </a:lnTo>
                  <a:lnTo>
                    <a:pt x="272822" y="4581"/>
                  </a:lnTo>
                  <a:lnTo>
                    <a:pt x="315438" y="17722"/>
                  </a:lnTo>
                  <a:lnTo>
                    <a:pt x="354009" y="38515"/>
                  </a:lnTo>
                  <a:lnTo>
                    <a:pt x="387619" y="66055"/>
                  </a:lnTo>
                  <a:lnTo>
                    <a:pt x="415354" y="99435"/>
                  </a:lnTo>
                  <a:lnTo>
                    <a:pt x="436298" y="137749"/>
                  </a:lnTo>
                  <a:lnTo>
                    <a:pt x="449536" y="180090"/>
                  </a:lnTo>
                  <a:lnTo>
                    <a:pt x="454151" y="225551"/>
                  </a:lnTo>
                  <a:lnTo>
                    <a:pt x="449536" y="271013"/>
                  </a:lnTo>
                  <a:lnTo>
                    <a:pt x="436298" y="313354"/>
                  </a:lnTo>
                  <a:lnTo>
                    <a:pt x="415354" y="351668"/>
                  </a:lnTo>
                  <a:lnTo>
                    <a:pt x="387619" y="385048"/>
                  </a:lnTo>
                  <a:lnTo>
                    <a:pt x="354009" y="412588"/>
                  </a:lnTo>
                  <a:lnTo>
                    <a:pt x="315438" y="433381"/>
                  </a:lnTo>
                  <a:lnTo>
                    <a:pt x="272822" y="446522"/>
                  </a:lnTo>
                  <a:lnTo>
                    <a:pt x="227075" y="451104"/>
                  </a:lnTo>
                  <a:lnTo>
                    <a:pt x="181329" y="446522"/>
                  </a:lnTo>
                  <a:lnTo>
                    <a:pt x="138713" y="433381"/>
                  </a:lnTo>
                  <a:lnTo>
                    <a:pt x="100142" y="412588"/>
                  </a:lnTo>
                  <a:lnTo>
                    <a:pt x="66532" y="385048"/>
                  </a:lnTo>
                  <a:lnTo>
                    <a:pt x="38797" y="351668"/>
                  </a:lnTo>
                  <a:lnTo>
                    <a:pt x="17853" y="313354"/>
                  </a:lnTo>
                  <a:lnTo>
                    <a:pt x="4615" y="271013"/>
                  </a:lnTo>
                  <a:lnTo>
                    <a:pt x="0" y="22555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3304032" y="4264152"/>
            <a:ext cx="463550" cy="466725"/>
            <a:chOff x="3304032" y="4264152"/>
            <a:chExt cx="463550" cy="466725"/>
          </a:xfrm>
        </p:grpSpPr>
        <p:sp>
          <p:nvSpPr>
            <p:cNvPr id="28" name="object 28"/>
            <p:cNvSpPr/>
            <p:nvPr/>
          </p:nvSpPr>
          <p:spPr>
            <a:xfrm>
              <a:off x="3310128" y="4270248"/>
              <a:ext cx="451484" cy="454659"/>
            </a:xfrm>
            <a:custGeom>
              <a:avLst/>
              <a:gdLst/>
              <a:ahLst/>
              <a:cxnLst/>
              <a:rect l="l" t="t" r="r" b="b"/>
              <a:pathLst>
                <a:path w="451485" h="454660">
                  <a:moveTo>
                    <a:pt x="225551" y="0"/>
                  </a:moveTo>
                  <a:lnTo>
                    <a:pt x="180090" y="4615"/>
                  </a:lnTo>
                  <a:lnTo>
                    <a:pt x="137749" y="17853"/>
                  </a:lnTo>
                  <a:lnTo>
                    <a:pt x="99435" y="38797"/>
                  </a:lnTo>
                  <a:lnTo>
                    <a:pt x="66055" y="66532"/>
                  </a:lnTo>
                  <a:lnTo>
                    <a:pt x="38515" y="100142"/>
                  </a:lnTo>
                  <a:lnTo>
                    <a:pt x="17722" y="138713"/>
                  </a:lnTo>
                  <a:lnTo>
                    <a:pt x="4581" y="181329"/>
                  </a:lnTo>
                  <a:lnTo>
                    <a:pt x="0" y="227075"/>
                  </a:lnTo>
                  <a:lnTo>
                    <a:pt x="4581" y="272822"/>
                  </a:lnTo>
                  <a:lnTo>
                    <a:pt x="17722" y="315438"/>
                  </a:lnTo>
                  <a:lnTo>
                    <a:pt x="38515" y="354009"/>
                  </a:lnTo>
                  <a:lnTo>
                    <a:pt x="66055" y="387619"/>
                  </a:lnTo>
                  <a:lnTo>
                    <a:pt x="99435" y="415354"/>
                  </a:lnTo>
                  <a:lnTo>
                    <a:pt x="137749" y="436298"/>
                  </a:lnTo>
                  <a:lnTo>
                    <a:pt x="180090" y="449536"/>
                  </a:lnTo>
                  <a:lnTo>
                    <a:pt x="225551" y="454151"/>
                  </a:lnTo>
                  <a:lnTo>
                    <a:pt x="271013" y="449536"/>
                  </a:lnTo>
                  <a:lnTo>
                    <a:pt x="313354" y="436298"/>
                  </a:lnTo>
                  <a:lnTo>
                    <a:pt x="351668" y="415354"/>
                  </a:lnTo>
                  <a:lnTo>
                    <a:pt x="385048" y="387619"/>
                  </a:lnTo>
                  <a:lnTo>
                    <a:pt x="412588" y="354009"/>
                  </a:lnTo>
                  <a:lnTo>
                    <a:pt x="433381" y="315438"/>
                  </a:lnTo>
                  <a:lnTo>
                    <a:pt x="446522" y="272822"/>
                  </a:lnTo>
                  <a:lnTo>
                    <a:pt x="451104" y="227075"/>
                  </a:lnTo>
                  <a:lnTo>
                    <a:pt x="446522" y="181329"/>
                  </a:lnTo>
                  <a:lnTo>
                    <a:pt x="433381" y="138713"/>
                  </a:lnTo>
                  <a:lnTo>
                    <a:pt x="412588" y="100142"/>
                  </a:lnTo>
                  <a:lnTo>
                    <a:pt x="385048" y="66532"/>
                  </a:lnTo>
                  <a:lnTo>
                    <a:pt x="351668" y="38797"/>
                  </a:lnTo>
                  <a:lnTo>
                    <a:pt x="313354" y="17853"/>
                  </a:lnTo>
                  <a:lnTo>
                    <a:pt x="271013" y="4615"/>
                  </a:lnTo>
                  <a:lnTo>
                    <a:pt x="22555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310128" y="4270248"/>
              <a:ext cx="451484" cy="454659"/>
            </a:xfrm>
            <a:custGeom>
              <a:avLst/>
              <a:gdLst/>
              <a:ahLst/>
              <a:cxnLst/>
              <a:rect l="l" t="t" r="r" b="b"/>
              <a:pathLst>
                <a:path w="451485" h="454660">
                  <a:moveTo>
                    <a:pt x="0" y="227075"/>
                  </a:moveTo>
                  <a:lnTo>
                    <a:pt x="4581" y="181329"/>
                  </a:lnTo>
                  <a:lnTo>
                    <a:pt x="17722" y="138713"/>
                  </a:lnTo>
                  <a:lnTo>
                    <a:pt x="38515" y="100142"/>
                  </a:lnTo>
                  <a:lnTo>
                    <a:pt x="66055" y="66532"/>
                  </a:lnTo>
                  <a:lnTo>
                    <a:pt x="99435" y="38797"/>
                  </a:lnTo>
                  <a:lnTo>
                    <a:pt x="137749" y="17853"/>
                  </a:lnTo>
                  <a:lnTo>
                    <a:pt x="180090" y="4615"/>
                  </a:lnTo>
                  <a:lnTo>
                    <a:pt x="225551" y="0"/>
                  </a:lnTo>
                  <a:lnTo>
                    <a:pt x="271013" y="4615"/>
                  </a:lnTo>
                  <a:lnTo>
                    <a:pt x="313354" y="17853"/>
                  </a:lnTo>
                  <a:lnTo>
                    <a:pt x="351668" y="38797"/>
                  </a:lnTo>
                  <a:lnTo>
                    <a:pt x="385048" y="66532"/>
                  </a:lnTo>
                  <a:lnTo>
                    <a:pt x="412588" y="100142"/>
                  </a:lnTo>
                  <a:lnTo>
                    <a:pt x="433381" y="138713"/>
                  </a:lnTo>
                  <a:lnTo>
                    <a:pt x="446522" y="181329"/>
                  </a:lnTo>
                  <a:lnTo>
                    <a:pt x="451104" y="227075"/>
                  </a:lnTo>
                  <a:lnTo>
                    <a:pt x="446522" y="272822"/>
                  </a:lnTo>
                  <a:lnTo>
                    <a:pt x="433381" y="315438"/>
                  </a:lnTo>
                  <a:lnTo>
                    <a:pt x="412588" y="354009"/>
                  </a:lnTo>
                  <a:lnTo>
                    <a:pt x="385048" y="387619"/>
                  </a:lnTo>
                  <a:lnTo>
                    <a:pt x="351668" y="415354"/>
                  </a:lnTo>
                  <a:lnTo>
                    <a:pt x="313354" y="436298"/>
                  </a:lnTo>
                  <a:lnTo>
                    <a:pt x="271013" y="449536"/>
                  </a:lnTo>
                  <a:lnTo>
                    <a:pt x="225551" y="454151"/>
                  </a:lnTo>
                  <a:lnTo>
                    <a:pt x="180090" y="449536"/>
                  </a:lnTo>
                  <a:lnTo>
                    <a:pt x="137749" y="436298"/>
                  </a:lnTo>
                  <a:lnTo>
                    <a:pt x="99435" y="415354"/>
                  </a:lnTo>
                  <a:lnTo>
                    <a:pt x="66055" y="387619"/>
                  </a:lnTo>
                  <a:lnTo>
                    <a:pt x="38515" y="354009"/>
                  </a:lnTo>
                  <a:lnTo>
                    <a:pt x="17722" y="315438"/>
                  </a:lnTo>
                  <a:lnTo>
                    <a:pt x="4581" y="272822"/>
                  </a:lnTo>
                  <a:lnTo>
                    <a:pt x="0" y="22707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4998720" y="5047488"/>
            <a:ext cx="466725" cy="466725"/>
            <a:chOff x="4998720" y="5047488"/>
            <a:chExt cx="466725" cy="466725"/>
          </a:xfrm>
        </p:grpSpPr>
        <p:sp>
          <p:nvSpPr>
            <p:cNvPr id="31" name="object 31"/>
            <p:cNvSpPr/>
            <p:nvPr/>
          </p:nvSpPr>
          <p:spPr>
            <a:xfrm>
              <a:off x="5004816" y="5053584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60" h="454660">
                  <a:moveTo>
                    <a:pt x="227075" y="0"/>
                  </a:moveTo>
                  <a:lnTo>
                    <a:pt x="181329" y="4615"/>
                  </a:lnTo>
                  <a:lnTo>
                    <a:pt x="138713" y="17853"/>
                  </a:lnTo>
                  <a:lnTo>
                    <a:pt x="100142" y="38797"/>
                  </a:lnTo>
                  <a:lnTo>
                    <a:pt x="66532" y="66532"/>
                  </a:lnTo>
                  <a:lnTo>
                    <a:pt x="38797" y="100142"/>
                  </a:lnTo>
                  <a:lnTo>
                    <a:pt x="17853" y="138713"/>
                  </a:lnTo>
                  <a:lnTo>
                    <a:pt x="4615" y="181329"/>
                  </a:lnTo>
                  <a:lnTo>
                    <a:pt x="0" y="227076"/>
                  </a:lnTo>
                  <a:lnTo>
                    <a:pt x="4615" y="272822"/>
                  </a:lnTo>
                  <a:lnTo>
                    <a:pt x="17853" y="315438"/>
                  </a:lnTo>
                  <a:lnTo>
                    <a:pt x="38797" y="354009"/>
                  </a:lnTo>
                  <a:lnTo>
                    <a:pt x="66532" y="387619"/>
                  </a:lnTo>
                  <a:lnTo>
                    <a:pt x="100142" y="415354"/>
                  </a:lnTo>
                  <a:lnTo>
                    <a:pt x="138713" y="436298"/>
                  </a:lnTo>
                  <a:lnTo>
                    <a:pt x="181329" y="449536"/>
                  </a:lnTo>
                  <a:lnTo>
                    <a:pt x="227075" y="454152"/>
                  </a:lnTo>
                  <a:lnTo>
                    <a:pt x="272822" y="449536"/>
                  </a:lnTo>
                  <a:lnTo>
                    <a:pt x="315438" y="436298"/>
                  </a:lnTo>
                  <a:lnTo>
                    <a:pt x="354009" y="415354"/>
                  </a:lnTo>
                  <a:lnTo>
                    <a:pt x="387619" y="387619"/>
                  </a:lnTo>
                  <a:lnTo>
                    <a:pt x="415354" y="354009"/>
                  </a:lnTo>
                  <a:lnTo>
                    <a:pt x="436298" y="315438"/>
                  </a:lnTo>
                  <a:lnTo>
                    <a:pt x="449536" y="272822"/>
                  </a:lnTo>
                  <a:lnTo>
                    <a:pt x="454151" y="227076"/>
                  </a:lnTo>
                  <a:lnTo>
                    <a:pt x="449536" y="181329"/>
                  </a:lnTo>
                  <a:lnTo>
                    <a:pt x="436298" y="138713"/>
                  </a:lnTo>
                  <a:lnTo>
                    <a:pt x="415354" y="100142"/>
                  </a:lnTo>
                  <a:lnTo>
                    <a:pt x="387619" y="66532"/>
                  </a:lnTo>
                  <a:lnTo>
                    <a:pt x="354009" y="38797"/>
                  </a:lnTo>
                  <a:lnTo>
                    <a:pt x="315438" y="17853"/>
                  </a:lnTo>
                  <a:lnTo>
                    <a:pt x="272822" y="4615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004816" y="5053584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60" h="454660">
                  <a:moveTo>
                    <a:pt x="0" y="227076"/>
                  </a:moveTo>
                  <a:lnTo>
                    <a:pt x="4615" y="181329"/>
                  </a:lnTo>
                  <a:lnTo>
                    <a:pt x="17853" y="138713"/>
                  </a:lnTo>
                  <a:lnTo>
                    <a:pt x="38797" y="100142"/>
                  </a:lnTo>
                  <a:lnTo>
                    <a:pt x="66532" y="66532"/>
                  </a:lnTo>
                  <a:lnTo>
                    <a:pt x="100142" y="38797"/>
                  </a:lnTo>
                  <a:lnTo>
                    <a:pt x="138713" y="17853"/>
                  </a:lnTo>
                  <a:lnTo>
                    <a:pt x="181329" y="4615"/>
                  </a:lnTo>
                  <a:lnTo>
                    <a:pt x="227075" y="0"/>
                  </a:lnTo>
                  <a:lnTo>
                    <a:pt x="272822" y="4615"/>
                  </a:lnTo>
                  <a:lnTo>
                    <a:pt x="315438" y="17853"/>
                  </a:lnTo>
                  <a:lnTo>
                    <a:pt x="354009" y="38797"/>
                  </a:lnTo>
                  <a:lnTo>
                    <a:pt x="387619" y="66532"/>
                  </a:lnTo>
                  <a:lnTo>
                    <a:pt x="415354" y="100142"/>
                  </a:lnTo>
                  <a:lnTo>
                    <a:pt x="436298" y="138713"/>
                  </a:lnTo>
                  <a:lnTo>
                    <a:pt x="449536" y="181329"/>
                  </a:lnTo>
                  <a:lnTo>
                    <a:pt x="454151" y="227076"/>
                  </a:lnTo>
                  <a:lnTo>
                    <a:pt x="449536" y="272822"/>
                  </a:lnTo>
                  <a:lnTo>
                    <a:pt x="436298" y="315438"/>
                  </a:lnTo>
                  <a:lnTo>
                    <a:pt x="415354" y="354009"/>
                  </a:lnTo>
                  <a:lnTo>
                    <a:pt x="387619" y="387619"/>
                  </a:lnTo>
                  <a:lnTo>
                    <a:pt x="354009" y="415354"/>
                  </a:lnTo>
                  <a:lnTo>
                    <a:pt x="315438" y="436298"/>
                  </a:lnTo>
                  <a:lnTo>
                    <a:pt x="272822" y="449536"/>
                  </a:lnTo>
                  <a:lnTo>
                    <a:pt x="227075" y="454152"/>
                  </a:lnTo>
                  <a:lnTo>
                    <a:pt x="181329" y="449536"/>
                  </a:lnTo>
                  <a:lnTo>
                    <a:pt x="138713" y="436298"/>
                  </a:lnTo>
                  <a:lnTo>
                    <a:pt x="100142" y="415354"/>
                  </a:lnTo>
                  <a:lnTo>
                    <a:pt x="66532" y="387619"/>
                  </a:lnTo>
                  <a:lnTo>
                    <a:pt x="38797" y="354009"/>
                  </a:lnTo>
                  <a:lnTo>
                    <a:pt x="17853" y="315438"/>
                  </a:lnTo>
                  <a:lnTo>
                    <a:pt x="4615" y="272822"/>
                  </a:lnTo>
                  <a:lnTo>
                    <a:pt x="0" y="227076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4312665" y="2511298"/>
            <a:ext cx="3097530" cy="2628265"/>
            <a:chOff x="4312665" y="2511298"/>
            <a:chExt cx="3097530" cy="2628265"/>
          </a:xfrm>
        </p:grpSpPr>
        <p:sp>
          <p:nvSpPr>
            <p:cNvPr id="34" name="object 34"/>
            <p:cNvSpPr/>
            <p:nvPr/>
          </p:nvSpPr>
          <p:spPr>
            <a:xfrm>
              <a:off x="4770119" y="2517648"/>
              <a:ext cx="454659" cy="451484"/>
            </a:xfrm>
            <a:custGeom>
              <a:avLst/>
              <a:gdLst/>
              <a:ahLst/>
              <a:cxnLst/>
              <a:rect l="l" t="t" r="r" b="b"/>
              <a:pathLst>
                <a:path w="454660" h="451485">
                  <a:moveTo>
                    <a:pt x="227075" y="0"/>
                  </a:moveTo>
                  <a:lnTo>
                    <a:pt x="181329" y="4581"/>
                  </a:lnTo>
                  <a:lnTo>
                    <a:pt x="138713" y="17722"/>
                  </a:lnTo>
                  <a:lnTo>
                    <a:pt x="100142" y="38515"/>
                  </a:lnTo>
                  <a:lnTo>
                    <a:pt x="66532" y="66055"/>
                  </a:lnTo>
                  <a:lnTo>
                    <a:pt x="38797" y="99435"/>
                  </a:lnTo>
                  <a:lnTo>
                    <a:pt x="17853" y="137749"/>
                  </a:lnTo>
                  <a:lnTo>
                    <a:pt x="4615" y="180090"/>
                  </a:lnTo>
                  <a:lnTo>
                    <a:pt x="0" y="225551"/>
                  </a:lnTo>
                  <a:lnTo>
                    <a:pt x="4615" y="271013"/>
                  </a:lnTo>
                  <a:lnTo>
                    <a:pt x="17853" y="313354"/>
                  </a:lnTo>
                  <a:lnTo>
                    <a:pt x="38797" y="351668"/>
                  </a:lnTo>
                  <a:lnTo>
                    <a:pt x="66532" y="385048"/>
                  </a:lnTo>
                  <a:lnTo>
                    <a:pt x="100142" y="412588"/>
                  </a:lnTo>
                  <a:lnTo>
                    <a:pt x="138713" y="433381"/>
                  </a:lnTo>
                  <a:lnTo>
                    <a:pt x="181329" y="446522"/>
                  </a:lnTo>
                  <a:lnTo>
                    <a:pt x="227075" y="451103"/>
                  </a:lnTo>
                  <a:lnTo>
                    <a:pt x="272822" y="446522"/>
                  </a:lnTo>
                  <a:lnTo>
                    <a:pt x="315438" y="433381"/>
                  </a:lnTo>
                  <a:lnTo>
                    <a:pt x="354009" y="412588"/>
                  </a:lnTo>
                  <a:lnTo>
                    <a:pt x="387619" y="385048"/>
                  </a:lnTo>
                  <a:lnTo>
                    <a:pt x="415354" y="351668"/>
                  </a:lnTo>
                  <a:lnTo>
                    <a:pt x="436298" y="313354"/>
                  </a:lnTo>
                  <a:lnTo>
                    <a:pt x="449536" y="271013"/>
                  </a:lnTo>
                  <a:lnTo>
                    <a:pt x="454151" y="225551"/>
                  </a:lnTo>
                  <a:lnTo>
                    <a:pt x="449536" y="180090"/>
                  </a:lnTo>
                  <a:lnTo>
                    <a:pt x="436298" y="137749"/>
                  </a:lnTo>
                  <a:lnTo>
                    <a:pt x="415354" y="99435"/>
                  </a:lnTo>
                  <a:lnTo>
                    <a:pt x="387619" y="66055"/>
                  </a:lnTo>
                  <a:lnTo>
                    <a:pt x="354009" y="38515"/>
                  </a:lnTo>
                  <a:lnTo>
                    <a:pt x="315438" y="17722"/>
                  </a:lnTo>
                  <a:lnTo>
                    <a:pt x="272822" y="4581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770119" y="2517648"/>
              <a:ext cx="454659" cy="451484"/>
            </a:xfrm>
            <a:custGeom>
              <a:avLst/>
              <a:gdLst/>
              <a:ahLst/>
              <a:cxnLst/>
              <a:rect l="l" t="t" r="r" b="b"/>
              <a:pathLst>
                <a:path w="454660" h="451485">
                  <a:moveTo>
                    <a:pt x="0" y="225551"/>
                  </a:moveTo>
                  <a:lnTo>
                    <a:pt x="4615" y="180090"/>
                  </a:lnTo>
                  <a:lnTo>
                    <a:pt x="17853" y="137749"/>
                  </a:lnTo>
                  <a:lnTo>
                    <a:pt x="38797" y="99435"/>
                  </a:lnTo>
                  <a:lnTo>
                    <a:pt x="66532" y="66055"/>
                  </a:lnTo>
                  <a:lnTo>
                    <a:pt x="100142" y="38515"/>
                  </a:lnTo>
                  <a:lnTo>
                    <a:pt x="138713" y="17722"/>
                  </a:lnTo>
                  <a:lnTo>
                    <a:pt x="181329" y="4581"/>
                  </a:lnTo>
                  <a:lnTo>
                    <a:pt x="227075" y="0"/>
                  </a:lnTo>
                  <a:lnTo>
                    <a:pt x="272822" y="4581"/>
                  </a:lnTo>
                  <a:lnTo>
                    <a:pt x="315438" y="17722"/>
                  </a:lnTo>
                  <a:lnTo>
                    <a:pt x="354009" y="38515"/>
                  </a:lnTo>
                  <a:lnTo>
                    <a:pt x="387619" y="66055"/>
                  </a:lnTo>
                  <a:lnTo>
                    <a:pt x="415354" y="99435"/>
                  </a:lnTo>
                  <a:lnTo>
                    <a:pt x="436298" y="137749"/>
                  </a:lnTo>
                  <a:lnTo>
                    <a:pt x="449536" y="180090"/>
                  </a:lnTo>
                  <a:lnTo>
                    <a:pt x="454151" y="225551"/>
                  </a:lnTo>
                  <a:lnTo>
                    <a:pt x="449536" y="271013"/>
                  </a:lnTo>
                  <a:lnTo>
                    <a:pt x="436298" y="313354"/>
                  </a:lnTo>
                  <a:lnTo>
                    <a:pt x="415354" y="351668"/>
                  </a:lnTo>
                  <a:lnTo>
                    <a:pt x="387619" y="385048"/>
                  </a:lnTo>
                  <a:lnTo>
                    <a:pt x="354009" y="412588"/>
                  </a:lnTo>
                  <a:lnTo>
                    <a:pt x="315438" y="433381"/>
                  </a:lnTo>
                  <a:lnTo>
                    <a:pt x="272822" y="446522"/>
                  </a:lnTo>
                  <a:lnTo>
                    <a:pt x="227075" y="451103"/>
                  </a:lnTo>
                  <a:lnTo>
                    <a:pt x="181329" y="446522"/>
                  </a:lnTo>
                  <a:lnTo>
                    <a:pt x="138713" y="433381"/>
                  </a:lnTo>
                  <a:lnTo>
                    <a:pt x="100142" y="412588"/>
                  </a:lnTo>
                  <a:lnTo>
                    <a:pt x="66532" y="385048"/>
                  </a:lnTo>
                  <a:lnTo>
                    <a:pt x="38797" y="351668"/>
                  </a:lnTo>
                  <a:lnTo>
                    <a:pt x="17853" y="313354"/>
                  </a:lnTo>
                  <a:lnTo>
                    <a:pt x="4615" y="271013"/>
                  </a:lnTo>
                  <a:lnTo>
                    <a:pt x="0" y="22555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824727" y="2968752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60" h="454660">
                  <a:moveTo>
                    <a:pt x="227075" y="0"/>
                  </a:moveTo>
                  <a:lnTo>
                    <a:pt x="181329" y="4615"/>
                  </a:lnTo>
                  <a:lnTo>
                    <a:pt x="138713" y="17853"/>
                  </a:lnTo>
                  <a:lnTo>
                    <a:pt x="100142" y="38797"/>
                  </a:lnTo>
                  <a:lnTo>
                    <a:pt x="66532" y="66532"/>
                  </a:lnTo>
                  <a:lnTo>
                    <a:pt x="38797" y="100142"/>
                  </a:lnTo>
                  <a:lnTo>
                    <a:pt x="17853" y="138713"/>
                  </a:lnTo>
                  <a:lnTo>
                    <a:pt x="4615" y="181329"/>
                  </a:lnTo>
                  <a:lnTo>
                    <a:pt x="0" y="227075"/>
                  </a:lnTo>
                  <a:lnTo>
                    <a:pt x="4615" y="272822"/>
                  </a:lnTo>
                  <a:lnTo>
                    <a:pt x="17853" y="315438"/>
                  </a:lnTo>
                  <a:lnTo>
                    <a:pt x="38797" y="354009"/>
                  </a:lnTo>
                  <a:lnTo>
                    <a:pt x="66532" y="387619"/>
                  </a:lnTo>
                  <a:lnTo>
                    <a:pt x="100142" y="415354"/>
                  </a:lnTo>
                  <a:lnTo>
                    <a:pt x="138713" y="436298"/>
                  </a:lnTo>
                  <a:lnTo>
                    <a:pt x="181329" y="449536"/>
                  </a:lnTo>
                  <a:lnTo>
                    <a:pt x="227075" y="454151"/>
                  </a:lnTo>
                  <a:lnTo>
                    <a:pt x="272822" y="449536"/>
                  </a:lnTo>
                  <a:lnTo>
                    <a:pt x="315438" y="436298"/>
                  </a:lnTo>
                  <a:lnTo>
                    <a:pt x="354009" y="415354"/>
                  </a:lnTo>
                  <a:lnTo>
                    <a:pt x="387619" y="387619"/>
                  </a:lnTo>
                  <a:lnTo>
                    <a:pt x="415354" y="354009"/>
                  </a:lnTo>
                  <a:lnTo>
                    <a:pt x="436298" y="315438"/>
                  </a:lnTo>
                  <a:lnTo>
                    <a:pt x="449536" y="272822"/>
                  </a:lnTo>
                  <a:lnTo>
                    <a:pt x="454151" y="227075"/>
                  </a:lnTo>
                  <a:lnTo>
                    <a:pt x="449536" y="181329"/>
                  </a:lnTo>
                  <a:lnTo>
                    <a:pt x="436298" y="138713"/>
                  </a:lnTo>
                  <a:lnTo>
                    <a:pt x="415354" y="100142"/>
                  </a:lnTo>
                  <a:lnTo>
                    <a:pt x="387619" y="66532"/>
                  </a:lnTo>
                  <a:lnTo>
                    <a:pt x="354009" y="38797"/>
                  </a:lnTo>
                  <a:lnTo>
                    <a:pt x="315438" y="17853"/>
                  </a:lnTo>
                  <a:lnTo>
                    <a:pt x="272822" y="4615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824727" y="2968752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60" h="454660">
                  <a:moveTo>
                    <a:pt x="0" y="227075"/>
                  </a:moveTo>
                  <a:lnTo>
                    <a:pt x="4615" y="181329"/>
                  </a:lnTo>
                  <a:lnTo>
                    <a:pt x="17853" y="138713"/>
                  </a:lnTo>
                  <a:lnTo>
                    <a:pt x="38797" y="100142"/>
                  </a:lnTo>
                  <a:lnTo>
                    <a:pt x="66532" y="66532"/>
                  </a:lnTo>
                  <a:lnTo>
                    <a:pt x="100142" y="38797"/>
                  </a:lnTo>
                  <a:lnTo>
                    <a:pt x="138713" y="17853"/>
                  </a:lnTo>
                  <a:lnTo>
                    <a:pt x="181329" y="4615"/>
                  </a:lnTo>
                  <a:lnTo>
                    <a:pt x="227075" y="0"/>
                  </a:lnTo>
                  <a:lnTo>
                    <a:pt x="272822" y="4615"/>
                  </a:lnTo>
                  <a:lnTo>
                    <a:pt x="315438" y="17853"/>
                  </a:lnTo>
                  <a:lnTo>
                    <a:pt x="354009" y="38797"/>
                  </a:lnTo>
                  <a:lnTo>
                    <a:pt x="387619" y="66532"/>
                  </a:lnTo>
                  <a:lnTo>
                    <a:pt x="415354" y="100142"/>
                  </a:lnTo>
                  <a:lnTo>
                    <a:pt x="436298" y="138713"/>
                  </a:lnTo>
                  <a:lnTo>
                    <a:pt x="449536" y="181329"/>
                  </a:lnTo>
                  <a:lnTo>
                    <a:pt x="454151" y="227075"/>
                  </a:lnTo>
                  <a:lnTo>
                    <a:pt x="449536" y="272822"/>
                  </a:lnTo>
                  <a:lnTo>
                    <a:pt x="436298" y="315438"/>
                  </a:lnTo>
                  <a:lnTo>
                    <a:pt x="415354" y="354009"/>
                  </a:lnTo>
                  <a:lnTo>
                    <a:pt x="387619" y="387619"/>
                  </a:lnTo>
                  <a:lnTo>
                    <a:pt x="354009" y="415354"/>
                  </a:lnTo>
                  <a:lnTo>
                    <a:pt x="315438" y="436298"/>
                  </a:lnTo>
                  <a:lnTo>
                    <a:pt x="272822" y="449536"/>
                  </a:lnTo>
                  <a:lnTo>
                    <a:pt x="227075" y="454151"/>
                  </a:lnTo>
                  <a:lnTo>
                    <a:pt x="181329" y="449536"/>
                  </a:lnTo>
                  <a:lnTo>
                    <a:pt x="138713" y="436298"/>
                  </a:lnTo>
                  <a:lnTo>
                    <a:pt x="100142" y="415354"/>
                  </a:lnTo>
                  <a:lnTo>
                    <a:pt x="66532" y="387619"/>
                  </a:lnTo>
                  <a:lnTo>
                    <a:pt x="38797" y="354009"/>
                  </a:lnTo>
                  <a:lnTo>
                    <a:pt x="17853" y="315438"/>
                  </a:lnTo>
                  <a:lnTo>
                    <a:pt x="4615" y="272822"/>
                  </a:lnTo>
                  <a:lnTo>
                    <a:pt x="0" y="22707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376415" y="3587496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59" h="454660">
                  <a:moveTo>
                    <a:pt x="227076" y="0"/>
                  </a:moveTo>
                  <a:lnTo>
                    <a:pt x="181329" y="4615"/>
                  </a:lnTo>
                  <a:lnTo>
                    <a:pt x="138713" y="17853"/>
                  </a:lnTo>
                  <a:lnTo>
                    <a:pt x="100142" y="38797"/>
                  </a:lnTo>
                  <a:lnTo>
                    <a:pt x="66532" y="66532"/>
                  </a:lnTo>
                  <a:lnTo>
                    <a:pt x="38797" y="100142"/>
                  </a:lnTo>
                  <a:lnTo>
                    <a:pt x="17853" y="138713"/>
                  </a:lnTo>
                  <a:lnTo>
                    <a:pt x="4615" y="181329"/>
                  </a:lnTo>
                  <a:lnTo>
                    <a:pt x="0" y="227075"/>
                  </a:lnTo>
                  <a:lnTo>
                    <a:pt x="4615" y="272822"/>
                  </a:lnTo>
                  <a:lnTo>
                    <a:pt x="17853" y="315438"/>
                  </a:lnTo>
                  <a:lnTo>
                    <a:pt x="38797" y="354009"/>
                  </a:lnTo>
                  <a:lnTo>
                    <a:pt x="66532" y="387619"/>
                  </a:lnTo>
                  <a:lnTo>
                    <a:pt x="100142" y="415354"/>
                  </a:lnTo>
                  <a:lnTo>
                    <a:pt x="138713" y="436298"/>
                  </a:lnTo>
                  <a:lnTo>
                    <a:pt x="181329" y="449536"/>
                  </a:lnTo>
                  <a:lnTo>
                    <a:pt x="227076" y="454151"/>
                  </a:lnTo>
                  <a:lnTo>
                    <a:pt x="272822" y="449536"/>
                  </a:lnTo>
                  <a:lnTo>
                    <a:pt x="315438" y="436298"/>
                  </a:lnTo>
                  <a:lnTo>
                    <a:pt x="354009" y="415354"/>
                  </a:lnTo>
                  <a:lnTo>
                    <a:pt x="387619" y="387619"/>
                  </a:lnTo>
                  <a:lnTo>
                    <a:pt x="415354" y="354009"/>
                  </a:lnTo>
                  <a:lnTo>
                    <a:pt x="436298" y="315438"/>
                  </a:lnTo>
                  <a:lnTo>
                    <a:pt x="449536" y="272822"/>
                  </a:lnTo>
                  <a:lnTo>
                    <a:pt x="454152" y="227075"/>
                  </a:lnTo>
                  <a:lnTo>
                    <a:pt x="449536" y="181329"/>
                  </a:lnTo>
                  <a:lnTo>
                    <a:pt x="436298" y="138713"/>
                  </a:lnTo>
                  <a:lnTo>
                    <a:pt x="415354" y="100142"/>
                  </a:lnTo>
                  <a:lnTo>
                    <a:pt x="387619" y="66532"/>
                  </a:lnTo>
                  <a:lnTo>
                    <a:pt x="354009" y="38797"/>
                  </a:lnTo>
                  <a:lnTo>
                    <a:pt x="315438" y="17853"/>
                  </a:lnTo>
                  <a:lnTo>
                    <a:pt x="272822" y="4615"/>
                  </a:lnTo>
                  <a:lnTo>
                    <a:pt x="227076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376415" y="3587496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59" h="454660">
                  <a:moveTo>
                    <a:pt x="0" y="227075"/>
                  </a:moveTo>
                  <a:lnTo>
                    <a:pt x="4615" y="181329"/>
                  </a:lnTo>
                  <a:lnTo>
                    <a:pt x="17853" y="138713"/>
                  </a:lnTo>
                  <a:lnTo>
                    <a:pt x="38797" y="100142"/>
                  </a:lnTo>
                  <a:lnTo>
                    <a:pt x="66532" y="66532"/>
                  </a:lnTo>
                  <a:lnTo>
                    <a:pt x="100142" y="38797"/>
                  </a:lnTo>
                  <a:lnTo>
                    <a:pt x="138713" y="17853"/>
                  </a:lnTo>
                  <a:lnTo>
                    <a:pt x="181329" y="4615"/>
                  </a:lnTo>
                  <a:lnTo>
                    <a:pt x="227076" y="0"/>
                  </a:lnTo>
                  <a:lnTo>
                    <a:pt x="272822" y="4615"/>
                  </a:lnTo>
                  <a:lnTo>
                    <a:pt x="315438" y="17853"/>
                  </a:lnTo>
                  <a:lnTo>
                    <a:pt x="354009" y="38797"/>
                  </a:lnTo>
                  <a:lnTo>
                    <a:pt x="387619" y="66532"/>
                  </a:lnTo>
                  <a:lnTo>
                    <a:pt x="415354" y="100142"/>
                  </a:lnTo>
                  <a:lnTo>
                    <a:pt x="436298" y="138713"/>
                  </a:lnTo>
                  <a:lnTo>
                    <a:pt x="449536" y="181329"/>
                  </a:lnTo>
                  <a:lnTo>
                    <a:pt x="454152" y="227075"/>
                  </a:lnTo>
                  <a:lnTo>
                    <a:pt x="449536" y="272822"/>
                  </a:lnTo>
                  <a:lnTo>
                    <a:pt x="436298" y="315438"/>
                  </a:lnTo>
                  <a:lnTo>
                    <a:pt x="415354" y="354009"/>
                  </a:lnTo>
                  <a:lnTo>
                    <a:pt x="387619" y="387619"/>
                  </a:lnTo>
                  <a:lnTo>
                    <a:pt x="354009" y="415354"/>
                  </a:lnTo>
                  <a:lnTo>
                    <a:pt x="315438" y="436298"/>
                  </a:lnTo>
                  <a:lnTo>
                    <a:pt x="272822" y="449536"/>
                  </a:lnTo>
                  <a:lnTo>
                    <a:pt x="227076" y="454151"/>
                  </a:lnTo>
                  <a:lnTo>
                    <a:pt x="181329" y="449536"/>
                  </a:lnTo>
                  <a:lnTo>
                    <a:pt x="138713" y="436298"/>
                  </a:lnTo>
                  <a:lnTo>
                    <a:pt x="100142" y="415354"/>
                  </a:lnTo>
                  <a:lnTo>
                    <a:pt x="66532" y="387619"/>
                  </a:lnTo>
                  <a:lnTo>
                    <a:pt x="38797" y="354009"/>
                  </a:lnTo>
                  <a:lnTo>
                    <a:pt x="17853" y="315438"/>
                  </a:lnTo>
                  <a:lnTo>
                    <a:pt x="4615" y="272822"/>
                  </a:lnTo>
                  <a:lnTo>
                    <a:pt x="0" y="22707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949439" y="4678680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59" h="454660">
                  <a:moveTo>
                    <a:pt x="227075" y="0"/>
                  </a:moveTo>
                  <a:lnTo>
                    <a:pt x="181329" y="4615"/>
                  </a:lnTo>
                  <a:lnTo>
                    <a:pt x="138713" y="17853"/>
                  </a:lnTo>
                  <a:lnTo>
                    <a:pt x="100142" y="38797"/>
                  </a:lnTo>
                  <a:lnTo>
                    <a:pt x="66532" y="66532"/>
                  </a:lnTo>
                  <a:lnTo>
                    <a:pt x="38797" y="100142"/>
                  </a:lnTo>
                  <a:lnTo>
                    <a:pt x="17853" y="138713"/>
                  </a:lnTo>
                  <a:lnTo>
                    <a:pt x="4615" y="181329"/>
                  </a:lnTo>
                  <a:lnTo>
                    <a:pt x="0" y="227076"/>
                  </a:lnTo>
                  <a:lnTo>
                    <a:pt x="4615" y="272822"/>
                  </a:lnTo>
                  <a:lnTo>
                    <a:pt x="17853" y="315438"/>
                  </a:lnTo>
                  <a:lnTo>
                    <a:pt x="38797" y="354009"/>
                  </a:lnTo>
                  <a:lnTo>
                    <a:pt x="66532" y="387619"/>
                  </a:lnTo>
                  <a:lnTo>
                    <a:pt x="100142" y="415354"/>
                  </a:lnTo>
                  <a:lnTo>
                    <a:pt x="138713" y="436298"/>
                  </a:lnTo>
                  <a:lnTo>
                    <a:pt x="181329" y="449536"/>
                  </a:lnTo>
                  <a:lnTo>
                    <a:pt x="227075" y="454152"/>
                  </a:lnTo>
                  <a:lnTo>
                    <a:pt x="272822" y="449536"/>
                  </a:lnTo>
                  <a:lnTo>
                    <a:pt x="315438" y="436298"/>
                  </a:lnTo>
                  <a:lnTo>
                    <a:pt x="354009" y="415354"/>
                  </a:lnTo>
                  <a:lnTo>
                    <a:pt x="387619" y="387619"/>
                  </a:lnTo>
                  <a:lnTo>
                    <a:pt x="415354" y="354009"/>
                  </a:lnTo>
                  <a:lnTo>
                    <a:pt x="436298" y="315438"/>
                  </a:lnTo>
                  <a:lnTo>
                    <a:pt x="449536" y="272822"/>
                  </a:lnTo>
                  <a:lnTo>
                    <a:pt x="454151" y="227076"/>
                  </a:lnTo>
                  <a:lnTo>
                    <a:pt x="449536" y="181329"/>
                  </a:lnTo>
                  <a:lnTo>
                    <a:pt x="436298" y="138713"/>
                  </a:lnTo>
                  <a:lnTo>
                    <a:pt x="415354" y="100142"/>
                  </a:lnTo>
                  <a:lnTo>
                    <a:pt x="387619" y="66532"/>
                  </a:lnTo>
                  <a:lnTo>
                    <a:pt x="354009" y="38797"/>
                  </a:lnTo>
                  <a:lnTo>
                    <a:pt x="315438" y="17853"/>
                  </a:lnTo>
                  <a:lnTo>
                    <a:pt x="272822" y="4615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949439" y="4678680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59" h="454660">
                  <a:moveTo>
                    <a:pt x="0" y="227076"/>
                  </a:moveTo>
                  <a:lnTo>
                    <a:pt x="4615" y="181329"/>
                  </a:lnTo>
                  <a:lnTo>
                    <a:pt x="17853" y="138713"/>
                  </a:lnTo>
                  <a:lnTo>
                    <a:pt x="38797" y="100142"/>
                  </a:lnTo>
                  <a:lnTo>
                    <a:pt x="66532" y="66532"/>
                  </a:lnTo>
                  <a:lnTo>
                    <a:pt x="100142" y="38797"/>
                  </a:lnTo>
                  <a:lnTo>
                    <a:pt x="138713" y="17853"/>
                  </a:lnTo>
                  <a:lnTo>
                    <a:pt x="181329" y="4615"/>
                  </a:lnTo>
                  <a:lnTo>
                    <a:pt x="227075" y="0"/>
                  </a:lnTo>
                  <a:lnTo>
                    <a:pt x="272822" y="4615"/>
                  </a:lnTo>
                  <a:lnTo>
                    <a:pt x="315438" y="17853"/>
                  </a:lnTo>
                  <a:lnTo>
                    <a:pt x="354009" y="38797"/>
                  </a:lnTo>
                  <a:lnTo>
                    <a:pt x="387619" y="66532"/>
                  </a:lnTo>
                  <a:lnTo>
                    <a:pt x="415354" y="100142"/>
                  </a:lnTo>
                  <a:lnTo>
                    <a:pt x="436298" y="138713"/>
                  </a:lnTo>
                  <a:lnTo>
                    <a:pt x="449536" y="181329"/>
                  </a:lnTo>
                  <a:lnTo>
                    <a:pt x="454151" y="227076"/>
                  </a:lnTo>
                  <a:lnTo>
                    <a:pt x="449536" y="272822"/>
                  </a:lnTo>
                  <a:lnTo>
                    <a:pt x="436298" y="315438"/>
                  </a:lnTo>
                  <a:lnTo>
                    <a:pt x="415354" y="354009"/>
                  </a:lnTo>
                  <a:lnTo>
                    <a:pt x="387619" y="387619"/>
                  </a:lnTo>
                  <a:lnTo>
                    <a:pt x="354009" y="415354"/>
                  </a:lnTo>
                  <a:lnTo>
                    <a:pt x="315438" y="436298"/>
                  </a:lnTo>
                  <a:lnTo>
                    <a:pt x="272822" y="449536"/>
                  </a:lnTo>
                  <a:lnTo>
                    <a:pt x="227075" y="454152"/>
                  </a:lnTo>
                  <a:lnTo>
                    <a:pt x="181329" y="449536"/>
                  </a:lnTo>
                  <a:lnTo>
                    <a:pt x="138713" y="436298"/>
                  </a:lnTo>
                  <a:lnTo>
                    <a:pt x="100142" y="415354"/>
                  </a:lnTo>
                  <a:lnTo>
                    <a:pt x="66532" y="387619"/>
                  </a:lnTo>
                  <a:lnTo>
                    <a:pt x="38797" y="354009"/>
                  </a:lnTo>
                  <a:lnTo>
                    <a:pt x="17853" y="315438"/>
                  </a:lnTo>
                  <a:lnTo>
                    <a:pt x="4615" y="272822"/>
                  </a:lnTo>
                  <a:lnTo>
                    <a:pt x="0" y="227076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319015" y="4099560"/>
              <a:ext cx="451484" cy="451484"/>
            </a:xfrm>
            <a:custGeom>
              <a:avLst/>
              <a:gdLst/>
              <a:ahLst/>
              <a:cxnLst/>
              <a:rect l="l" t="t" r="r" b="b"/>
              <a:pathLst>
                <a:path w="451485" h="451485">
                  <a:moveTo>
                    <a:pt x="225551" y="0"/>
                  </a:moveTo>
                  <a:lnTo>
                    <a:pt x="180090" y="4581"/>
                  </a:lnTo>
                  <a:lnTo>
                    <a:pt x="137749" y="17722"/>
                  </a:lnTo>
                  <a:lnTo>
                    <a:pt x="99435" y="38515"/>
                  </a:lnTo>
                  <a:lnTo>
                    <a:pt x="66055" y="66055"/>
                  </a:lnTo>
                  <a:lnTo>
                    <a:pt x="38515" y="99435"/>
                  </a:lnTo>
                  <a:lnTo>
                    <a:pt x="17722" y="137749"/>
                  </a:lnTo>
                  <a:lnTo>
                    <a:pt x="4581" y="180090"/>
                  </a:lnTo>
                  <a:lnTo>
                    <a:pt x="0" y="225551"/>
                  </a:lnTo>
                  <a:lnTo>
                    <a:pt x="4581" y="271013"/>
                  </a:lnTo>
                  <a:lnTo>
                    <a:pt x="17722" y="313354"/>
                  </a:lnTo>
                  <a:lnTo>
                    <a:pt x="38515" y="351668"/>
                  </a:lnTo>
                  <a:lnTo>
                    <a:pt x="66055" y="385048"/>
                  </a:lnTo>
                  <a:lnTo>
                    <a:pt x="99435" y="412588"/>
                  </a:lnTo>
                  <a:lnTo>
                    <a:pt x="137749" y="433381"/>
                  </a:lnTo>
                  <a:lnTo>
                    <a:pt x="180090" y="446522"/>
                  </a:lnTo>
                  <a:lnTo>
                    <a:pt x="225551" y="451103"/>
                  </a:lnTo>
                  <a:lnTo>
                    <a:pt x="271013" y="446522"/>
                  </a:lnTo>
                  <a:lnTo>
                    <a:pt x="313354" y="433381"/>
                  </a:lnTo>
                  <a:lnTo>
                    <a:pt x="351668" y="412588"/>
                  </a:lnTo>
                  <a:lnTo>
                    <a:pt x="385048" y="385048"/>
                  </a:lnTo>
                  <a:lnTo>
                    <a:pt x="412588" y="351668"/>
                  </a:lnTo>
                  <a:lnTo>
                    <a:pt x="433381" y="313354"/>
                  </a:lnTo>
                  <a:lnTo>
                    <a:pt x="446522" y="271013"/>
                  </a:lnTo>
                  <a:lnTo>
                    <a:pt x="451104" y="225551"/>
                  </a:lnTo>
                  <a:lnTo>
                    <a:pt x="446522" y="180090"/>
                  </a:lnTo>
                  <a:lnTo>
                    <a:pt x="433381" y="137749"/>
                  </a:lnTo>
                  <a:lnTo>
                    <a:pt x="412588" y="99435"/>
                  </a:lnTo>
                  <a:lnTo>
                    <a:pt x="385048" y="66055"/>
                  </a:lnTo>
                  <a:lnTo>
                    <a:pt x="351668" y="38515"/>
                  </a:lnTo>
                  <a:lnTo>
                    <a:pt x="313354" y="17722"/>
                  </a:lnTo>
                  <a:lnTo>
                    <a:pt x="271013" y="4581"/>
                  </a:lnTo>
                  <a:lnTo>
                    <a:pt x="22555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319015" y="4099560"/>
              <a:ext cx="451484" cy="451484"/>
            </a:xfrm>
            <a:custGeom>
              <a:avLst/>
              <a:gdLst/>
              <a:ahLst/>
              <a:cxnLst/>
              <a:rect l="l" t="t" r="r" b="b"/>
              <a:pathLst>
                <a:path w="451485" h="451485">
                  <a:moveTo>
                    <a:pt x="0" y="225551"/>
                  </a:moveTo>
                  <a:lnTo>
                    <a:pt x="4581" y="180090"/>
                  </a:lnTo>
                  <a:lnTo>
                    <a:pt x="17722" y="137749"/>
                  </a:lnTo>
                  <a:lnTo>
                    <a:pt x="38515" y="99435"/>
                  </a:lnTo>
                  <a:lnTo>
                    <a:pt x="66055" y="66055"/>
                  </a:lnTo>
                  <a:lnTo>
                    <a:pt x="99435" y="38515"/>
                  </a:lnTo>
                  <a:lnTo>
                    <a:pt x="137749" y="17722"/>
                  </a:lnTo>
                  <a:lnTo>
                    <a:pt x="180090" y="4581"/>
                  </a:lnTo>
                  <a:lnTo>
                    <a:pt x="225551" y="0"/>
                  </a:lnTo>
                  <a:lnTo>
                    <a:pt x="271013" y="4581"/>
                  </a:lnTo>
                  <a:lnTo>
                    <a:pt x="313354" y="17722"/>
                  </a:lnTo>
                  <a:lnTo>
                    <a:pt x="351668" y="38515"/>
                  </a:lnTo>
                  <a:lnTo>
                    <a:pt x="385048" y="66055"/>
                  </a:lnTo>
                  <a:lnTo>
                    <a:pt x="412588" y="99435"/>
                  </a:lnTo>
                  <a:lnTo>
                    <a:pt x="433381" y="137749"/>
                  </a:lnTo>
                  <a:lnTo>
                    <a:pt x="446522" y="180090"/>
                  </a:lnTo>
                  <a:lnTo>
                    <a:pt x="451104" y="225551"/>
                  </a:lnTo>
                  <a:lnTo>
                    <a:pt x="446522" y="271013"/>
                  </a:lnTo>
                  <a:lnTo>
                    <a:pt x="433381" y="313354"/>
                  </a:lnTo>
                  <a:lnTo>
                    <a:pt x="412588" y="351668"/>
                  </a:lnTo>
                  <a:lnTo>
                    <a:pt x="385048" y="385048"/>
                  </a:lnTo>
                  <a:lnTo>
                    <a:pt x="351668" y="412588"/>
                  </a:lnTo>
                  <a:lnTo>
                    <a:pt x="313354" y="433381"/>
                  </a:lnTo>
                  <a:lnTo>
                    <a:pt x="271013" y="446522"/>
                  </a:lnTo>
                  <a:lnTo>
                    <a:pt x="225551" y="451103"/>
                  </a:lnTo>
                  <a:lnTo>
                    <a:pt x="180090" y="446522"/>
                  </a:lnTo>
                  <a:lnTo>
                    <a:pt x="137749" y="433381"/>
                  </a:lnTo>
                  <a:lnTo>
                    <a:pt x="99435" y="412588"/>
                  </a:lnTo>
                  <a:lnTo>
                    <a:pt x="66055" y="385048"/>
                  </a:lnTo>
                  <a:lnTo>
                    <a:pt x="38515" y="351668"/>
                  </a:lnTo>
                  <a:lnTo>
                    <a:pt x="17722" y="313354"/>
                  </a:lnTo>
                  <a:lnTo>
                    <a:pt x="4581" y="271013"/>
                  </a:lnTo>
                  <a:lnTo>
                    <a:pt x="0" y="22555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032247" y="3706368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60" h="454660">
                  <a:moveTo>
                    <a:pt x="227075" y="0"/>
                  </a:moveTo>
                  <a:lnTo>
                    <a:pt x="181329" y="4615"/>
                  </a:lnTo>
                  <a:lnTo>
                    <a:pt x="138713" y="17853"/>
                  </a:lnTo>
                  <a:lnTo>
                    <a:pt x="100142" y="38797"/>
                  </a:lnTo>
                  <a:lnTo>
                    <a:pt x="66532" y="66532"/>
                  </a:lnTo>
                  <a:lnTo>
                    <a:pt x="38797" y="100142"/>
                  </a:lnTo>
                  <a:lnTo>
                    <a:pt x="17853" y="138713"/>
                  </a:lnTo>
                  <a:lnTo>
                    <a:pt x="4615" y="181329"/>
                  </a:lnTo>
                  <a:lnTo>
                    <a:pt x="0" y="227075"/>
                  </a:lnTo>
                  <a:lnTo>
                    <a:pt x="4615" y="272822"/>
                  </a:lnTo>
                  <a:lnTo>
                    <a:pt x="17853" y="315438"/>
                  </a:lnTo>
                  <a:lnTo>
                    <a:pt x="38797" y="354009"/>
                  </a:lnTo>
                  <a:lnTo>
                    <a:pt x="66532" y="387619"/>
                  </a:lnTo>
                  <a:lnTo>
                    <a:pt x="100142" y="415354"/>
                  </a:lnTo>
                  <a:lnTo>
                    <a:pt x="138713" y="436298"/>
                  </a:lnTo>
                  <a:lnTo>
                    <a:pt x="181329" y="449536"/>
                  </a:lnTo>
                  <a:lnTo>
                    <a:pt x="227075" y="454151"/>
                  </a:lnTo>
                  <a:lnTo>
                    <a:pt x="272822" y="449536"/>
                  </a:lnTo>
                  <a:lnTo>
                    <a:pt x="315438" y="436298"/>
                  </a:lnTo>
                  <a:lnTo>
                    <a:pt x="354009" y="415354"/>
                  </a:lnTo>
                  <a:lnTo>
                    <a:pt x="387619" y="387619"/>
                  </a:lnTo>
                  <a:lnTo>
                    <a:pt x="415354" y="354009"/>
                  </a:lnTo>
                  <a:lnTo>
                    <a:pt x="436298" y="315438"/>
                  </a:lnTo>
                  <a:lnTo>
                    <a:pt x="449536" y="272822"/>
                  </a:lnTo>
                  <a:lnTo>
                    <a:pt x="454151" y="227075"/>
                  </a:lnTo>
                  <a:lnTo>
                    <a:pt x="449536" y="181329"/>
                  </a:lnTo>
                  <a:lnTo>
                    <a:pt x="436298" y="138713"/>
                  </a:lnTo>
                  <a:lnTo>
                    <a:pt x="415354" y="100142"/>
                  </a:lnTo>
                  <a:lnTo>
                    <a:pt x="387619" y="66532"/>
                  </a:lnTo>
                  <a:lnTo>
                    <a:pt x="354009" y="38797"/>
                  </a:lnTo>
                  <a:lnTo>
                    <a:pt x="315438" y="17853"/>
                  </a:lnTo>
                  <a:lnTo>
                    <a:pt x="272822" y="4615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032247" y="3706368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60" h="454660">
                  <a:moveTo>
                    <a:pt x="0" y="227075"/>
                  </a:moveTo>
                  <a:lnTo>
                    <a:pt x="4615" y="181329"/>
                  </a:lnTo>
                  <a:lnTo>
                    <a:pt x="17853" y="138713"/>
                  </a:lnTo>
                  <a:lnTo>
                    <a:pt x="38797" y="100142"/>
                  </a:lnTo>
                  <a:lnTo>
                    <a:pt x="66532" y="66532"/>
                  </a:lnTo>
                  <a:lnTo>
                    <a:pt x="100142" y="38797"/>
                  </a:lnTo>
                  <a:lnTo>
                    <a:pt x="138713" y="17853"/>
                  </a:lnTo>
                  <a:lnTo>
                    <a:pt x="181329" y="4615"/>
                  </a:lnTo>
                  <a:lnTo>
                    <a:pt x="227075" y="0"/>
                  </a:lnTo>
                  <a:lnTo>
                    <a:pt x="272822" y="4615"/>
                  </a:lnTo>
                  <a:lnTo>
                    <a:pt x="315438" y="17853"/>
                  </a:lnTo>
                  <a:lnTo>
                    <a:pt x="354009" y="38797"/>
                  </a:lnTo>
                  <a:lnTo>
                    <a:pt x="387619" y="66532"/>
                  </a:lnTo>
                  <a:lnTo>
                    <a:pt x="415354" y="100142"/>
                  </a:lnTo>
                  <a:lnTo>
                    <a:pt x="436298" y="138713"/>
                  </a:lnTo>
                  <a:lnTo>
                    <a:pt x="449536" y="181329"/>
                  </a:lnTo>
                  <a:lnTo>
                    <a:pt x="454151" y="227075"/>
                  </a:lnTo>
                  <a:lnTo>
                    <a:pt x="449536" y="272822"/>
                  </a:lnTo>
                  <a:lnTo>
                    <a:pt x="436298" y="315438"/>
                  </a:lnTo>
                  <a:lnTo>
                    <a:pt x="415354" y="354009"/>
                  </a:lnTo>
                  <a:lnTo>
                    <a:pt x="387619" y="387619"/>
                  </a:lnTo>
                  <a:lnTo>
                    <a:pt x="354009" y="415354"/>
                  </a:lnTo>
                  <a:lnTo>
                    <a:pt x="315438" y="436298"/>
                  </a:lnTo>
                  <a:lnTo>
                    <a:pt x="272822" y="449536"/>
                  </a:lnTo>
                  <a:lnTo>
                    <a:pt x="227075" y="454151"/>
                  </a:lnTo>
                  <a:lnTo>
                    <a:pt x="181329" y="449536"/>
                  </a:lnTo>
                  <a:lnTo>
                    <a:pt x="138713" y="436298"/>
                  </a:lnTo>
                  <a:lnTo>
                    <a:pt x="100142" y="415354"/>
                  </a:lnTo>
                  <a:lnTo>
                    <a:pt x="66532" y="387619"/>
                  </a:lnTo>
                  <a:lnTo>
                    <a:pt x="38797" y="354009"/>
                  </a:lnTo>
                  <a:lnTo>
                    <a:pt x="17853" y="315438"/>
                  </a:lnTo>
                  <a:lnTo>
                    <a:pt x="4615" y="272822"/>
                  </a:lnTo>
                  <a:lnTo>
                    <a:pt x="0" y="22707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836919" y="4245864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60" h="454660">
                  <a:moveTo>
                    <a:pt x="227075" y="0"/>
                  </a:moveTo>
                  <a:lnTo>
                    <a:pt x="181329" y="4615"/>
                  </a:lnTo>
                  <a:lnTo>
                    <a:pt x="138713" y="17853"/>
                  </a:lnTo>
                  <a:lnTo>
                    <a:pt x="100142" y="38797"/>
                  </a:lnTo>
                  <a:lnTo>
                    <a:pt x="66532" y="66532"/>
                  </a:lnTo>
                  <a:lnTo>
                    <a:pt x="38797" y="100142"/>
                  </a:lnTo>
                  <a:lnTo>
                    <a:pt x="17853" y="138713"/>
                  </a:lnTo>
                  <a:lnTo>
                    <a:pt x="4615" y="181329"/>
                  </a:lnTo>
                  <a:lnTo>
                    <a:pt x="0" y="227075"/>
                  </a:lnTo>
                  <a:lnTo>
                    <a:pt x="4615" y="272822"/>
                  </a:lnTo>
                  <a:lnTo>
                    <a:pt x="17853" y="315438"/>
                  </a:lnTo>
                  <a:lnTo>
                    <a:pt x="38797" y="354009"/>
                  </a:lnTo>
                  <a:lnTo>
                    <a:pt x="66532" y="387619"/>
                  </a:lnTo>
                  <a:lnTo>
                    <a:pt x="100142" y="415354"/>
                  </a:lnTo>
                  <a:lnTo>
                    <a:pt x="138713" y="436298"/>
                  </a:lnTo>
                  <a:lnTo>
                    <a:pt x="181329" y="449536"/>
                  </a:lnTo>
                  <a:lnTo>
                    <a:pt x="227075" y="454152"/>
                  </a:lnTo>
                  <a:lnTo>
                    <a:pt x="272822" y="449536"/>
                  </a:lnTo>
                  <a:lnTo>
                    <a:pt x="315438" y="436298"/>
                  </a:lnTo>
                  <a:lnTo>
                    <a:pt x="354009" y="415354"/>
                  </a:lnTo>
                  <a:lnTo>
                    <a:pt x="387619" y="387619"/>
                  </a:lnTo>
                  <a:lnTo>
                    <a:pt x="415354" y="354009"/>
                  </a:lnTo>
                  <a:lnTo>
                    <a:pt x="436298" y="315438"/>
                  </a:lnTo>
                  <a:lnTo>
                    <a:pt x="449536" y="272822"/>
                  </a:lnTo>
                  <a:lnTo>
                    <a:pt x="454151" y="227075"/>
                  </a:lnTo>
                  <a:lnTo>
                    <a:pt x="449536" y="181329"/>
                  </a:lnTo>
                  <a:lnTo>
                    <a:pt x="436298" y="138713"/>
                  </a:lnTo>
                  <a:lnTo>
                    <a:pt x="415354" y="100142"/>
                  </a:lnTo>
                  <a:lnTo>
                    <a:pt x="387619" y="66532"/>
                  </a:lnTo>
                  <a:lnTo>
                    <a:pt x="354009" y="38797"/>
                  </a:lnTo>
                  <a:lnTo>
                    <a:pt x="315438" y="17853"/>
                  </a:lnTo>
                  <a:lnTo>
                    <a:pt x="272822" y="4615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836919" y="4245864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60" h="454660">
                  <a:moveTo>
                    <a:pt x="0" y="227075"/>
                  </a:moveTo>
                  <a:lnTo>
                    <a:pt x="4615" y="181329"/>
                  </a:lnTo>
                  <a:lnTo>
                    <a:pt x="17853" y="138713"/>
                  </a:lnTo>
                  <a:lnTo>
                    <a:pt x="38797" y="100142"/>
                  </a:lnTo>
                  <a:lnTo>
                    <a:pt x="66532" y="66532"/>
                  </a:lnTo>
                  <a:lnTo>
                    <a:pt x="100142" y="38797"/>
                  </a:lnTo>
                  <a:lnTo>
                    <a:pt x="138713" y="17853"/>
                  </a:lnTo>
                  <a:lnTo>
                    <a:pt x="181329" y="4615"/>
                  </a:lnTo>
                  <a:lnTo>
                    <a:pt x="227075" y="0"/>
                  </a:lnTo>
                  <a:lnTo>
                    <a:pt x="272822" y="4615"/>
                  </a:lnTo>
                  <a:lnTo>
                    <a:pt x="315438" y="17853"/>
                  </a:lnTo>
                  <a:lnTo>
                    <a:pt x="354009" y="38797"/>
                  </a:lnTo>
                  <a:lnTo>
                    <a:pt x="387619" y="66532"/>
                  </a:lnTo>
                  <a:lnTo>
                    <a:pt x="415354" y="100142"/>
                  </a:lnTo>
                  <a:lnTo>
                    <a:pt x="436298" y="138713"/>
                  </a:lnTo>
                  <a:lnTo>
                    <a:pt x="449536" y="181329"/>
                  </a:lnTo>
                  <a:lnTo>
                    <a:pt x="454151" y="227075"/>
                  </a:lnTo>
                  <a:lnTo>
                    <a:pt x="449536" y="272822"/>
                  </a:lnTo>
                  <a:lnTo>
                    <a:pt x="436298" y="315438"/>
                  </a:lnTo>
                  <a:lnTo>
                    <a:pt x="415354" y="354009"/>
                  </a:lnTo>
                  <a:lnTo>
                    <a:pt x="387619" y="387619"/>
                  </a:lnTo>
                  <a:lnTo>
                    <a:pt x="354009" y="415354"/>
                  </a:lnTo>
                  <a:lnTo>
                    <a:pt x="315438" y="436298"/>
                  </a:lnTo>
                  <a:lnTo>
                    <a:pt x="272822" y="449536"/>
                  </a:lnTo>
                  <a:lnTo>
                    <a:pt x="227075" y="454152"/>
                  </a:lnTo>
                  <a:lnTo>
                    <a:pt x="181329" y="449536"/>
                  </a:lnTo>
                  <a:lnTo>
                    <a:pt x="138713" y="436298"/>
                  </a:lnTo>
                  <a:lnTo>
                    <a:pt x="100142" y="415354"/>
                  </a:lnTo>
                  <a:lnTo>
                    <a:pt x="66532" y="387619"/>
                  </a:lnTo>
                  <a:lnTo>
                    <a:pt x="38797" y="354009"/>
                  </a:lnTo>
                  <a:lnTo>
                    <a:pt x="17853" y="315438"/>
                  </a:lnTo>
                  <a:lnTo>
                    <a:pt x="4615" y="272822"/>
                  </a:lnTo>
                  <a:lnTo>
                    <a:pt x="0" y="22707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623559" y="3614928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60" h="454660">
                  <a:moveTo>
                    <a:pt x="227075" y="0"/>
                  </a:moveTo>
                  <a:lnTo>
                    <a:pt x="181329" y="4615"/>
                  </a:lnTo>
                  <a:lnTo>
                    <a:pt x="138713" y="17853"/>
                  </a:lnTo>
                  <a:lnTo>
                    <a:pt x="100142" y="38797"/>
                  </a:lnTo>
                  <a:lnTo>
                    <a:pt x="66532" y="66532"/>
                  </a:lnTo>
                  <a:lnTo>
                    <a:pt x="38797" y="100142"/>
                  </a:lnTo>
                  <a:lnTo>
                    <a:pt x="17853" y="138713"/>
                  </a:lnTo>
                  <a:lnTo>
                    <a:pt x="4615" y="181329"/>
                  </a:lnTo>
                  <a:lnTo>
                    <a:pt x="0" y="227076"/>
                  </a:lnTo>
                  <a:lnTo>
                    <a:pt x="4615" y="272822"/>
                  </a:lnTo>
                  <a:lnTo>
                    <a:pt x="17853" y="315438"/>
                  </a:lnTo>
                  <a:lnTo>
                    <a:pt x="38797" y="354009"/>
                  </a:lnTo>
                  <a:lnTo>
                    <a:pt x="66532" y="387619"/>
                  </a:lnTo>
                  <a:lnTo>
                    <a:pt x="100142" y="415354"/>
                  </a:lnTo>
                  <a:lnTo>
                    <a:pt x="138713" y="436298"/>
                  </a:lnTo>
                  <a:lnTo>
                    <a:pt x="181329" y="449536"/>
                  </a:lnTo>
                  <a:lnTo>
                    <a:pt x="227075" y="454152"/>
                  </a:lnTo>
                  <a:lnTo>
                    <a:pt x="272822" y="449536"/>
                  </a:lnTo>
                  <a:lnTo>
                    <a:pt x="315438" y="436298"/>
                  </a:lnTo>
                  <a:lnTo>
                    <a:pt x="354009" y="415354"/>
                  </a:lnTo>
                  <a:lnTo>
                    <a:pt x="387619" y="387619"/>
                  </a:lnTo>
                  <a:lnTo>
                    <a:pt x="415354" y="354009"/>
                  </a:lnTo>
                  <a:lnTo>
                    <a:pt x="436298" y="315438"/>
                  </a:lnTo>
                  <a:lnTo>
                    <a:pt x="449536" y="272822"/>
                  </a:lnTo>
                  <a:lnTo>
                    <a:pt x="454151" y="227076"/>
                  </a:lnTo>
                  <a:lnTo>
                    <a:pt x="449536" y="181329"/>
                  </a:lnTo>
                  <a:lnTo>
                    <a:pt x="436298" y="138713"/>
                  </a:lnTo>
                  <a:lnTo>
                    <a:pt x="415354" y="100142"/>
                  </a:lnTo>
                  <a:lnTo>
                    <a:pt x="387619" y="66532"/>
                  </a:lnTo>
                  <a:lnTo>
                    <a:pt x="354009" y="38797"/>
                  </a:lnTo>
                  <a:lnTo>
                    <a:pt x="315438" y="17853"/>
                  </a:lnTo>
                  <a:lnTo>
                    <a:pt x="272822" y="4615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623559" y="3614928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60" h="454660">
                  <a:moveTo>
                    <a:pt x="0" y="227076"/>
                  </a:moveTo>
                  <a:lnTo>
                    <a:pt x="4615" y="181329"/>
                  </a:lnTo>
                  <a:lnTo>
                    <a:pt x="17853" y="138713"/>
                  </a:lnTo>
                  <a:lnTo>
                    <a:pt x="38797" y="100142"/>
                  </a:lnTo>
                  <a:lnTo>
                    <a:pt x="66532" y="66532"/>
                  </a:lnTo>
                  <a:lnTo>
                    <a:pt x="100142" y="38797"/>
                  </a:lnTo>
                  <a:lnTo>
                    <a:pt x="138713" y="17853"/>
                  </a:lnTo>
                  <a:lnTo>
                    <a:pt x="181329" y="4615"/>
                  </a:lnTo>
                  <a:lnTo>
                    <a:pt x="227075" y="0"/>
                  </a:lnTo>
                  <a:lnTo>
                    <a:pt x="272822" y="4615"/>
                  </a:lnTo>
                  <a:lnTo>
                    <a:pt x="315438" y="17853"/>
                  </a:lnTo>
                  <a:lnTo>
                    <a:pt x="354009" y="38797"/>
                  </a:lnTo>
                  <a:lnTo>
                    <a:pt x="387619" y="66532"/>
                  </a:lnTo>
                  <a:lnTo>
                    <a:pt x="415354" y="100142"/>
                  </a:lnTo>
                  <a:lnTo>
                    <a:pt x="436298" y="138713"/>
                  </a:lnTo>
                  <a:lnTo>
                    <a:pt x="449536" y="181329"/>
                  </a:lnTo>
                  <a:lnTo>
                    <a:pt x="454151" y="227076"/>
                  </a:lnTo>
                  <a:lnTo>
                    <a:pt x="449536" y="272822"/>
                  </a:lnTo>
                  <a:lnTo>
                    <a:pt x="436298" y="315438"/>
                  </a:lnTo>
                  <a:lnTo>
                    <a:pt x="415354" y="354009"/>
                  </a:lnTo>
                  <a:lnTo>
                    <a:pt x="387619" y="387619"/>
                  </a:lnTo>
                  <a:lnTo>
                    <a:pt x="354009" y="415354"/>
                  </a:lnTo>
                  <a:lnTo>
                    <a:pt x="315438" y="436298"/>
                  </a:lnTo>
                  <a:lnTo>
                    <a:pt x="272822" y="449536"/>
                  </a:lnTo>
                  <a:lnTo>
                    <a:pt x="227075" y="454152"/>
                  </a:lnTo>
                  <a:lnTo>
                    <a:pt x="181329" y="449536"/>
                  </a:lnTo>
                  <a:lnTo>
                    <a:pt x="138713" y="436298"/>
                  </a:lnTo>
                  <a:lnTo>
                    <a:pt x="100142" y="415354"/>
                  </a:lnTo>
                  <a:lnTo>
                    <a:pt x="66532" y="387619"/>
                  </a:lnTo>
                  <a:lnTo>
                    <a:pt x="38797" y="354009"/>
                  </a:lnTo>
                  <a:lnTo>
                    <a:pt x="17853" y="315438"/>
                  </a:lnTo>
                  <a:lnTo>
                    <a:pt x="4615" y="272822"/>
                  </a:lnTo>
                  <a:lnTo>
                    <a:pt x="0" y="227076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5786373" y="3679317"/>
            <a:ext cx="131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589024" y="1626489"/>
            <a:ext cx="1077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P(yellow)</a:t>
            </a:r>
            <a:r>
              <a:rPr sz="1800" b="1" spc="-85" dirty="0">
                <a:latin typeface="Calibri"/>
                <a:cs typeface="Calibri"/>
              </a:rPr>
              <a:t> </a:t>
            </a:r>
            <a:r>
              <a:rPr sz="1800" b="1" spc="-50" dirty="0">
                <a:latin typeface="Calibri"/>
                <a:cs typeface="Calibri"/>
              </a:rPr>
              <a:t>=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2707639" y="1793875"/>
            <a:ext cx="201295" cy="15240"/>
          </a:xfrm>
          <a:custGeom>
            <a:avLst/>
            <a:gdLst/>
            <a:ahLst/>
            <a:cxnLst/>
            <a:rect l="l" t="t" r="r" b="b"/>
            <a:pathLst>
              <a:path w="201294" h="15239">
                <a:moveTo>
                  <a:pt x="201168" y="0"/>
                </a:moveTo>
                <a:lnTo>
                  <a:pt x="0" y="0"/>
                </a:lnTo>
                <a:lnTo>
                  <a:pt x="0" y="15239"/>
                </a:lnTo>
                <a:lnTo>
                  <a:pt x="201168" y="15239"/>
                </a:lnTo>
                <a:lnTo>
                  <a:pt x="2011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2744470" y="1553337"/>
            <a:ext cx="12573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50" dirty="0">
                <a:latin typeface="Cambria Math"/>
                <a:cs typeface="Cambria Math"/>
              </a:rPr>
              <a:t>𝟕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695701" y="1803273"/>
            <a:ext cx="22669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25" dirty="0">
                <a:latin typeface="Cambria Math"/>
                <a:cs typeface="Cambria Math"/>
              </a:rPr>
              <a:t>𝟏𝟕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589024" y="2415666"/>
            <a:ext cx="99504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P(green)</a:t>
            </a:r>
            <a:r>
              <a:rPr sz="1800" b="1" spc="-50" dirty="0">
                <a:latin typeface="Calibri"/>
                <a:cs typeface="Calibri"/>
              </a:rPr>
              <a:t> =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2622295" y="2582672"/>
            <a:ext cx="201295" cy="15240"/>
          </a:xfrm>
          <a:custGeom>
            <a:avLst/>
            <a:gdLst/>
            <a:ahLst/>
            <a:cxnLst/>
            <a:rect l="l" t="t" r="r" b="b"/>
            <a:pathLst>
              <a:path w="201294" h="15239">
                <a:moveTo>
                  <a:pt x="201168" y="0"/>
                </a:moveTo>
                <a:lnTo>
                  <a:pt x="0" y="0"/>
                </a:lnTo>
                <a:lnTo>
                  <a:pt x="0" y="15239"/>
                </a:lnTo>
                <a:lnTo>
                  <a:pt x="201168" y="15239"/>
                </a:lnTo>
                <a:lnTo>
                  <a:pt x="2011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2610357" y="2293747"/>
            <a:ext cx="226695" cy="52578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300" spc="-25" dirty="0">
                <a:latin typeface="Cambria Math"/>
                <a:cs typeface="Cambria Math"/>
              </a:rPr>
              <a:t>𝟏𝟎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300" spc="-25" dirty="0">
                <a:latin typeface="Cambria Math"/>
                <a:cs typeface="Cambria Math"/>
              </a:rPr>
              <a:t>𝟏𝟕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4823459" y="2772155"/>
            <a:ext cx="2167255" cy="2167255"/>
          </a:xfrm>
          <a:custGeom>
            <a:avLst/>
            <a:gdLst/>
            <a:ahLst/>
            <a:cxnLst/>
            <a:rect l="l" t="t" r="r" b="b"/>
            <a:pathLst>
              <a:path w="2167254" h="2167254">
                <a:moveTo>
                  <a:pt x="0" y="1083564"/>
                </a:moveTo>
                <a:lnTo>
                  <a:pt x="1055" y="1035298"/>
                </a:lnTo>
                <a:lnTo>
                  <a:pt x="4193" y="987573"/>
                </a:lnTo>
                <a:lnTo>
                  <a:pt x="9369" y="940433"/>
                </a:lnTo>
                <a:lnTo>
                  <a:pt x="16540" y="893922"/>
                </a:lnTo>
                <a:lnTo>
                  <a:pt x="25660" y="848083"/>
                </a:lnTo>
                <a:lnTo>
                  <a:pt x="36686" y="802961"/>
                </a:lnTo>
                <a:lnTo>
                  <a:pt x="49575" y="758600"/>
                </a:lnTo>
                <a:lnTo>
                  <a:pt x="64281" y="715043"/>
                </a:lnTo>
                <a:lnTo>
                  <a:pt x="80761" y="672336"/>
                </a:lnTo>
                <a:lnTo>
                  <a:pt x="98971" y="630521"/>
                </a:lnTo>
                <a:lnTo>
                  <a:pt x="118867" y="589643"/>
                </a:lnTo>
                <a:lnTo>
                  <a:pt x="140404" y="549747"/>
                </a:lnTo>
                <a:lnTo>
                  <a:pt x="163539" y="510875"/>
                </a:lnTo>
                <a:lnTo>
                  <a:pt x="188228" y="473072"/>
                </a:lnTo>
                <a:lnTo>
                  <a:pt x="214426" y="436383"/>
                </a:lnTo>
                <a:lnTo>
                  <a:pt x="242090" y="400851"/>
                </a:lnTo>
                <a:lnTo>
                  <a:pt x="271175" y="366520"/>
                </a:lnTo>
                <a:lnTo>
                  <a:pt x="301638" y="333435"/>
                </a:lnTo>
                <a:lnTo>
                  <a:pt x="333435" y="301638"/>
                </a:lnTo>
                <a:lnTo>
                  <a:pt x="366520" y="271175"/>
                </a:lnTo>
                <a:lnTo>
                  <a:pt x="400851" y="242090"/>
                </a:lnTo>
                <a:lnTo>
                  <a:pt x="436383" y="214426"/>
                </a:lnTo>
                <a:lnTo>
                  <a:pt x="473072" y="188228"/>
                </a:lnTo>
                <a:lnTo>
                  <a:pt x="510875" y="163539"/>
                </a:lnTo>
                <a:lnTo>
                  <a:pt x="549747" y="140404"/>
                </a:lnTo>
                <a:lnTo>
                  <a:pt x="589643" y="118867"/>
                </a:lnTo>
                <a:lnTo>
                  <a:pt x="630521" y="98971"/>
                </a:lnTo>
                <a:lnTo>
                  <a:pt x="672336" y="80761"/>
                </a:lnTo>
                <a:lnTo>
                  <a:pt x="715043" y="64281"/>
                </a:lnTo>
                <a:lnTo>
                  <a:pt x="758600" y="49575"/>
                </a:lnTo>
                <a:lnTo>
                  <a:pt x="802961" y="36686"/>
                </a:lnTo>
                <a:lnTo>
                  <a:pt x="848083" y="25660"/>
                </a:lnTo>
                <a:lnTo>
                  <a:pt x="893922" y="16540"/>
                </a:lnTo>
                <a:lnTo>
                  <a:pt x="940433" y="9369"/>
                </a:lnTo>
                <a:lnTo>
                  <a:pt x="987573" y="4193"/>
                </a:lnTo>
                <a:lnTo>
                  <a:pt x="1035298" y="1055"/>
                </a:lnTo>
                <a:lnTo>
                  <a:pt x="1083564" y="0"/>
                </a:lnTo>
                <a:lnTo>
                  <a:pt x="1131829" y="1055"/>
                </a:lnTo>
                <a:lnTo>
                  <a:pt x="1179554" y="4193"/>
                </a:lnTo>
                <a:lnTo>
                  <a:pt x="1226694" y="9369"/>
                </a:lnTo>
                <a:lnTo>
                  <a:pt x="1273205" y="16540"/>
                </a:lnTo>
                <a:lnTo>
                  <a:pt x="1319044" y="25660"/>
                </a:lnTo>
                <a:lnTo>
                  <a:pt x="1364166" y="36686"/>
                </a:lnTo>
                <a:lnTo>
                  <a:pt x="1408527" y="49575"/>
                </a:lnTo>
                <a:lnTo>
                  <a:pt x="1452084" y="64281"/>
                </a:lnTo>
                <a:lnTo>
                  <a:pt x="1494791" y="80761"/>
                </a:lnTo>
                <a:lnTo>
                  <a:pt x="1536606" y="98971"/>
                </a:lnTo>
                <a:lnTo>
                  <a:pt x="1577484" y="118867"/>
                </a:lnTo>
                <a:lnTo>
                  <a:pt x="1617380" y="140404"/>
                </a:lnTo>
                <a:lnTo>
                  <a:pt x="1656252" y="163539"/>
                </a:lnTo>
                <a:lnTo>
                  <a:pt x="1694055" y="188228"/>
                </a:lnTo>
                <a:lnTo>
                  <a:pt x="1730744" y="214426"/>
                </a:lnTo>
                <a:lnTo>
                  <a:pt x="1766276" y="242090"/>
                </a:lnTo>
                <a:lnTo>
                  <a:pt x="1800607" y="271175"/>
                </a:lnTo>
                <a:lnTo>
                  <a:pt x="1833692" y="301638"/>
                </a:lnTo>
                <a:lnTo>
                  <a:pt x="1865489" y="333435"/>
                </a:lnTo>
                <a:lnTo>
                  <a:pt x="1895952" y="366520"/>
                </a:lnTo>
                <a:lnTo>
                  <a:pt x="1925037" y="400851"/>
                </a:lnTo>
                <a:lnTo>
                  <a:pt x="1952701" y="436383"/>
                </a:lnTo>
                <a:lnTo>
                  <a:pt x="1978899" y="473072"/>
                </a:lnTo>
                <a:lnTo>
                  <a:pt x="2003588" y="510875"/>
                </a:lnTo>
                <a:lnTo>
                  <a:pt x="2026723" y="549747"/>
                </a:lnTo>
                <a:lnTo>
                  <a:pt x="2048260" y="589643"/>
                </a:lnTo>
                <a:lnTo>
                  <a:pt x="2068156" y="630521"/>
                </a:lnTo>
                <a:lnTo>
                  <a:pt x="2086366" y="672336"/>
                </a:lnTo>
                <a:lnTo>
                  <a:pt x="2102846" y="715043"/>
                </a:lnTo>
                <a:lnTo>
                  <a:pt x="2117552" y="758600"/>
                </a:lnTo>
                <a:lnTo>
                  <a:pt x="2130441" y="802961"/>
                </a:lnTo>
                <a:lnTo>
                  <a:pt x="2141467" y="848083"/>
                </a:lnTo>
                <a:lnTo>
                  <a:pt x="2150587" y="893922"/>
                </a:lnTo>
                <a:lnTo>
                  <a:pt x="2157758" y="940433"/>
                </a:lnTo>
                <a:lnTo>
                  <a:pt x="2162934" y="987573"/>
                </a:lnTo>
                <a:lnTo>
                  <a:pt x="2166072" y="1035298"/>
                </a:lnTo>
                <a:lnTo>
                  <a:pt x="2167128" y="1083564"/>
                </a:lnTo>
                <a:lnTo>
                  <a:pt x="2166072" y="1131829"/>
                </a:lnTo>
                <a:lnTo>
                  <a:pt x="2162934" y="1179554"/>
                </a:lnTo>
                <a:lnTo>
                  <a:pt x="2157758" y="1226694"/>
                </a:lnTo>
                <a:lnTo>
                  <a:pt x="2150587" y="1273205"/>
                </a:lnTo>
                <a:lnTo>
                  <a:pt x="2141467" y="1319044"/>
                </a:lnTo>
                <a:lnTo>
                  <a:pt x="2130441" y="1364166"/>
                </a:lnTo>
                <a:lnTo>
                  <a:pt x="2117552" y="1408527"/>
                </a:lnTo>
                <a:lnTo>
                  <a:pt x="2102846" y="1452084"/>
                </a:lnTo>
                <a:lnTo>
                  <a:pt x="2086366" y="1494791"/>
                </a:lnTo>
                <a:lnTo>
                  <a:pt x="2068156" y="1536606"/>
                </a:lnTo>
                <a:lnTo>
                  <a:pt x="2048260" y="1577484"/>
                </a:lnTo>
                <a:lnTo>
                  <a:pt x="2026723" y="1617380"/>
                </a:lnTo>
                <a:lnTo>
                  <a:pt x="2003588" y="1656252"/>
                </a:lnTo>
                <a:lnTo>
                  <a:pt x="1978899" y="1694055"/>
                </a:lnTo>
                <a:lnTo>
                  <a:pt x="1952701" y="1730744"/>
                </a:lnTo>
                <a:lnTo>
                  <a:pt x="1925037" y="1766276"/>
                </a:lnTo>
                <a:lnTo>
                  <a:pt x="1895952" y="1800607"/>
                </a:lnTo>
                <a:lnTo>
                  <a:pt x="1865489" y="1833692"/>
                </a:lnTo>
                <a:lnTo>
                  <a:pt x="1833692" y="1865489"/>
                </a:lnTo>
                <a:lnTo>
                  <a:pt x="1800607" y="1895952"/>
                </a:lnTo>
                <a:lnTo>
                  <a:pt x="1766276" y="1925037"/>
                </a:lnTo>
                <a:lnTo>
                  <a:pt x="1730744" y="1952701"/>
                </a:lnTo>
                <a:lnTo>
                  <a:pt x="1694055" y="1978899"/>
                </a:lnTo>
                <a:lnTo>
                  <a:pt x="1656252" y="2003588"/>
                </a:lnTo>
                <a:lnTo>
                  <a:pt x="1617380" y="2026723"/>
                </a:lnTo>
                <a:lnTo>
                  <a:pt x="1577484" y="2048260"/>
                </a:lnTo>
                <a:lnTo>
                  <a:pt x="1536606" y="2068156"/>
                </a:lnTo>
                <a:lnTo>
                  <a:pt x="1494791" y="2086366"/>
                </a:lnTo>
                <a:lnTo>
                  <a:pt x="1452084" y="2102846"/>
                </a:lnTo>
                <a:lnTo>
                  <a:pt x="1408527" y="2117552"/>
                </a:lnTo>
                <a:lnTo>
                  <a:pt x="1364166" y="2130441"/>
                </a:lnTo>
                <a:lnTo>
                  <a:pt x="1319044" y="2141467"/>
                </a:lnTo>
                <a:lnTo>
                  <a:pt x="1273205" y="2150587"/>
                </a:lnTo>
                <a:lnTo>
                  <a:pt x="1226694" y="2157758"/>
                </a:lnTo>
                <a:lnTo>
                  <a:pt x="1179554" y="2162934"/>
                </a:lnTo>
                <a:lnTo>
                  <a:pt x="1131829" y="2166072"/>
                </a:lnTo>
                <a:lnTo>
                  <a:pt x="1083564" y="2167128"/>
                </a:lnTo>
                <a:lnTo>
                  <a:pt x="1035298" y="2166072"/>
                </a:lnTo>
                <a:lnTo>
                  <a:pt x="987573" y="2162934"/>
                </a:lnTo>
                <a:lnTo>
                  <a:pt x="940433" y="2157758"/>
                </a:lnTo>
                <a:lnTo>
                  <a:pt x="893922" y="2150587"/>
                </a:lnTo>
                <a:lnTo>
                  <a:pt x="848083" y="2141467"/>
                </a:lnTo>
                <a:lnTo>
                  <a:pt x="802961" y="2130441"/>
                </a:lnTo>
                <a:lnTo>
                  <a:pt x="758600" y="2117552"/>
                </a:lnTo>
                <a:lnTo>
                  <a:pt x="715043" y="2102846"/>
                </a:lnTo>
                <a:lnTo>
                  <a:pt x="672336" y="2086366"/>
                </a:lnTo>
                <a:lnTo>
                  <a:pt x="630521" y="2068156"/>
                </a:lnTo>
                <a:lnTo>
                  <a:pt x="589643" y="2048260"/>
                </a:lnTo>
                <a:lnTo>
                  <a:pt x="549747" y="2026723"/>
                </a:lnTo>
                <a:lnTo>
                  <a:pt x="510875" y="2003588"/>
                </a:lnTo>
                <a:lnTo>
                  <a:pt x="473072" y="1978899"/>
                </a:lnTo>
                <a:lnTo>
                  <a:pt x="436383" y="1952701"/>
                </a:lnTo>
                <a:lnTo>
                  <a:pt x="400851" y="1925037"/>
                </a:lnTo>
                <a:lnTo>
                  <a:pt x="366520" y="1895952"/>
                </a:lnTo>
                <a:lnTo>
                  <a:pt x="333435" y="1865489"/>
                </a:lnTo>
                <a:lnTo>
                  <a:pt x="301638" y="1833692"/>
                </a:lnTo>
                <a:lnTo>
                  <a:pt x="271175" y="1800607"/>
                </a:lnTo>
                <a:lnTo>
                  <a:pt x="242090" y="1766276"/>
                </a:lnTo>
                <a:lnTo>
                  <a:pt x="214426" y="1730744"/>
                </a:lnTo>
                <a:lnTo>
                  <a:pt x="188228" y="1694055"/>
                </a:lnTo>
                <a:lnTo>
                  <a:pt x="163539" y="1656252"/>
                </a:lnTo>
                <a:lnTo>
                  <a:pt x="140404" y="1617380"/>
                </a:lnTo>
                <a:lnTo>
                  <a:pt x="118867" y="1577484"/>
                </a:lnTo>
                <a:lnTo>
                  <a:pt x="98971" y="1536606"/>
                </a:lnTo>
                <a:lnTo>
                  <a:pt x="80761" y="1494791"/>
                </a:lnTo>
                <a:lnTo>
                  <a:pt x="64281" y="1452084"/>
                </a:lnTo>
                <a:lnTo>
                  <a:pt x="49575" y="1408527"/>
                </a:lnTo>
                <a:lnTo>
                  <a:pt x="36686" y="1364166"/>
                </a:lnTo>
                <a:lnTo>
                  <a:pt x="25660" y="1319044"/>
                </a:lnTo>
                <a:lnTo>
                  <a:pt x="16540" y="1273205"/>
                </a:lnTo>
                <a:lnTo>
                  <a:pt x="9369" y="1226694"/>
                </a:lnTo>
                <a:lnTo>
                  <a:pt x="4193" y="1179554"/>
                </a:lnTo>
                <a:lnTo>
                  <a:pt x="1055" y="1131829"/>
                </a:lnTo>
                <a:lnTo>
                  <a:pt x="0" y="1083564"/>
                </a:lnTo>
                <a:close/>
              </a:path>
            </a:pathLst>
          </a:custGeom>
          <a:ln w="39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8340343" y="2265045"/>
            <a:ext cx="1375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P’(?</a:t>
            </a:r>
            <a:r>
              <a:rPr sz="1800" b="1" spc="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|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green)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-50" dirty="0">
                <a:latin typeface="Calibri"/>
                <a:cs typeface="Calibri"/>
              </a:rPr>
              <a:t>=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9756013" y="2432050"/>
            <a:ext cx="201295" cy="15240"/>
          </a:xfrm>
          <a:custGeom>
            <a:avLst/>
            <a:gdLst/>
            <a:ahLst/>
            <a:cxnLst/>
            <a:rect l="l" t="t" r="r" b="b"/>
            <a:pathLst>
              <a:path w="201295" h="15239">
                <a:moveTo>
                  <a:pt x="201168" y="0"/>
                </a:moveTo>
                <a:lnTo>
                  <a:pt x="0" y="0"/>
                </a:lnTo>
                <a:lnTo>
                  <a:pt x="0" y="15239"/>
                </a:lnTo>
                <a:lnTo>
                  <a:pt x="201168" y="15239"/>
                </a:lnTo>
                <a:lnTo>
                  <a:pt x="2011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9745726" y="2142283"/>
            <a:ext cx="226695" cy="52641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60960">
              <a:lnSpc>
                <a:spcPct val="100000"/>
              </a:lnSpc>
              <a:spcBef>
                <a:spcPts val="505"/>
              </a:spcBef>
            </a:pPr>
            <a:r>
              <a:rPr sz="1300" spc="-50" dirty="0">
                <a:latin typeface="Cambria Math"/>
                <a:cs typeface="Cambria Math"/>
              </a:rPr>
              <a:t>𝟑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300" spc="-25" dirty="0">
                <a:latin typeface="Cambria Math"/>
                <a:cs typeface="Cambria Math"/>
              </a:rPr>
              <a:t>𝟏𝟎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340343" y="3067888"/>
            <a:ext cx="14611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P’(?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|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yellow)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spc="-50" dirty="0">
                <a:latin typeface="Calibri"/>
                <a:cs typeface="Calibri"/>
              </a:rPr>
              <a:t>=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9841356" y="3235070"/>
            <a:ext cx="100965" cy="15240"/>
          </a:xfrm>
          <a:custGeom>
            <a:avLst/>
            <a:gdLst/>
            <a:ahLst/>
            <a:cxnLst/>
            <a:rect l="l" t="t" r="r" b="b"/>
            <a:pathLst>
              <a:path w="100965" h="15239">
                <a:moveTo>
                  <a:pt x="100583" y="0"/>
                </a:moveTo>
                <a:lnTo>
                  <a:pt x="0" y="0"/>
                </a:lnTo>
                <a:lnTo>
                  <a:pt x="0" y="15239"/>
                </a:lnTo>
                <a:lnTo>
                  <a:pt x="100583" y="15239"/>
                </a:lnTo>
                <a:lnTo>
                  <a:pt x="1005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9831069" y="2945892"/>
            <a:ext cx="125730" cy="52641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1300" spc="-50" dirty="0">
                <a:latin typeface="Cambria Math"/>
                <a:cs typeface="Cambria Math"/>
              </a:rPr>
              <a:t>𝟏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300" spc="-50" dirty="0">
                <a:latin typeface="Cambria Math"/>
                <a:cs typeface="Cambria Math"/>
              </a:rPr>
              <a:t>𝟕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580769" y="5512409"/>
            <a:ext cx="19735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Calibri"/>
                <a:cs typeface="Calibri"/>
              </a:rPr>
              <a:t>posterior</a:t>
            </a:r>
            <a:r>
              <a:rPr sz="1800" b="1" i="1" spc="-70" dirty="0">
                <a:latin typeface="Calibri"/>
                <a:cs typeface="Calibri"/>
              </a:rPr>
              <a:t> </a:t>
            </a:r>
            <a:r>
              <a:rPr sz="1800" b="1" i="1" spc="-10" dirty="0">
                <a:latin typeface="Calibri"/>
                <a:cs typeface="Calibri"/>
              </a:rPr>
              <a:t>probability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8316848" y="5678513"/>
            <a:ext cx="201295" cy="15240"/>
          </a:xfrm>
          <a:custGeom>
            <a:avLst/>
            <a:gdLst/>
            <a:ahLst/>
            <a:cxnLst/>
            <a:rect l="l" t="t" r="r" b="b"/>
            <a:pathLst>
              <a:path w="201295" h="15239">
                <a:moveTo>
                  <a:pt x="201168" y="0"/>
                </a:moveTo>
                <a:lnTo>
                  <a:pt x="0" y="0"/>
                </a:lnTo>
                <a:lnTo>
                  <a:pt x="0" y="15239"/>
                </a:lnTo>
                <a:lnTo>
                  <a:pt x="201168" y="15239"/>
                </a:lnTo>
                <a:lnTo>
                  <a:pt x="2011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4324603" y="5512409"/>
            <a:ext cx="43745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46880" algn="l"/>
              </a:tabLst>
            </a:pPr>
            <a:r>
              <a:rPr sz="1800" b="1" dirty="0">
                <a:latin typeface="Calibri"/>
                <a:cs typeface="Calibri"/>
              </a:rPr>
              <a:t>P’’(?</a:t>
            </a:r>
            <a:r>
              <a:rPr sz="1800" b="1" spc="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is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green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)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=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P(green)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*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P’(?</a:t>
            </a:r>
            <a:r>
              <a:rPr sz="1800" b="1" spc="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|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green)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spc="-50" dirty="0">
                <a:latin typeface="Calibri"/>
                <a:cs typeface="Calibri"/>
              </a:rPr>
              <a:t>=</a:t>
            </a:r>
            <a:r>
              <a:rPr sz="1800" b="1" dirty="0">
                <a:latin typeface="Calibri"/>
                <a:cs typeface="Calibri"/>
              </a:rPr>
              <a:t>	</a:t>
            </a:r>
            <a:r>
              <a:rPr sz="1800" b="1" spc="-50" dirty="0">
                <a:latin typeface="Calibri"/>
                <a:cs typeface="Calibri"/>
              </a:rPr>
              <a:t>*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8737472" y="5678513"/>
            <a:ext cx="201295" cy="15240"/>
          </a:xfrm>
          <a:custGeom>
            <a:avLst/>
            <a:gdLst/>
            <a:ahLst/>
            <a:cxnLst/>
            <a:rect l="l" t="t" r="r" b="b"/>
            <a:pathLst>
              <a:path w="201295" h="15239">
                <a:moveTo>
                  <a:pt x="201168" y="0"/>
                </a:moveTo>
                <a:lnTo>
                  <a:pt x="0" y="0"/>
                </a:lnTo>
                <a:lnTo>
                  <a:pt x="0" y="15239"/>
                </a:lnTo>
                <a:lnTo>
                  <a:pt x="201168" y="15239"/>
                </a:lnTo>
                <a:lnTo>
                  <a:pt x="2011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8306181" y="5439562"/>
            <a:ext cx="59563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481965" algn="l"/>
              </a:tabLst>
            </a:pPr>
            <a:r>
              <a:rPr sz="1300" spc="-25" dirty="0">
                <a:latin typeface="Cambria Math"/>
                <a:cs typeface="Cambria Math"/>
              </a:rPr>
              <a:t>𝟏𝟎</a:t>
            </a:r>
            <a:r>
              <a:rPr sz="1300" dirty="0">
                <a:latin typeface="Cambria Math"/>
                <a:cs typeface="Cambria Math"/>
              </a:rPr>
              <a:t>	</a:t>
            </a:r>
            <a:r>
              <a:rPr sz="1300" spc="-50" dirty="0">
                <a:latin typeface="Cambria Math"/>
                <a:cs typeface="Cambria Math"/>
              </a:rPr>
              <a:t>𝟑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8306181" y="5689193"/>
            <a:ext cx="648335" cy="22732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433070" algn="l"/>
              </a:tabLst>
            </a:pPr>
            <a:r>
              <a:rPr sz="1300" spc="-25" dirty="0">
                <a:latin typeface="Cambria Math"/>
                <a:cs typeface="Cambria Math"/>
              </a:rPr>
              <a:t>𝟏𝟕</a:t>
            </a:r>
            <a:r>
              <a:rPr sz="1300" dirty="0">
                <a:latin typeface="Cambria Math"/>
                <a:cs typeface="Cambria Math"/>
              </a:rPr>
              <a:t>	</a:t>
            </a:r>
            <a:r>
              <a:rPr sz="1300" spc="-25" dirty="0">
                <a:latin typeface="Cambria Math"/>
                <a:cs typeface="Cambria Math"/>
              </a:rPr>
              <a:t>𝟏𝟎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8992361" y="5512409"/>
            <a:ext cx="1968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=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9289160" y="5678513"/>
            <a:ext cx="299085" cy="15240"/>
          </a:xfrm>
          <a:custGeom>
            <a:avLst/>
            <a:gdLst/>
            <a:ahLst/>
            <a:cxnLst/>
            <a:rect l="l" t="t" r="r" b="b"/>
            <a:pathLst>
              <a:path w="299084" h="15239">
                <a:moveTo>
                  <a:pt x="298703" y="0"/>
                </a:moveTo>
                <a:lnTo>
                  <a:pt x="0" y="0"/>
                </a:lnTo>
                <a:lnTo>
                  <a:pt x="0" y="15239"/>
                </a:lnTo>
                <a:lnTo>
                  <a:pt x="298703" y="15239"/>
                </a:lnTo>
                <a:lnTo>
                  <a:pt x="298703" y="0"/>
                </a:lnTo>
                <a:close/>
              </a:path>
            </a:pathLst>
          </a:custGeom>
          <a:solidFill>
            <a:srgbClr val="FF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9327642" y="5439562"/>
            <a:ext cx="22669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25" dirty="0">
                <a:solidFill>
                  <a:srgbClr val="FF5050"/>
                </a:solidFill>
                <a:latin typeface="Cambria Math"/>
                <a:cs typeface="Cambria Math"/>
              </a:rPr>
              <a:t>𝟑𝟎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9278873" y="5689193"/>
            <a:ext cx="327660" cy="22732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25" dirty="0">
                <a:solidFill>
                  <a:srgbClr val="FF5050"/>
                </a:solidFill>
                <a:latin typeface="Cambria Math"/>
                <a:cs typeface="Cambria Math"/>
              </a:rPr>
              <a:t>𝟏𝟕𝟎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580769" y="6001308"/>
            <a:ext cx="1971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Calibri"/>
                <a:cs typeface="Calibri"/>
              </a:rPr>
              <a:t>posterior</a:t>
            </a:r>
            <a:r>
              <a:rPr sz="1800" b="1" i="1" spc="-65" dirty="0">
                <a:latin typeface="Calibri"/>
                <a:cs typeface="Calibri"/>
              </a:rPr>
              <a:t> </a:t>
            </a:r>
            <a:r>
              <a:rPr sz="1800" b="1" i="1" spc="-10" dirty="0">
                <a:latin typeface="Calibri"/>
                <a:cs typeface="Calibri"/>
              </a:rPr>
              <a:t>probability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8569832" y="6166827"/>
            <a:ext cx="201295" cy="15240"/>
          </a:xfrm>
          <a:custGeom>
            <a:avLst/>
            <a:gdLst/>
            <a:ahLst/>
            <a:cxnLst/>
            <a:rect l="l" t="t" r="r" b="b"/>
            <a:pathLst>
              <a:path w="201295" h="15239">
                <a:moveTo>
                  <a:pt x="201168" y="0"/>
                </a:moveTo>
                <a:lnTo>
                  <a:pt x="0" y="0"/>
                </a:lnTo>
                <a:lnTo>
                  <a:pt x="0" y="15240"/>
                </a:lnTo>
                <a:lnTo>
                  <a:pt x="201168" y="15240"/>
                </a:lnTo>
                <a:lnTo>
                  <a:pt x="2011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990456" y="6166827"/>
            <a:ext cx="100965" cy="15240"/>
          </a:xfrm>
          <a:custGeom>
            <a:avLst/>
            <a:gdLst/>
            <a:ahLst/>
            <a:cxnLst/>
            <a:rect l="l" t="t" r="r" b="b"/>
            <a:pathLst>
              <a:path w="100965" h="15239">
                <a:moveTo>
                  <a:pt x="100583" y="0"/>
                </a:moveTo>
                <a:lnTo>
                  <a:pt x="0" y="0"/>
                </a:lnTo>
                <a:lnTo>
                  <a:pt x="0" y="15240"/>
                </a:lnTo>
                <a:lnTo>
                  <a:pt x="100583" y="15240"/>
                </a:lnTo>
                <a:lnTo>
                  <a:pt x="1005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8607932" y="5928156"/>
            <a:ext cx="49847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84810" algn="l"/>
              </a:tabLst>
            </a:pPr>
            <a:r>
              <a:rPr sz="1300" spc="-50" dirty="0">
                <a:latin typeface="Cambria Math"/>
                <a:cs typeface="Cambria Math"/>
              </a:rPr>
              <a:t>𝟕</a:t>
            </a:r>
            <a:r>
              <a:rPr sz="1300" dirty="0">
                <a:latin typeface="Cambria Math"/>
                <a:cs typeface="Cambria Math"/>
              </a:rPr>
              <a:t>	</a:t>
            </a:r>
            <a:r>
              <a:rPr sz="1300" spc="-50" dirty="0">
                <a:latin typeface="Cambria Math"/>
                <a:cs typeface="Cambria Math"/>
              </a:rPr>
              <a:t>𝟏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8559165" y="6178092"/>
            <a:ext cx="54673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433070" algn="l"/>
              </a:tabLst>
            </a:pPr>
            <a:r>
              <a:rPr sz="1300" spc="-25" dirty="0">
                <a:latin typeface="Cambria Math"/>
                <a:cs typeface="Cambria Math"/>
              </a:rPr>
              <a:t>𝟏𝟕</a:t>
            </a:r>
            <a:r>
              <a:rPr sz="1300" dirty="0">
                <a:latin typeface="Cambria Math"/>
                <a:cs typeface="Cambria Math"/>
              </a:rPr>
              <a:t>	</a:t>
            </a:r>
            <a:r>
              <a:rPr sz="1300" spc="-50" dirty="0">
                <a:latin typeface="Cambria Math"/>
                <a:cs typeface="Cambria Math"/>
              </a:rPr>
              <a:t>𝟕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4324603" y="6001308"/>
            <a:ext cx="5016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03420" algn="l"/>
                <a:tab pos="4832350" algn="l"/>
              </a:tabLst>
            </a:pPr>
            <a:r>
              <a:rPr sz="1800" b="1" dirty="0">
                <a:latin typeface="Calibri"/>
                <a:cs typeface="Calibri"/>
              </a:rPr>
              <a:t>P’’(?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is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yellow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)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=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P(yellow)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*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P’(?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|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yellow)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spc="-50" dirty="0">
                <a:latin typeface="Calibri"/>
                <a:cs typeface="Calibri"/>
              </a:rPr>
              <a:t>=</a:t>
            </a:r>
            <a:r>
              <a:rPr sz="1800" b="1" dirty="0">
                <a:latin typeface="Calibri"/>
                <a:cs typeface="Calibri"/>
              </a:rPr>
              <a:t>	</a:t>
            </a:r>
            <a:r>
              <a:rPr sz="1800" b="1" spc="-50" dirty="0">
                <a:latin typeface="Calibri"/>
                <a:cs typeface="Calibri"/>
              </a:rPr>
              <a:t>*</a:t>
            </a:r>
            <a:r>
              <a:rPr sz="1800" b="1" dirty="0">
                <a:latin typeface="Calibri"/>
                <a:cs typeface="Calibri"/>
              </a:rPr>
              <a:t>	</a:t>
            </a:r>
            <a:r>
              <a:rPr sz="1800" spc="-50" dirty="0">
                <a:latin typeface="Cambria Math"/>
                <a:cs typeface="Cambria Math"/>
              </a:rPr>
              <a:t>=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9438513" y="6166827"/>
            <a:ext cx="299085" cy="15240"/>
          </a:xfrm>
          <a:custGeom>
            <a:avLst/>
            <a:gdLst/>
            <a:ahLst/>
            <a:cxnLst/>
            <a:rect l="l" t="t" r="r" b="b"/>
            <a:pathLst>
              <a:path w="299084" h="15239">
                <a:moveTo>
                  <a:pt x="298703" y="0"/>
                </a:moveTo>
                <a:lnTo>
                  <a:pt x="0" y="0"/>
                </a:lnTo>
                <a:lnTo>
                  <a:pt x="0" y="15240"/>
                </a:lnTo>
                <a:lnTo>
                  <a:pt x="298703" y="15240"/>
                </a:lnTo>
                <a:lnTo>
                  <a:pt x="2987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9525761" y="5928156"/>
            <a:ext cx="12573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50" dirty="0">
                <a:latin typeface="Cambria Math"/>
                <a:cs typeface="Cambria Math"/>
              </a:rPr>
              <a:t>𝟕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9428226" y="6178092"/>
            <a:ext cx="32766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25" dirty="0">
                <a:latin typeface="Cambria Math"/>
                <a:cs typeface="Cambria Math"/>
              </a:rPr>
              <a:t>𝟏𝟏𝟗</a:t>
            </a:r>
            <a:endParaRPr sz="13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5855" y="346329"/>
            <a:ext cx="318579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b="0" u="sng" spc="-3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Decision</a:t>
            </a:r>
            <a:r>
              <a:rPr sz="4400" b="0" u="sng" spc="-19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6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Trees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05736" y="1239773"/>
            <a:ext cx="8790940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100" marR="757555" indent="-9144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Decision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Tree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type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supervised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learning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approaches: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mostly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classification </a:t>
            </a:r>
            <a:r>
              <a:rPr sz="1800" dirty="0">
                <a:latin typeface="Calibri"/>
                <a:cs typeface="Calibri"/>
              </a:rPr>
              <a:t>problems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but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regression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well</a:t>
            </a:r>
            <a:endParaRPr sz="1800">
              <a:latin typeface="Calibri"/>
              <a:cs typeface="Calibri"/>
            </a:endParaRPr>
          </a:p>
          <a:p>
            <a:pPr marL="18415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~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works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fine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both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categorical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variables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continuous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input as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well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50">
              <a:latin typeface="Calibri"/>
              <a:cs typeface="Calibri"/>
            </a:endParaRPr>
          </a:p>
          <a:p>
            <a:pPr marR="499109" algn="ctr">
              <a:lnSpc>
                <a:spcPct val="100000"/>
              </a:lnSpc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very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similar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search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trees</a:t>
            </a:r>
            <a:endParaRPr sz="1800">
              <a:latin typeface="Calibri"/>
              <a:cs typeface="Calibri"/>
            </a:endParaRPr>
          </a:p>
          <a:p>
            <a:pPr marL="2743835" algn="ctr">
              <a:lnSpc>
                <a:spcPts val="2150"/>
              </a:lnSpc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split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data/population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into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two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more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homogeneous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sets</a:t>
            </a:r>
            <a:endParaRPr sz="1800">
              <a:latin typeface="Calibri"/>
              <a:cs typeface="Calibri"/>
            </a:endParaRPr>
          </a:p>
          <a:p>
            <a:pPr marL="2744470" algn="ctr">
              <a:lnSpc>
                <a:spcPts val="2150"/>
              </a:lnSpc>
            </a:pPr>
            <a:r>
              <a:rPr sz="1800" dirty="0">
                <a:latin typeface="Calibri"/>
                <a:cs typeface="Calibri"/>
              </a:rPr>
              <a:t>based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significant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splitter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input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variables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09844" y="3965447"/>
            <a:ext cx="76200" cy="20446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4126992" y="3535680"/>
            <a:ext cx="1734820" cy="1064260"/>
          </a:xfrm>
          <a:custGeom>
            <a:avLst/>
            <a:gdLst/>
            <a:ahLst/>
            <a:cxnLst/>
            <a:rect l="l" t="t" r="r" b="b"/>
            <a:pathLst>
              <a:path w="1734820" h="1064260">
                <a:moveTo>
                  <a:pt x="1304544" y="214884"/>
                </a:moveTo>
                <a:lnTo>
                  <a:pt x="1310222" y="165631"/>
                </a:lnTo>
                <a:lnTo>
                  <a:pt x="1326395" y="120409"/>
                </a:lnTo>
                <a:lnTo>
                  <a:pt x="1351770" y="80509"/>
                </a:lnTo>
                <a:lnTo>
                  <a:pt x="1385053" y="47226"/>
                </a:lnTo>
                <a:lnTo>
                  <a:pt x="1424953" y="21851"/>
                </a:lnTo>
                <a:lnTo>
                  <a:pt x="1470175" y="5678"/>
                </a:lnTo>
                <a:lnTo>
                  <a:pt x="1519428" y="0"/>
                </a:lnTo>
                <a:lnTo>
                  <a:pt x="1568680" y="5678"/>
                </a:lnTo>
                <a:lnTo>
                  <a:pt x="1613902" y="21851"/>
                </a:lnTo>
                <a:lnTo>
                  <a:pt x="1653802" y="47226"/>
                </a:lnTo>
                <a:lnTo>
                  <a:pt x="1687085" y="80509"/>
                </a:lnTo>
                <a:lnTo>
                  <a:pt x="1712460" y="120409"/>
                </a:lnTo>
                <a:lnTo>
                  <a:pt x="1728633" y="165631"/>
                </a:lnTo>
                <a:lnTo>
                  <a:pt x="1734312" y="214884"/>
                </a:lnTo>
                <a:lnTo>
                  <a:pt x="1728633" y="264136"/>
                </a:lnTo>
                <a:lnTo>
                  <a:pt x="1712460" y="309358"/>
                </a:lnTo>
                <a:lnTo>
                  <a:pt x="1687085" y="349258"/>
                </a:lnTo>
                <a:lnTo>
                  <a:pt x="1653802" y="382541"/>
                </a:lnTo>
                <a:lnTo>
                  <a:pt x="1613902" y="407916"/>
                </a:lnTo>
                <a:lnTo>
                  <a:pt x="1568680" y="424089"/>
                </a:lnTo>
                <a:lnTo>
                  <a:pt x="1519428" y="429768"/>
                </a:lnTo>
                <a:lnTo>
                  <a:pt x="1470175" y="424089"/>
                </a:lnTo>
                <a:lnTo>
                  <a:pt x="1424953" y="407916"/>
                </a:lnTo>
                <a:lnTo>
                  <a:pt x="1385053" y="382541"/>
                </a:lnTo>
                <a:lnTo>
                  <a:pt x="1351770" y="349258"/>
                </a:lnTo>
                <a:lnTo>
                  <a:pt x="1326395" y="309358"/>
                </a:lnTo>
                <a:lnTo>
                  <a:pt x="1310222" y="264136"/>
                </a:lnTo>
                <a:lnTo>
                  <a:pt x="1304544" y="214884"/>
                </a:lnTo>
                <a:close/>
              </a:path>
              <a:path w="1734820" h="1064260">
                <a:moveTo>
                  <a:pt x="0" y="848868"/>
                </a:moveTo>
                <a:lnTo>
                  <a:pt x="5678" y="799615"/>
                </a:lnTo>
                <a:lnTo>
                  <a:pt x="21851" y="754393"/>
                </a:lnTo>
                <a:lnTo>
                  <a:pt x="47226" y="714493"/>
                </a:lnTo>
                <a:lnTo>
                  <a:pt x="80509" y="681210"/>
                </a:lnTo>
                <a:lnTo>
                  <a:pt x="120409" y="655835"/>
                </a:lnTo>
                <a:lnTo>
                  <a:pt x="165631" y="639662"/>
                </a:lnTo>
                <a:lnTo>
                  <a:pt x="214884" y="633984"/>
                </a:lnTo>
                <a:lnTo>
                  <a:pt x="264136" y="639662"/>
                </a:lnTo>
                <a:lnTo>
                  <a:pt x="309358" y="655835"/>
                </a:lnTo>
                <a:lnTo>
                  <a:pt x="349258" y="681210"/>
                </a:lnTo>
                <a:lnTo>
                  <a:pt x="382541" y="714493"/>
                </a:lnTo>
                <a:lnTo>
                  <a:pt x="407916" y="754393"/>
                </a:lnTo>
                <a:lnTo>
                  <a:pt x="424089" y="799615"/>
                </a:lnTo>
                <a:lnTo>
                  <a:pt x="429768" y="848868"/>
                </a:lnTo>
                <a:lnTo>
                  <a:pt x="424089" y="898120"/>
                </a:lnTo>
                <a:lnTo>
                  <a:pt x="407916" y="943342"/>
                </a:lnTo>
                <a:lnTo>
                  <a:pt x="382541" y="983242"/>
                </a:lnTo>
                <a:lnTo>
                  <a:pt x="349258" y="1016525"/>
                </a:lnTo>
                <a:lnTo>
                  <a:pt x="309358" y="1041900"/>
                </a:lnTo>
                <a:lnTo>
                  <a:pt x="264136" y="1058073"/>
                </a:lnTo>
                <a:lnTo>
                  <a:pt x="214884" y="1063752"/>
                </a:lnTo>
                <a:lnTo>
                  <a:pt x="165631" y="1058073"/>
                </a:lnTo>
                <a:lnTo>
                  <a:pt x="120409" y="1041900"/>
                </a:lnTo>
                <a:lnTo>
                  <a:pt x="80509" y="1016525"/>
                </a:lnTo>
                <a:lnTo>
                  <a:pt x="47226" y="983242"/>
                </a:lnTo>
                <a:lnTo>
                  <a:pt x="21851" y="943342"/>
                </a:lnTo>
                <a:lnTo>
                  <a:pt x="5678" y="898120"/>
                </a:lnTo>
                <a:lnTo>
                  <a:pt x="0" y="848868"/>
                </a:lnTo>
                <a:close/>
              </a:path>
              <a:path w="1734820" h="1064260">
                <a:moveTo>
                  <a:pt x="1304544" y="848868"/>
                </a:moveTo>
                <a:lnTo>
                  <a:pt x="1310222" y="799615"/>
                </a:lnTo>
                <a:lnTo>
                  <a:pt x="1326395" y="754393"/>
                </a:lnTo>
                <a:lnTo>
                  <a:pt x="1351770" y="714493"/>
                </a:lnTo>
                <a:lnTo>
                  <a:pt x="1385053" y="681210"/>
                </a:lnTo>
                <a:lnTo>
                  <a:pt x="1424953" y="655835"/>
                </a:lnTo>
                <a:lnTo>
                  <a:pt x="1470175" y="639662"/>
                </a:lnTo>
                <a:lnTo>
                  <a:pt x="1519428" y="633984"/>
                </a:lnTo>
                <a:lnTo>
                  <a:pt x="1568680" y="639662"/>
                </a:lnTo>
                <a:lnTo>
                  <a:pt x="1613902" y="655835"/>
                </a:lnTo>
                <a:lnTo>
                  <a:pt x="1653802" y="681210"/>
                </a:lnTo>
                <a:lnTo>
                  <a:pt x="1687085" y="714493"/>
                </a:lnTo>
                <a:lnTo>
                  <a:pt x="1712460" y="754393"/>
                </a:lnTo>
                <a:lnTo>
                  <a:pt x="1728633" y="799615"/>
                </a:lnTo>
                <a:lnTo>
                  <a:pt x="1734312" y="848868"/>
                </a:lnTo>
                <a:lnTo>
                  <a:pt x="1728633" y="898120"/>
                </a:lnTo>
                <a:lnTo>
                  <a:pt x="1712460" y="943342"/>
                </a:lnTo>
                <a:lnTo>
                  <a:pt x="1687085" y="983242"/>
                </a:lnTo>
                <a:lnTo>
                  <a:pt x="1653802" y="1016525"/>
                </a:lnTo>
                <a:lnTo>
                  <a:pt x="1613902" y="1041900"/>
                </a:lnTo>
                <a:lnTo>
                  <a:pt x="1568680" y="1058073"/>
                </a:lnTo>
                <a:lnTo>
                  <a:pt x="1519428" y="1063752"/>
                </a:lnTo>
                <a:lnTo>
                  <a:pt x="1470175" y="1058073"/>
                </a:lnTo>
                <a:lnTo>
                  <a:pt x="1424953" y="1041900"/>
                </a:lnTo>
                <a:lnTo>
                  <a:pt x="1385053" y="1016525"/>
                </a:lnTo>
                <a:lnTo>
                  <a:pt x="1351770" y="983242"/>
                </a:lnTo>
                <a:lnTo>
                  <a:pt x="1326395" y="943342"/>
                </a:lnTo>
                <a:lnTo>
                  <a:pt x="1310222" y="898120"/>
                </a:lnTo>
                <a:lnTo>
                  <a:pt x="1304544" y="84886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43400" y="3959225"/>
            <a:ext cx="1305560" cy="236854"/>
          </a:xfrm>
          <a:custGeom>
            <a:avLst/>
            <a:gdLst/>
            <a:ahLst/>
            <a:cxnLst/>
            <a:rect l="l" t="t" r="r" b="b"/>
            <a:pathLst>
              <a:path w="1305560" h="236854">
                <a:moveTo>
                  <a:pt x="69341" y="161289"/>
                </a:moveTo>
                <a:lnTo>
                  <a:pt x="0" y="210693"/>
                </a:lnTo>
                <a:lnTo>
                  <a:pt x="81152" y="236600"/>
                </a:lnTo>
                <a:lnTo>
                  <a:pt x="76532" y="207137"/>
                </a:lnTo>
                <a:lnTo>
                  <a:pt x="63753" y="207137"/>
                </a:lnTo>
                <a:lnTo>
                  <a:pt x="61722" y="194563"/>
                </a:lnTo>
                <a:lnTo>
                  <a:pt x="74252" y="192600"/>
                </a:lnTo>
                <a:lnTo>
                  <a:pt x="69341" y="161289"/>
                </a:lnTo>
                <a:close/>
              </a:path>
              <a:path w="1305560" h="236854">
                <a:moveTo>
                  <a:pt x="74252" y="192600"/>
                </a:moveTo>
                <a:lnTo>
                  <a:pt x="61722" y="194563"/>
                </a:lnTo>
                <a:lnTo>
                  <a:pt x="63753" y="207137"/>
                </a:lnTo>
                <a:lnTo>
                  <a:pt x="76225" y="205181"/>
                </a:lnTo>
                <a:lnTo>
                  <a:pt x="74252" y="192600"/>
                </a:lnTo>
                <a:close/>
              </a:path>
              <a:path w="1305560" h="236854">
                <a:moveTo>
                  <a:pt x="76225" y="205181"/>
                </a:moveTo>
                <a:lnTo>
                  <a:pt x="63753" y="207137"/>
                </a:lnTo>
                <a:lnTo>
                  <a:pt x="76532" y="207137"/>
                </a:lnTo>
                <a:lnTo>
                  <a:pt x="76225" y="205181"/>
                </a:lnTo>
                <a:close/>
              </a:path>
              <a:path w="1305560" h="236854">
                <a:moveTo>
                  <a:pt x="1303147" y="0"/>
                </a:moveTo>
                <a:lnTo>
                  <a:pt x="74252" y="192600"/>
                </a:lnTo>
                <a:lnTo>
                  <a:pt x="76225" y="205181"/>
                </a:lnTo>
                <a:lnTo>
                  <a:pt x="1305178" y="12445"/>
                </a:lnTo>
                <a:lnTo>
                  <a:pt x="13031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36079" y="4169663"/>
            <a:ext cx="429895" cy="429895"/>
          </a:xfrm>
          <a:custGeom>
            <a:avLst/>
            <a:gdLst/>
            <a:ahLst/>
            <a:cxnLst/>
            <a:rect l="l" t="t" r="r" b="b"/>
            <a:pathLst>
              <a:path w="429895" h="429895">
                <a:moveTo>
                  <a:pt x="0" y="214884"/>
                </a:moveTo>
                <a:lnTo>
                  <a:pt x="5678" y="165631"/>
                </a:lnTo>
                <a:lnTo>
                  <a:pt x="21851" y="120409"/>
                </a:lnTo>
                <a:lnTo>
                  <a:pt x="47226" y="80509"/>
                </a:lnTo>
                <a:lnTo>
                  <a:pt x="80509" y="47226"/>
                </a:lnTo>
                <a:lnTo>
                  <a:pt x="120409" y="21851"/>
                </a:lnTo>
                <a:lnTo>
                  <a:pt x="165631" y="5678"/>
                </a:lnTo>
                <a:lnTo>
                  <a:pt x="214884" y="0"/>
                </a:lnTo>
                <a:lnTo>
                  <a:pt x="264136" y="5678"/>
                </a:lnTo>
                <a:lnTo>
                  <a:pt x="309358" y="21851"/>
                </a:lnTo>
                <a:lnTo>
                  <a:pt x="349258" y="47226"/>
                </a:lnTo>
                <a:lnTo>
                  <a:pt x="382541" y="80509"/>
                </a:lnTo>
                <a:lnTo>
                  <a:pt x="407916" y="120409"/>
                </a:lnTo>
                <a:lnTo>
                  <a:pt x="424089" y="165631"/>
                </a:lnTo>
                <a:lnTo>
                  <a:pt x="429768" y="214884"/>
                </a:lnTo>
                <a:lnTo>
                  <a:pt x="424089" y="264136"/>
                </a:lnTo>
                <a:lnTo>
                  <a:pt x="407916" y="309358"/>
                </a:lnTo>
                <a:lnTo>
                  <a:pt x="382541" y="349258"/>
                </a:lnTo>
                <a:lnTo>
                  <a:pt x="349258" y="382541"/>
                </a:lnTo>
                <a:lnTo>
                  <a:pt x="309358" y="407916"/>
                </a:lnTo>
                <a:lnTo>
                  <a:pt x="264136" y="424089"/>
                </a:lnTo>
                <a:lnTo>
                  <a:pt x="214884" y="429768"/>
                </a:lnTo>
                <a:lnTo>
                  <a:pt x="165631" y="424089"/>
                </a:lnTo>
                <a:lnTo>
                  <a:pt x="120409" y="407916"/>
                </a:lnTo>
                <a:lnTo>
                  <a:pt x="80509" y="382541"/>
                </a:lnTo>
                <a:lnTo>
                  <a:pt x="47226" y="349258"/>
                </a:lnTo>
                <a:lnTo>
                  <a:pt x="21851" y="309358"/>
                </a:lnTo>
                <a:lnTo>
                  <a:pt x="5678" y="264136"/>
                </a:lnTo>
                <a:lnTo>
                  <a:pt x="0" y="21488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46928" y="3959225"/>
            <a:ext cx="1305560" cy="236854"/>
          </a:xfrm>
          <a:custGeom>
            <a:avLst/>
            <a:gdLst/>
            <a:ahLst/>
            <a:cxnLst/>
            <a:rect l="l" t="t" r="r" b="b"/>
            <a:pathLst>
              <a:path w="1305559" h="236854">
                <a:moveTo>
                  <a:pt x="1228953" y="205181"/>
                </a:moveTo>
                <a:lnTo>
                  <a:pt x="1224026" y="236600"/>
                </a:lnTo>
                <a:lnTo>
                  <a:pt x="1305178" y="210693"/>
                </a:lnTo>
                <a:lnTo>
                  <a:pt x="1300187" y="207137"/>
                </a:lnTo>
                <a:lnTo>
                  <a:pt x="1241425" y="207137"/>
                </a:lnTo>
                <a:lnTo>
                  <a:pt x="1228953" y="205181"/>
                </a:lnTo>
                <a:close/>
              </a:path>
              <a:path w="1305559" h="236854">
                <a:moveTo>
                  <a:pt x="1230926" y="192600"/>
                </a:moveTo>
                <a:lnTo>
                  <a:pt x="1228953" y="205181"/>
                </a:lnTo>
                <a:lnTo>
                  <a:pt x="1241425" y="207137"/>
                </a:lnTo>
                <a:lnTo>
                  <a:pt x="1243456" y="194563"/>
                </a:lnTo>
                <a:lnTo>
                  <a:pt x="1230926" y="192600"/>
                </a:lnTo>
                <a:close/>
              </a:path>
              <a:path w="1305559" h="236854">
                <a:moveTo>
                  <a:pt x="1235837" y="161289"/>
                </a:moveTo>
                <a:lnTo>
                  <a:pt x="1230926" y="192600"/>
                </a:lnTo>
                <a:lnTo>
                  <a:pt x="1243456" y="194563"/>
                </a:lnTo>
                <a:lnTo>
                  <a:pt x="1241425" y="207137"/>
                </a:lnTo>
                <a:lnTo>
                  <a:pt x="1300187" y="207137"/>
                </a:lnTo>
                <a:lnTo>
                  <a:pt x="1235837" y="161289"/>
                </a:lnTo>
                <a:close/>
              </a:path>
              <a:path w="1305559" h="236854">
                <a:moveTo>
                  <a:pt x="2032" y="0"/>
                </a:moveTo>
                <a:lnTo>
                  <a:pt x="0" y="12445"/>
                </a:lnTo>
                <a:lnTo>
                  <a:pt x="1228953" y="205181"/>
                </a:lnTo>
                <a:lnTo>
                  <a:pt x="1230926" y="192600"/>
                </a:lnTo>
                <a:lnTo>
                  <a:pt x="20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388352" y="5017007"/>
            <a:ext cx="429895" cy="429895"/>
          </a:xfrm>
          <a:custGeom>
            <a:avLst/>
            <a:gdLst/>
            <a:ahLst/>
            <a:cxnLst/>
            <a:rect l="l" t="t" r="r" b="b"/>
            <a:pathLst>
              <a:path w="429895" h="429895">
                <a:moveTo>
                  <a:pt x="0" y="214884"/>
                </a:moveTo>
                <a:lnTo>
                  <a:pt x="5678" y="165631"/>
                </a:lnTo>
                <a:lnTo>
                  <a:pt x="21851" y="120409"/>
                </a:lnTo>
                <a:lnTo>
                  <a:pt x="47226" y="80509"/>
                </a:lnTo>
                <a:lnTo>
                  <a:pt x="80509" y="47226"/>
                </a:lnTo>
                <a:lnTo>
                  <a:pt x="120409" y="21851"/>
                </a:lnTo>
                <a:lnTo>
                  <a:pt x="165631" y="5678"/>
                </a:lnTo>
                <a:lnTo>
                  <a:pt x="214883" y="0"/>
                </a:lnTo>
                <a:lnTo>
                  <a:pt x="264136" y="5678"/>
                </a:lnTo>
                <a:lnTo>
                  <a:pt x="309358" y="21851"/>
                </a:lnTo>
                <a:lnTo>
                  <a:pt x="349258" y="47226"/>
                </a:lnTo>
                <a:lnTo>
                  <a:pt x="382541" y="80509"/>
                </a:lnTo>
                <a:lnTo>
                  <a:pt x="407916" y="120409"/>
                </a:lnTo>
                <a:lnTo>
                  <a:pt x="424089" y="165631"/>
                </a:lnTo>
                <a:lnTo>
                  <a:pt x="429768" y="214884"/>
                </a:lnTo>
                <a:lnTo>
                  <a:pt x="424089" y="264136"/>
                </a:lnTo>
                <a:lnTo>
                  <a:pt x="407916" y="309358"/>
                </a:lnTo>
                <a:lnTo>
                  <a:pt x="382541" y="349258"/>
                </a:lnTo>
                <a:lnTo>
                  <a:pt x="349258" y="382541"/>
                </a:lnTo>
                <a:lnTo>
                  <a:pt x="309358" y="407916"/>
                </a:lnTo>
                <a:lnTo>
                  <a:pt x="264136" y="424089"/>
                </a:lnTo>
                <a:lnTo>
                  <a:pt x="214883" y="429768"/>
                </a:lnTo>
                <a:lnTo>
                  <a:pt x="165631" y="424089"/>
                </a:lnTo>
                <a:lnTo>
                  <a:pt x="120409" y="407916"/>
                </a:lnTo>
                <a:lnTo>
                  <a:pt x="80509" y="382541"/>
                </a:lnTo>
                <a:lnTo>
                  <a:pt x="47226" y="349258"/>
                </a:lnTo>
                <a:lnTo>
                  <a:pt x="21851" y="309358"/>
                </a:lnTo>
                <a:lnTo>
                  <a:pt x="5678" y="264136"/>
                </a:lnTo>
                <a:lnTo>
                  <a:pt x="0" y="21488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49059" y="4594097"/>
            <a:ext cx="656590" cy="424815"/>
          </a:xfrm>
          <a:custGeom>
            <a:avLst/>
            <a:gdLst/>
            <a:ahLst/>
            <a:cxnLst/>
            <a:rect l="l" t="t" r="r" b="b"/>
            <a:pathLst>
              <a:path w="656590" h="424814">
                <a:moveTo>
                  <a:pt x="588929" y="388900"/>
                </a:moveTo>
                <a:lnTo>
                  <a:pt x="571754" y="415670"/>
                </a:lnTo>
                <a:lnTo>
                  <a:pt x="656463" y="424814"/>
                </a:lnTo>
                <a:lnTo>
                  <a:pt x="639174" y="395731"/>
                </a:lnTo>
                <a:lnTo>
                  <a:pt x="599567" y="395731"/>
                </a:lnTo>
                <a:lnTo>
                  <a:pt x="588929" y="388900"/>
                </a:lnTo>
                <a:close/>
              </a:path>
              <a:path w="656590" h="424814">
                <a:moveTo>
                  <a:pt x="595778" y="378226"/>
                </a:moveTo>
                <a:lnTo>
                  <a:pt x="588929" y="388900"/>
                </a:lnTo>
                <a:lnTo>
                  <a:pt x="599567" y="395731"/>
                </a:lnTo>
                <a:lnTo>
                  <a:pt x="606425" y="385063"/>
                </a:lnTo>
                <a:lnTo>
                  <a:pt x="595778" y="378226"/>
                </a:lnTo>
                <a:close/>
              </a:path>
              <a:path w="656590" h="424814">
                <a:moveTo>
                  <a:pt x="612901" y="351535"/>
                </a:moveTo>
                <a:lnTo>
                  <a:pt x="595778" y="378226"/>
                </a:lnTo>
                <a:lnTo>
                  <a:pt x="606425" y="385063"/>
                </a:lnTo>
                <a:lnTo>
                  <a:pt x="599567" y="395731"/>
                </a:lnTo>
                <a:lnTo>
                  <a:pt x="639174" y="395731"/>
                </a:lnTo>
                <a:lnTo>
                  <a:pt x="612901" y="351535"/>
                </a:lnTo>
                <a:close/>
              </a:path>
              <a:path w="656590" h="424814">
                <a:moveTo>
                  <a:pt x="6858" y="0"/>
                </a:moveTo>
                <a:lnTo>
                  <a:pt x="0" y="10668"/>
                </a:lnTo>
                <a:lnTo>
                  <a:pt x="588929" y="388900"/>
                </a:lnTo>
                <a:lnTo>
                  <a:pt x="595778" y="378226"/>
                </a:lnTo>
                <a:lnTo>
                  <a:pt x="68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02679" y="5017007"/>
            <a:ext cx="426720" cy="429895"/>
          </a:xfrm>
          <a:custGeom>
            <a:avLst/>
            <a:gdLst/>
            <a:ahLst/>
            <a:cxnLst/>
            <a:rect l="l" t="t" r="r" b="b"/>
            <a:pathLst>
              <a:path w="426720" h="429895">
                <a:moveTo>
                  <a:pt x="0" y="214884"/>
                </a:moveTo>
                <a:lnTo>
                  <a:pt x="5633" y="165631"/>
                </a:lnTo>
                <a:lnTo>
                  <a:pt x="21682" y="120409"/>
                </a:lnTo>
                <a:lnTo>
                  <a:pt x="46866" y="80509"/>
                </a:lnTo>
                <a:lnTo>
                  <a:pt x="79905" y="47226"/>
                </a:lnTo>
                <a:lnTo>
                  <a:pt x="119520" y="21851"/>
                </a:lnTo>
                <a:lnTo>
                  <a:pt x="164432" y="5678"/>
                </a:lnTo>
                <a:lnTo>
                  <a:pt x="213360" y="0"/>
                </a:lnTo>
                <a:lnTo>
                  <a:pt x="262287" y="5678"/>
                </a:lnTo>
                <a:lnTo>
                  <a:pt x="307199" y="21851"/>
                </a:lnTo>
                <a:lnTo>
                  <a:pt x="346814" y="47226"/>
                </a:lnTo>
                <a:lnTo>
                  <a:pt x="379853" y="80509"/>
                </a:lnTo>
                <a:lnTo>
                  <a:pt x="405037" y="120409"/>
                </a:lnTo>
                <a:lnTo>
                  <a:pt x="421086" y="165631"/>
                </a:lnTo>
                <a:lnTo>
                  <a:pt x="426720" y="214884"/>
                </a:lnTo>
                <a:lnTo>
                  <a:pt x="421086" y="264136"/>
                </a:lnTo>
                <a:lnTo>
                  <a:pt x="405037" y="309358"/>
                </a:lnTo>
                <a:lnTo>
                  <a:pt x="379853" y="349258"/>
                </a:lnTo>
                <a:lnTo>
                  <a:pt x="346814" y="382541"/>
                </a:lnTo>
                <a:lnTo>
                  <a:pt x="307199" y="407916"/>
                </a:lnTo>
                <a:lnTo>
                  <a:pt x="262287" y="424089"/>
                </a:lnTo>
                <a:lnTo>
                  <a:pt x="213360" y="429768"/>
                </a:lnTo>
                <a:lnTo>
                  <a:pt x="164432" y="424089"/>
                </a:lnTo>
                <a:lnTo>
                  <a:pt x="119520" y="407916"/>
                </a:lnTo>
                <a:lnTo>
                  <a:pt x="79905" y="382541"/>
                </a:lnTo>
                <a:lnTo>
                  <a:pt x="46866" y="349258"/>
                </a:lnTo>
                <a:lnTo>
                  <a:pt x="21682" y="309358"/>
                </a:lnTo>
                <a:lnTo>
                  <a:pt x="5633" y="264136"/>
                </a:lnTo>
                <a:lnTo>
                  <a:pt x="0" y="21488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16040" y="4594478"/>
            <a:ext cx="539115" cy="424815"/>
          </a:xfrm>
          <a:custGeom>
            <a:avLst/>
            <a:gdLst/>
            <a:ahLst/>
            <a:cxnLst/>
            <a:rect l="l" t="t" r="r" b="b"/>
            <a:pathLst>
              <a:path w="539115" h="424814">
                <a:moveTo>
                  <a:pt x="36449" y="347345"/>
                </a:moveTo>
                <a:lnTo>
                  <a:pt x="0" y="424434"/>
                </a:lnTo>
                <a:lnTo>
                  <a:pt x="83438" y="407416"/>
                </a:lnTo>
                <a:lnTo>
                  <a:pt x="70027" y="390271"/>
                </a:lnTo>
                <a:lnTo>
                  <a:pt x="53848" y="390271"/>
                </a:lnTo>
                <a:lnTo>
                  <a:pt x="46100" y="380238"/>
                </a:lnTo>
                <a:lnTo>
                  <a:pt x="56068" y="372425"/>
                </a:lnTo>
                <a:lnTo>
                  <a:pt x="36449" y="347345"/>
                </a:lnTo>
                <a:close/>
              </a:path>
              <a:path w="539115" h="424814">
                <a:moveTo>
                  <a:pt x="56068" y="372425"/>
                </a:moveTo>
                <a:lnTo>
                  <a:pt x="46100" y="380238"/>
                </a:lnTo>
                <a:lnTo>
                  <a:pt x="53848" y="390271"/>
                </a:lnTo>
                <a:lnTo>
                  <a:pt x="63877" y="382409"/>
                </a:lnTo>
                <a:lnTo>
                  <a:pt x="56068" y="372425"/>
                </a:lnTo>
                <a:close/>
              </a:path>
              <a:path w="539115" h="424814">
                <a:moveTo>
                  <a:pt x="63877" y="382409"/>
                </a:moveTo>
                <a:lnTo>
                  <a:pt x="53848" y="390271"/>
                </a:lnTo>
                <a:lnTo>
                  <a:pt x="70027" y="390271"/>
                </a:lnTo>
                <a:lnTo>
                  <a:pt x="63877" y="382409"/>
                </a:lnTo>
                <a:close/>
              </a:path>
              <a:path w="539115" h="424814">
                <a:moveTo>
                  <a:pt x="531240" y="0"/>
                </a:moveTo>
                <a:lnTo>
                  <a:pt x="56068" y="372425"/>
                </a:lnTo>
                <a:lnTo>
                  <a:pt x="63877" y="382409"/>
                </a:lnTo>
                <a:lnTo>
                  <a:pt x="539114" y="9906"/>
                </a:lnTo>
                <a:lnTo>
                  <a:pt x="5312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6952" y="4264152"/>
            <a:ext cx="619125" cy="619125"/>
          </a:xfrm>
          <a:custGeom>
            <a:avLst/>
            <a:gdLst/>
            <a:ahLst/>
            <a:cxnLst/>
            <a:rect l="l" t="t" r="r" b="b"/>
            <a:pathLst>
              <a:path w="619125" h="619125">
                <a:moveTo>
                  <a:pt x="0" y="309372"/>
                </a:moveTo>
                <a:lnTo>
                  <a:pt x="3355" y="263665"/>
                </a:lnTo>
                <a:lnTo>
                  <a:pt x="13102" y="220038"/>
                </a:lnTo>
                <a:lnTo>
                  <a:pt x="28761" y="178968"/>
                </a:lnTo>
                <a:lnTo>
                  <a:pt x="49853" y="140936"/>
                </a:lnTo>
                <a:lnTo>
                  <a:pt x="75899" y="106420"/>
                </a:lnTo>
                <a:lnTo>
                  <a:pt x="106420" y="75899"/>
                </a:lnTo>
                <a:lnTo>
                  <a:pt x="140936" y="49853"/>
                </a:lnTo>
                <a:lnTo>
                  <a:pt x="178968" y="28761"/>
                </a:lnTo>
                <a:lnTo>
                  <a:pt x="220038" y="13102"/>
                </a:lnTo>
                <a:lnTo>
                  <a:pt x="263665" y="3355"/>
                </a:lnTo>
                <a:lnTo>
                  <a:pt x="309372" y="0"/>
                </a:lnTo>
                <a:lnTo>
                  <a:pt x="355078" y="3355"/>
                </a:lnTo>
                <a:lnTo>
                  <a:pt x="398705" y="13102"/>
                </a:lnTo>
                <a:lnTo>
                  <a:pt x="439775" y="28761"/>
                </a:lnTo>
                <a:lnTo>
                  <a:pt x="477807" y="49853"/>
                </a:lnTo>
                <a:lnTo>
                  <a:pt x="512323" y="75899"/>
                </a:lnTo>
                <a:lnTo>
                  <a:pt x="542844" y="106420"/>
                </a:lnTo>
                <a:lnTo>
                  <a:pt x="568890" y="140936"/>
                </a:lnTo>
                <a:lnTo>
                  <a:pt x="589982" y="178968"/>
                </a:lnTo>
                <a:lnTo>
                  <a:pt x="605641" y="220038"/>
                </a:lnTo>
                <a:lnTo>
                  <a:pt x="615388" y="263665"/>
                </a:lnTo>
                <a:lnTo>
                  <a:pt x="618744" y="309372"/>
                </a:lnTo>
                <a:lnTo>
                  <a:pt x="615388" y="355078"/>
                </a:lnTo>
                <a:lnTo>
                  <a:pt x="605641" y="398705"/>
                </a:lnTo>
                <a:lnTo>
                  <a:pt x="589982" y="439775"/>
                </a:lnTo>
                <a:lnTo>
                  <a:pt x="568890" y="477807"/>
                </a:lnTo>
                <a:lnTo>
                  <a:pt x="542844" y="512323"/>
                </a:lnTo>
                <a:lnTo>
                  <a:pt x="512323" y="542844"/>
                </a:lnTo>
                <a:lnTo>
                  <a:pt x="477807" y="568890"/>
                </a:lnTo>
                <a:lnTo>
                  <a:pt x="439775" y="589982"/>
                </a:lnTo>
                <a:lnTo>
                  <a:pt x="398705" y="605641"/>
                </a:lnTo>
                <a:lnTo>
                  <a:pt x="355078" y="615388"/>
                </a:lnTo>
                <a:lnTo>
                  <a:pt x="309372" y="618744"/>
                </a:lnTo>
                <a:lnTo>
                  <a:pt x="263665" y="615388"/>
                </a:lnTo>
                <a:lnTo>
                  <a:pt x="220038" y="605641"/>
                </a:lnTo>
                <a:lnTo>
                  <a:pt x="178968" y="589982"/>
                </a:lnTo>
                <a:lnTo>
                  <a:pt x="140936" y="568890"/>
                </a:lnTo>
                <a:lnTo>
                  <a:pt x="106420" y="542844"/>
                </a:lnTo>
                <a:lnTo>
                  <a:pt x="75899" y="512323"/>
                </a:lnTo>
                <a:lnTo>
                  <a:pt x="49853" y="477807"/>
                </a:lnTo>
                <a:lnTo>
                  <a:pt x="28761" y="439775"/>
                </a:lnTo>
                <a:lnTo>
                  <a:pt x="13102" y="398705"/>
                </a:lnTo>
                <a:lnTo>
                  <a:pt x="3355" y="355078"/>
                </a:lnTo>
                <a:lnTo>
                  <a:pt x="0" y="30937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366247" y="4264152"/>
            <a:ext cx="619125" cy="619125"/>
          </a:xfrm>
          <a:custGeom>
            <a:avLst/>
            <a:gdLst/>
            <a:ahLst/>
            <a:cxnLst/>
            <a:rect l="l" t="t" r="r" b="b"/>
            <a:pathLst>
              <a:path w="619125" h="619125">
                <a:moveTo>
                  <a:pt x="0" y="309372"/>
                </a:moveTo>
                <a:lnTo>
                  <a:pt x="3355" y="263665"/>
                </a:lnTo>
                <a:lnTo>
                  <a:pt x="13102" y="220038"/>
                </a:lnTo>
                <a:lnTo>
                  <a:pt x="28761" y="178968"/>
                </a:lnTo>
                <a:lnTo>
                  <a:pt x="49853" y="140936"/>
                </a:lnTo>
                <a:lnTo>
                  <a:pt x="75899" y="106420"/>
                </a:lnTo>
                <a:lnTo>
                  <a:pt x="106420" y="75899"/>
                </a:lnTo>
                <a:lnTo>
                  <a:pt x="140936" y="49853"/>
                </a:lnTo>
                <a:lnTo>
                  <a:pt x="178968" y="28761"/>
                </a:lnTo>
                <a:lnTo>
                  <a:pt x="220038" y="13102"/>
                </a:lnTo>
                <a:lnTo>
                  <a:pt x="263665" y="3355"/>
                </a:lnTo>
                <a:lnTo>
                  <a:pt x="309372" y="0"/>
                </a:lnTo>
                <a:lnTo>
                  <a:pt x="355078" y="3355"/>
                </a:lnTo>
                <a:lnTo>
                  <a:pt x="398705" y="13102"/>
                </a:lnTo>
                <a:lnTo>
                  <a:pt x="439775" y="28761"/>
                </a:lnTo>
                <a:lnTo>
                  <a:pt x="477807" y="49853"/>
                </a:lnTo>
                <a:lnTo>
                  <a:pt x="512323" y="75899"/>
                </a:lnTo>
                <a:lnTo>
                  <a:pt x="542844" y="106420"/>
                </a:lnTo>
                <a:lnTo>
                  <a:pt x="568890" y="140936"/>
                </a:lnTo>
                <a:lnTo>
                  <a:pt x="589982" y="178968"/>
                </a:lnTo>
                <a:lnTo>
                  <a:pt x="605641" y="220038"/>
                </a:lnTo>
                <a:lnTo>
                  <a:pt x="615388" y="263665"/>
                </a:lnTo>
                <a:lnTo>
                  <a:pt x="618744" y="309372"/>
                </a:lnTo>
                <a:lnTo>
                  <a:pt x="615388" y="355078"/>
                </a:lnTo>
                <a:lnTo>
                  <a:pt x="605641" y="398705"/>
                </a:lnTo>
                <a:lnTo>
                  <a:pt x="589982" y="439775"/>
                </a:lnTo>
                <a:lnTo>
                  <a:pt x="568890" y="477807"/>
                </a:lnTo>
                <a:lnTo>
                  <a:pt x="542844" y="512323"/>
                </a:lnTo>
                <a:lnTo>
                  <a:pt x="512323" y="542844"/>
                </a:lnTo>
                <a:lnTo>
                  <a:pt x="477807" y="568890"/>
                </a:lnTo>
                <a:lnTo>
                  <a:pt x="439775" y="589982"/>
                </a:lnTo>
                <a:lnTo>
                  <a:pt x="398705" y="605641"/>
                </a:lnTo>
                <a:lnTo>
                  <a:pt x="355078" y="615388"/>
                </a:lnTo>
                <a:lnTo>
                  <a:pt x="309372" y="618744"/>
                </a:lnTo>
                <a:lnTo>
                  <a:pt x="263665" y="615388"/>
                </a:lnTo>
                <a:lnTo>
                  <a:pt x="220038" y="605641"/>
                </a:lnTo>
                <a:lnTo>
                  <a:pt x="178968" y="589982"/>
                </a:lnTo>
                <a:lnTo>
                  <a:pt x="140936" y="568890"/>
                </a:lnTo>
                <a:lnTo>
                  <a:pt x="106420" y="542844"/>
                </a:lnTo>
                <a:lnTo>
                  <a:pt x="75899" y="512323"/>
                </a:lnTo>
                <a:lnTo>
                  <a:pt x="49853" y="477807"/>
                </a:lnTo>
                <a:lnTo>
                  <a:pt x="28761" y="439775"/>
                </a:lnTo>
                <a:lnTo>
                  <a:pt x="13102" y="398705"/>
                </a:lnTo>
                <a:lnTo>
                  <a:pt x="3355" y="355078"/>
                </a:lnTo>
                <a:lnTo>
                  <a:pt x="0" y="30937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7927847" y="3005327"/>
            <a:ext cx="2748915" cy="1263015"/>
            <a:chOff x="7927847" y="3005327"/>
            <a:chExt cx="2748915" cy="1263015"/>
          </a:xfrm>
        </p:grpSpPr>
        <p:sp>
          <p:nvSpPr>
            <p:cNvPr id="5" name="object 5"/>
            <p:cNvSpPr/>
            <p:nvPr/>
          </p:nvSpPr>
          <p:spPr>
            <a:xfrm>
              <a:off x="7927848" y="3624325"/>
              <a:ext cx="2748915" cy="643890"/>
            </a:xfrm>
            <a:custGeom>
              <a:avLst/>
              <a:gdLst/>
              <a:ahLst/>
              <a:cxnLst/>
              <a:rect l="l" t="t" r="r" b="b"/>
              <a:pathLst>
                <a:path w="2748915" h="643889">
                  <a:moveTo>
                    <a:pt x="2748661" y="639064"/>
                  </a:moveTo>
                  <a:lnTo>
                    <a:pt x="2732328" y="619633"/>
                  </a:lnTo>
                  <a:lnTo>
                    <a:pt x="2693797" y="573786"/>
                  </a:lnTo>
                  <a:lnTo>
                    <a:pt x="2681173" y="603008"/>
                  </a:lnTo>
                  <a:lnTo>
                    <a:pt x="1285748" y="0"/>
                  </a:lnTo>
                  <a:lnTo>
                    <a:pt x="1283385" y="5435"/>
                  </a:lnTo>
                  <a:lnTo>
                    <a:pt x="1280795" y="127"/>
                  </a:lnTo>
                  <a:lnTo>
                    <a:pt x="65532" y="599643"/>
                  </a:lnTo>
                  <a:lnTo>
                    <a:pt x="51435" y="571119"/>
                  </a:lnTo>
                  <a:lnTo>
                    <a:pt x="0" y="639064"/>
                  </a:lnTo>
                  <a:lnTo>
                    <a:pt x="85217" y="639445"/>
                  </a:lnTo>
                  <a:lnTo>
                    <a:pt x="73914" y="616585"/>
                  </a:lnTo>
                  <a:lnTo>
                    <a:pt x="71145" y="610997"/>
                  </a:lnTo>
                  <a:lnTo>
                    <a:pt x="1283576" y="12941"/>
                  </a:lnTo>
                  <a:lnTo>
                    <a:pt x="2676169" y="614603"/>
                  </a:lnTo>
                  <a:lnTo>
                    <a:pt x="2663571" y="643763"/>
                  </a:lnTo>
                  <a:lnTo>
                    <a:pt x="2748661" y="6390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900159" y="3011423"/>
              <a:ext cx="619125" cy="619125"/>
            </a:xfrm>
            <a:custGeom>
              <a:avLst/>
              <a:gdLst/>
              <a:ahLst/>
              <a:cxnLst/>
              <a:rect l="l" t="t" r="r" b="b"/>
              <a:pathLst>
                <a:path w="619125" h="619125">
                  <a:moveTo>
                    <a:pt x="0" y="309372"/>
                  </a:moveTo>
                  <a:lnTo>
                    <a:pt x="3355" y="263665"/>
                  </a:lnTo>
                  <a:lnTo>
                    <a:pt x="13102" y="220038"/>
                  </a:lnTo>
                  <a:lnTo>
                    <a:pt x="28761" y="178968"/>
                  </a:lnTo>
                  <a:lnTo>
                    <a:pt x="49853" y="140936"/>
                  </a:lnTo>
                  <a:lnTo>
                    <a:pt x="75899" y="106420"/>
                  </a:lnTo>
                  <a:lnTo>
                    <a:pt x="106420" y="75899"/>
                  </a:lnTo>
                  <a:lnTo>
                    <a:pt x="140936" y="49853"/>
                  </a:lnTo>
                  <a:lnTo>
                    <a:pt x="178968" y="28761"/>
                  </a:lnTo>
                  <a:lnTo>
                    <a:pt x="220038" y="13102"/>
                  </a:lnTo>
                  <a:lnTo>
                    <a:pt x="263665" y="3355"/>
                  </a:lnTo>
                  <a:lnTo>
                    <a:pt x="309372" y="0"/>
                  </a:lnTo>
                  <a:lnTo>
                    <a:pt x="355078" y="3355"/>
                  </a:lnTo>
                  <a:lnTo>
                    <a:pt x="398705" y="13102"/>
                  </a:lnTo>
                  <a:lnTo>
                    <a:pt x="439775" y="28761"/>
                  </a:lnTo>
                  <a:lnTo>
                    <a:pt x="477807" y="49853"/>
                  </a:lnTo>
                  <a:lnTo>
                    <a:pt x="512323" y="75899"/>
                  </a:lnTo>
                  <a:lnTo>
                    <a:pt x="542844" y="106420"/>
                  </a:lnTo>
                  <a:lnTo>
                    <a:pt x="568890" y="140936"/>
                  </a:lnTo>
                  <a:lnTo>
                    <a:pt x="589982" y="178968"/>
                  </a:lnTo>
                  <a:lnTo>
                    <a:pt x="605641" y="220038"/>
                  </a:lnTo>
                  <a:lnTo>
                    <a:pt x="615388" y="263665"/>
                  </a:lnTo>
                  <a:lnTo>
                    <a:pt x="618744" y="309372"/>
                  </a:lnTo>
                  <a:lnTo>
                    <a:pt x="615388" y="355078"/>
                  </a:lnTo>
                  <a:lnTo>
                    <a:pt x="605641" y="398705"/>
                  </a:lnTo>
                  <a:lnTo>
                    <a:pt x="589982" y="439775"/>
                  </a:lnTo>
                  <a:lnTo>
                    <a:pt x="568890" y="477807"/>
                  </a:lnTo>
                  <a:lnTo>
                    <a:pt x="542844" y="512323"/>
                  </a:lnTo>
                  <a:lnTo>
                    <a:pt x="512323" y="542844"/>
                  </a:lnTo>
                  <a:lnTo>
                    <a:pt x="477807" y="568890"/>
                  </a:lnTo>
                  <a:lnTo>
                    <a:pt x="439775" y="589982"/>
                  </a:lnTo>
                  <a:lnTo>
                    <a:pt x="398705" y="605641"/>
                  </a:lnTo>
                  <a:lnTo>
                    <a:pt x="355078" y="615388"/>
                  </a:lnTo>
                  <a:lnTo>
                    <a:pt x="309372" y="618744"/>
                  </a:lnTo>
                  <a:lnTo>
                    <a:pt x="263665" y="615388"/>
                  </a:lnTo>
                  <a:lnTo>
                    <a:pt x="220038" y="605641"/>
                  </a:lnTo>
                  <a:lnTo>
                    <a:pt x="178968" y="589982"/>
                  </a:lnTo>
                  <a:lnTo>
                    <a:pt x="140936" y="568890"/>
                  </a:lnTo>
                  <a:lnTo>
                    <a:pt x="106420" y="542844"/>
                  </a:lnTo>
                  <a:lnTo>
                    <a:pt x="75899" y="512323"/>
                  </a:lnTo>
                  <a:lnTo>
                    <a:pt x="49853" y="477807"/>
                  </a:lnTo>
                  <a:lnTo>
                    <a:pt x="28761" y="439775"/>
                  </a:lnTo>
                  <a:lnTo>
                    <a:pt x="13102" y="398705"/>
                  </a:lnTo>
                  <a:lnTo>
                    <a:pt x="3355" y="355078"/>
                  </a:lnTo>
                  <a:lnTo>
                    <a:pt x="0" y="309372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9253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800" u="sng" dirty="0">
                <a:uFill>
                  <a:solidFill>
                    <a:srgbClr val="000000"/>
                  </a:solidFill>
                </a:uFill>
              </a:rPr>
              <a:t>For</a:t>
            </a:r>
            <a:r>
              <a:rPr sz="2800" u="sng" spc="-45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2800" u="sng" spc="-10" dirty="0">
                <a:uFill>
                  <a:solidFill>
                    <a:srgbClr val="000000"/>
                  </a:solidFill>
                </a:uFill>
              </a:rPr>
              <a:t>example</a:t>
            </a:r>
            <a:r>
              <a:rPr sz="2800" b="0" spc="-10" dirty="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6276" y="1142492"/>
            <a:ext cx="11345545" cy="1965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7308215" algn="l"/>
              </a:tabLst>
            </a:pPr>
            <a:r>
              <a:rPr sz="2800" dirty="0">
                <a:latin typeface="Calibri"/>
                <a:cs typeface="Calibri"/>
              </a:rPr>
              <a:t>we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single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feature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x</a:t>
            </a:r>
            <a:r>
              <a:rPr sz="2800" dirty="0">
                <a:latin typeface="Calibri"/>
                <a:cs typeface="Calibri"/>
              </a:rPr>
              <a:t>,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number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hours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	student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spent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studying </a:t>
            </a:r>
            <a:r>
              <a:rPr sz="2800" dirty="0">
                <a:latin typeface="Calibri"/>
                <a:cs typeface="Calibri"/>
              </a:rPr>
              <a:t>Want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predict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y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probability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passing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exam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>
              <a:latin typeface="Calibri"/>
              <a:cs typeface="Calibri"/>
            </a:endParaRPr>
          </a:p>
          <a:p>
            <a:pPr marR="463550" algn="r">
              <a:lnSpc>
                <a:spcPct val="100000"/>
              </a:lnSpc>
              <a:spcBef>
                <a:spcPts val="2250"/>
              </a:spcBef>
            </a:pPr>
            <a:r>
              <a:rPr sz="2400" dirty="0">
                <a:latin typeface="Calibri"/>
                <a:cs typeface="Calibri"/>
              </a:rPr>
              <a:t>we split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b="1" spc="-50" dirty="0">
                <a:latin typeface="Calibri"/>
                <a:cs typeface="Calibri"/>
              </a:rPr>
              <a:t>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95284" y="3595242"/>
            <a:ext cx="609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x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&lt;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50" dirty="0">
                <a:latin typeface="Calibri"/>
                <a:cs typeface="Calibri"/>
              </a:rPr>
              <a:t>5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25836" y="3630625"/>
            <a:ext cx="6096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x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&gt;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0" dirty="0">
                <a:latin typeface="Calibri"/>
                <a:cs typeface="Calibri"/>
              </a:rPr>
              <a:t>5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19441" y="4907102"/>
            <a:ext cx="5435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0" dirty="0">
                <a:solidFill>
                  <a:srgbClr val="FF5050"/>
                </a:solidFill>
                <a:latin typeface="Calibri"/>
                <a:cs typeface="Calibri"/>
              </a:rPr>
              <a:t>FAIL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447401" y="4907102"/>
            <a:ext cx="6394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5" dirty="0">
                <a:solidFill>
                  <a:srgbClr val="00AF50"/>
                </a:solidFill>
                <a:latin typeface="Calibri"/>
                <a:cs typeface="Calibri"/>
              </a:rPr>
              <a:t>PASS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1276" y="3178302"/>
            <a:ext cx="62287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Categorical</a:t>
            </a:r>
            <a:r>
              <a:rPr sz="2400" b="1" spc="-9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Variable</a:t>
            </a:r>
            <a:r>
              <a:rPr sz="2400" b="1" spc="-7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Decision</a:t>
            </a:r>
            <a:r>
              <a:rPr sz="2400" b="1" spc="-9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Tree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353695">
              <a:lnSpc>
                <a:spcPct val="100000"/>
              </a:lnSpc>
            </a:pPr>
            <a:r>
              <a:rPr sz="2400" spc="-240" dirty="0">
                <a:latin typeface="Wingdings"/>
                <a:cs typeface="Wingdings"/>
              </a:rPr>
              <a:t>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Calibri"/>
                <a:cs typeface="Calibri"/>
              </a:rPr>
              <a:t>categorical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target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variable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such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yes/no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or</a:t>
            </a:r>
            <a:r>
              <a:rPr sz="2000" spc="3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fail/pass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1276" y="4214571"/>
            <a:ext cx="578104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Continuous</a:t>
            </a:r>
            <a:r>
              <a:rPr sz="2400" b="1" spc="-10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Variable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Decision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Tree:</a:t>
            </a:r>
            <a:endParaRPr sz="2400">
              <a:latin typeface="Calibri"/>
              <a:cs typeface="Calibri"/>
            </a:endParaRPr>
          </a:p>
          <a:p>
            <a:pPr marL="353695">
              <a:lnSpc>
                <a:spcPct val="100000"/>
              </a:lnSpc>
              <a:spcBef>
                <a:spcPts val="5"/>
              </a:spcBef>
            </a:pPr>
            <a:r>
              <a:rPr sz="2400" spc="-240" dirty="0">
                <a:latin typeface="Wingdings"/>
                <a:cs typeface="Wingdings"/>
              </a:rPr>
              <a:t>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Calibri"/>
                <a:cs typeface="Calibri"/>
              </a:rPr>
              <a:t>continuous</a:t>
            </a:r>
            <a:r>
              <a:rPr sz="2000" spc="-114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target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variable: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such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regression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1920" y="185928"/>
            <a:ext cx="11948160" cy="927100"/>
            <a:chOff x="121920" y="185928"/>
            <a:chExt cx="11948160" cy="927100"/>
          </a:xfrm>
        </p:grpSpPr>
        <p:sp>
          <p:nvSpPr>
            <p:cNvPr id="3" name="object 3"/>
            <p:cNvSpPr/>
            <p:nvPr/>
          </p:nvSpPr>
          <p:spPr>
            <a:xfrm>
              <a:off x="128016" y="192024"/>
              <a:ext cx="11936095" cy="914400"/>
            </a:xfrm>
            <a:custGeom>
              <a:avLst/>
              <a:gdLst/>
              <a:ahLst/>
              <a:cxnLst/>
              <a:rect l="l" t="t" r="r" b="b"/>
              <a:pathLst>
                <a:path w="11936095" h="914400">
                  <a:moveTo>
                    <a:pt x="11935967" y="0"/>
                  </a:moveTo>
                  <a:lnTo>
                    <a:pt x="228600" y="0"/>
                  </a:lnTo>
                  <a:lnTo>
                    <a:pt x="0" y="914400"/>
                  </a:lnTo>
                  <a:lnTo>
                    <a:pt x="11707367" y="914400"/>
                  </a:lnTo>
                  <a:lnTo>
                    <a:pt x="1193596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8016" y="192024"/>
              <a:ext cx="11936095" cy="914400"/>
            </a:xfrm>
            <a:custGeom>
              <a:avLst/>
              <a:gdLst/>
              <a:ahLst/>
              <a:cxnLst/>
              <a:rect l="l" t="t" r="r" b="b"/>
              <a:pathLst>
                <a:path w="11936095" h="914400">
                  <a:moveTo>
                    <a:pt x="0" y="914400"/>
                  </a:moveTo>
                  <a:lnTo>
                    <a:pt x="228600" y="0"/>
                  </a:lnTo>
                  <a:lnTo>
                    <a:pt x="11935967" y="0"/>
                  </a:lnTo>
                  <a:lnTo>
                    <a:pt x="11707367" y="914400"/>
                  </a:lnTo>
                  <a:lnTo>
                    <a:pt x="0" y="914400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650" rIns="0" bIns="0" rtlCol="0">
            <a:spAutoFit/>
          </a:bodyPr>
          <a:lstStyle/>
          <a:p>
            <a:pPr marL="4557395">
              <a:lnSpc>
                <a:spcPct val="100000"/>
              </a:lnSpc>
              <a:spcBef>
                <a:spcPts val="105"/>
              </a:spcBef>
            </a:pPr>
            <a:r>
              <a:rPr sz="4000" spc="-10" dirty="0">
                <a:solidFill>
                  <a:srgbClr val="FFFFFF"/>
                </a:solidFill>
              </a:rPr>
              <a:t>REGRESSION</a:t>
            </a:r>
            <a:endParaRPr sz="4000"/>
          </a:p>
        </p:txBody>
      </p:sp>
      <p:sp>
        <p:nvSpPr>
          <p:cNvPr id="6" name="object 6"/>
          <p:cNvSpPr txBox="1"/>
          <p:nvPr/>
        </p:nvSpPr>
        <p:spPr>
          <a:xfrm>
            <a:off x="313740" y="1301953"/>
            <a:ext cx="10887710" cy="1489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Regression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analysis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subfield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supervised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machine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learning.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aims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model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relationship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between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certain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features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continuous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target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variable.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technique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forecasting,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time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series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modeling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finding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causal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effect </a:t>
            </a:r>
            <a:r>
              <a:rPr sz="2400" dirty="0">
                <a:latin typeface="Calibri"/>
                <a:cs typeface="Calibri"/>
              </a:rPr>
              <a:t>relationship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between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variables.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62144" y="2633471"/>
            <a:ext cx="5404104" cy="4050791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5855" y="346329"/>
            <a:ext cx="318579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b="0" u="sng" spc="-3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Decision</a:t>
            </a:r>
            <a:r>
              <a:rPr sz="4400" b="0" u="sng" spc="-19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6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Trees</a:t>
            </a:r>
            <a:endParaRPr sz="44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120896" y="3328415"/>
            <a:ext cx="3703320" cy="2399030"/>
            <a:chOff x="4120896" y="3328415"/>
            <a:chExt cx="3703320" cy="2399030"/>
          </a:xfrm>
        </p:grpSpPr>
        <p:sp>
          <p:nvSpPr>
            <p:cNvPr id="4" name="object 4"/>
            <p:cNvSpPr/>
            <p:nvPr/>
          </p:nvSpPr>
          <p:spPr>
            <a:xfrm>
              <a:off x="5431536" y="3334511"/>
              <a:ext cx="429895" cy="429895"/>
            </a:xfrm>
            <a:custGeom>
              <a:avLst/>
              <a:gdLst/>
              <a:ahLst/>
              <a:cxnLst/>
              <a:rect l="l" t="t" r="r" b="b"/>
              <a:pathLst>
                <a:path w="429895" h="429895">
                  <a:moveTo>
                    <a:pt x="214884" y="0"/>
                  </a:moveTo>
                  <a:lnTo>
                    <a:pt x="165631" y="5678"/>
                  </a:lnTo>
                  <a:lnTo>
                    <a:pt x="120409" y="21851"/>
                  </a:lnTo>
                  <a:lnTo>
                    <a:pt x="80509" y="47226"/>
                  </a:lnTo>
                  <a:lnTo>
                    <a:pt x="47226" y="80509"/>
                  </a:lnTo>
                  <a:lnTo>
                    <a:pt x="21851" y="120409"/>
                  </a:lnTo>
                  <a:lnTo>
                    <a:pt x="5678" y="165631"/>
                  </a:lnTo>
                  <a:lnTo>
                    <a:pt x="0" y="214884"/>
                  </a:lnTo>
                  <a:lnTo>
                    <a:pt x="5678" y="264136"/>
                  </a:lnTo>
                  <a:lnTo>
                    <a:pt x="21851" y="309358"/>
                  </a:lnTo>
                  <a:lnTo>
                    <a:pt x="47226" y="349258"/>
                  </a:lnTo>
                  <a:lnTo>
                    <a:pt x="80509" y="382541"/>
                  </a:lnTo>
                  <a:lnTo>
                    <a:pt x="120409" y="407916"/>
                  </a:lnTo>
                  <a:lnTo>
                    <a:pt x="165631" y="424089"/>
                  </a:lnTo>
                  <a:lnTo>
                    <a:pt x="214884" y="429768"/>
                  </a:lnTo>
                  <a:lnTo>
                    <a:pt x="264136" y="424089"/>
                  </a:lnTo>
                  <a:lnTo>
                    <a:pt x="309358" y="407916"/>
                  </a:lnTo>
                  <a:lnTo>
                    <a:pt x="349258" y="382541"/>
                  </a:lnTo>
                  <a:lnTo>
                    <a:pt x="382541" y="349258"/>
                  </a:lnTo>
                  <a:lnTo>
                    <a:pt x="407916" y="309358"/>
                  </a:lnTo>
                  <a:lnTo>
                    <a:pt x="424089" y="264136"/>
                  </a:lnTo>
                  <a:lnTo>
                    <a:pt x="429767" y="214884"/>
                  </a:lnTo>
                  <a:lnTo>
                    <a:pt x="424089" y="165631"/>
                  </a:lnTo>
                  <a:lnTo>
                    <a:pt x="407916" y="120409"/>
                  </a:lnTo>
                  <a:lnTo>
                    <a:pt x="382541" y="80509"/>
                  </a:lnTo>
                  <a:lnTo>
                    <a:pt x="349258" y="47226"/>
                  </a:lnTo>
                  <a:lnTo>
                    <a:pt x="309358" y="21851"/>
                  </a:lnTo>
                  <a:lnTo>
                    <a:pt x="264136" y="5678"/>
                  </a:lnTo>
                  <a:lnTo>
                    <a:pt x="214884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31536" y="3334511"/>
              <a:ext cx="429895" cy="429895"/>
            </a:xfrm>
            <a:custGeom>
              <a:avLst/>
              <a:gdLst/>
              <a:ahLst/>
              <a:cxnLst/>
              <a:rect l="l" t="t" r="r" b="b"/>
              <a:pathLst>
                <a:path w="429895" h="429895">
                  <a:moveTo>
                    <a:pt x="0" y="214884"/>
                  </a:moveTo>
                  <a:lnTo>
                    <a:pt x="5678" y="165631"/>
                  </a:lnTo>
                  <a:lnTo>
                    <a:pt x="21851" y="120409"/>
                  </a:lnTo>
                  <a:lnTo>
                    <a:pt x="47226" y="80509"/>
                  </a:lnTo>
                  <a:lnTo>
                    <a:pt x="80509" y="47226"/>
                  </a:lnTo>
                  <a:lnTo>
                    <a:pt x="120409" y="21851"/>
                  </a:lnTo>
                  <a:lnTo>
                    <a:pt x="165631" y="5678"/>
                  </a:lnTo>
                  <a:lnTo>
                    <a:pt x="214884" y="0"/>
                  </a:lnTo>
                  <a:lnTo>
                    <a:pt x="264136" y="5678"/>
                  </a:lnTo>
                  <a:lnTo>
                    <a:pt x="309358" y="21851"/>
                  </a:lnTo>
                  <a:lnTo>
                    <a:pt x="349258" y="47226"/>
                  </a:lnTo>
                  <a:lnTo>
                    <a:pt x="382541" y="80509"/>
                  </a:lnTo>
                  <a:lnTo>
                    <a:pt x="407916" y="120409"/>
                  </a:lnTo>
                  <a:lnTo>
                    <a:pt x="424089" y="165631"/>
                  </a:lnTo>
                  <a:lnTo>
                    <a:pt x="429767" y="214884"/>
                  </a:lnTo>
                  <a:lnTo>
                    <a:pt x="424089" y="264136"/>
                  </a:lnTo>
                  <a:lnTo>
                    <a:pt x="407916" y="309358"/>
                  </a:lnTo>
                  <a:lnTo>
                    <a:pt x="382541" y="349258"/>
                  </a:lnTo>
                  <a:lnTo>
                    <a:pt x="349258" y="382541"/>
                  </a:lnTo>
                  <a:lnTo>
                    <a:pt x="309358" y="407916"/>
                  </a:lnTo>
                  <a:lnTo>
                    <a:pt x="264136" y="424089"/>
                  </a:lnTo>
                  <a:lnTo>
                    <a:pt x="214884" y="429768"/>
                  </a:lnTo>
                  <a:lnTo>
                    <a:pt x="165631" y="424089"/>
                  </a:lnTo>
                  <a:lnTo>
                    <a:pt x="120409" y="407916"/>
                  </a:lnTo>
                  <a:lnTo>
                    <a:pt x="80509" y="382541"/>
                  </a:lnTo>
                  <a:lnTo>
                    <a:pt x="47226" y="349258"/>
                  </a:lnTo>
                  <a:lnTo>
                    <a:pt x="21851" y="309358"/>
                  </a:lnTo>
                  <a:lnTo>
                    <a:pt x="5678" y="264136"/>
                  </a:lnTo>
                  <a:lnTo>
                    <a:pt x="0" y="21488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26992" y="4443983"/>
              <a:ext cx="429895" cy="429895"/>
            </a:xfrm>
            <a:custGeom>
              <a:avLst/>
              <a:gdLst/>
              <a:ahLst/>
              <a:cxnLst/>
              <a:rect l="l" t="t" r="r" b="b"/>
              <a:pathLst>
                <a:path w="429895" h="429895">
                  <a:moveTo>
                    <a:pt x="214884" y="0"/>
                  </a:moveTo>
                  <a:lnTo>
                    <a:pt x="165631" y="5678"/>
                  </a:lnTo>
                  <a:lnTo>
                    <a:pt x="120409" y="21851"/>
                  </a:lnTo>
                  <a:lnTo>
                    <a:pt x="80509" y="47226"/>
                  </a:lnTo>
                  <a:lnTo>
                    <a:pt x="47226" y="80509"/>
                  </a:lnTo>
                  <a:lnTo>
                    <a:pt x="21851" y="120409"/>
                  </a:lnTo>
                  <a:lnTo>
                    <a:pt x="5678" y="165631"/>
                  </a:lnTo>
                  <a:lnTo>
                    <a:pt x="0" y="214884"/>
                  </a:lnTo>
                  <a:lnTo>
                    <a:pt x="5678" y="264136"/>
                  </a:lnTo>
                  <a:lnTo>
                    <a:pt x="21851" y="309358"/>
                  </a:lnTo>
                  <a:lnTo>
                    <a:pt x="47226" y="349258"/>
                  </a:lnTo>
                  <a:lnTo>
                    <a:pt x="80509" y="382541"/>
                  </a:lnTo>
                  <a:lnTo>
                    <a:pt x="120409" y="407916"/>
                  </a:lnTo>
                  <a:lnTo>
                    <a:pt x="165631" y="424089"/>
                  </a:lnTo>
                  <a:lnTo>
                    <a:pt x="214884" y="429768"/>
                  </a:lnTo>
                  <a:lnTo>
                    <a:pt x="264136" y="424089"/>
                  </a:lnTo>
                  <a:lnTo>
                    <a:pt x="309358" y="407916"/>
                  </a:lnTo>
                  <a:lnTo>
                    <a:pt x="349258" y="382541"/>
                  </a:lnTo>
                  <a:lnTo>
                    <a:pt x="382541" y="349258"/>
                  </a:lnTo>
                  <a:lnTo>
                    <a:pt x="407916" y="309358"/>
                  </a:lnTo>
                  <a:lnTo>
                    <a:pt x="424089" y="264136"/>
                  </a:lnTo>
                  <a:lnTo>
                    <a:pt x="429768" y="214884"/>
                  </a:lnTo>
                  <a:lnTo>
                    <a:pt x="424089" y="165631"/>
                  </a:lnTo>
                  <a:lnTo>
                    <a:pt x="407916" y="120409"/>
                  </a:lnTo>
                  <a:lnTo>
                    <a:pt x="382541" y="80509"/>
                  </a:lnTo>
                  <a:lnTo>
                    <a:pt x="349258" y="47226"/>
                  </a:lnTo>
                  <a:lnTo>
                    <a:pt x="309358" y="21851"/>
                  </a:lnTo>
                  <a:lnTo>
                    <a:pt x="264136" y="5678"/>
                  </a:lnTo>
                  <a:lnTo>
                    <a:pt x="214884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26992" y="4443983"/>
              <a:ext cx="429895" cy="429895"/>
            </a:xfrm>
            <a:custGeom>
              <a:avLst/>
              <a:gdLst/>
              <a:ahLst/>
              <a:cxnLst/>
              <a:rect l="l" t="t" r="r" b="b"/>
              <a:pathLst>
                <a:path w="429895" h="429895">
                  <a:moveTo>
                    <a:pt x="0" y="214884"/>
                  </a:moveTo>
                  <a:lnTo>
                    <a:pt x="5678" y="165631"/>
                  </a:lnTo>
                  <a:lnTo>
                    <a:pt x="21851" y="120409"/>
                  </a:lnTo>
                  <a:lnTo>
                    <a:pt x="47226" y="80509"/>
                  </a:lnTo>
                  <a:lnTo>
                    <a:pt x="80509" y="47226"/>
                  </a:lnTo>
                  <a:lnTo>
                    <a:pt x="120409" y="21851"/>
                  </a:lnTo>
                  <a:lnTo>
                    <a:pt x="165631" y="5678"/>
                  </a:lnTo>
                  <a:lnTo>
                    <a:pt x="214884" y="0"/>
                  </a:lnTo>
                  <a:lnTo>
                    <a:pt x="264136" y="5678"/>
                  </a:lnTo>
                  <a:lnTo>
                    <a:pt x="309358" y="21851"/>
                  </a:lnTo>
                  <a:lnTo>
                    <a:pt x="349258" y="47226"/>
                  </a:lnTo>
                  <a:lnTo>
                    <a:pt x="382541" y="80509"/>
                  </a:lnTo>
                  <a:lnTo>
                    <a:pt x="407916" y="120409"/>
                  </a:lnTo>
                  <a:lnTo>
                    <a:pt x="424089" y="165631"/>
                  </a:lnTo>
                  <a:lnTo>
                    <a:pt x="429768" y="214884"/>
                  </a:lnTo>
                  <a:lnTo>
                    <a:pt x="424089" y="264136"/>
                  </a:lnTo>
                  <a:lnTo>
                    <a:pt x="407916" y="309358"/>
                  </a:lnTo>
                  <a:lnTo>
                    <a:pt x="382541" y="349258"/>
                  </a:lnTo>
                  <a:lnTo>
                    <a:pt x="349258" y="382541"/>
                  </a:lnTo>
                  <a:lnTo>
                    <a:pt x="309358" y="407916"/>
                  </a:lnTo>
                  <a:lnTo>
                    <a:pt x="264136" y="424089"/>
                  </a:lnTo>
                  <a:lnTo>
                    <a:pt x="214884" y="429768"/>
                  </a:lnTo>
                  <a:lnTo>
                    <a:pt x="165631" y="424089"/>
                  </a:lnTo>
                  <a:lnTo>
                    <a:pt x="120409" y="407916"/>
                  </a:lnTo>
                  <a:lnTo>
                    <a:pt x="80509" y="382541"/>
                  </a:lnTo>
                  <a:lnTo>
                    <a:pt x="47226" y="349258"/>
                  </a:lnTo>
                  <a:lnTo>
                    <a:pt x="21851" y="309358"/>
                  </a:lnTo>
                  <a:lnTo>
                    <a:pt x="5678" y="264136"/>
                  </a:lnTo>
                  <a:lnTo>
                    <a:pt x="0" y="21488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31536" y="4443983"/>
              <a:ext cx="429895" cy="429895"/>
            </a:xfrm>
            <a:custGeom>
              <a:avLst/>
              <a:gdLst/>
              <a:ahLst/>
              <a:cxnLst/>
              <a:rect l="l" t="t" r="r" b="b"/>
              <a:pathLst>
                <a:path w="429895" h="429895">
                  <a:moveTo>
                    <a:pt x="214884" y="0"/>
                  </a:moveTo>
                  <a:lnTo>
                    <a:pt x="165631" y="5678"/>
                  </a:lnTo>
                  <a:lnTo>
                    <a:pt x="120409" y="21851"/>
                  </a:lnTo>
                  <a:lnTo>
                    <a:pt x="80509" y="47226"/>
                  </a:lnTo>
                  <a:lnTo>
                    <a:pt x="47226" y="80509"/>
                  </a:lnTo>
                  <a:lnTo>
                    <a:pt x="21851" y="120409"/>
                  </a:lnTo>
                  <a:lnTo>
                    <a:pt x="5678" y="165631"/>
                  </a:lnTo>
                  <a:lnTo>
                    <a:pt x="0" y="214884"/>
                  </a:lnTo>
                  <a:lnTo>
                    <a:pt x="5678" y="264136"/>
                  </a:lnTo>
                  <a:lnTo>
                    <a:pt x="21851" y="309358"/>
                  </a:lnTo>
                  <a:lnTo>
                    <a:pt x="47226" y="349258"/>
                  </a:lnTo>
                  <a:lnTo>
                    <a:pt x="80509" y="382541"/>
                  </a:lnTo>
                  <a:lnTo>
                    <a:pt x="120409" y="407916"/>
                  </a:lnTo>
                  <a:lnTo>
                    <a:pt x="165631" y="424089"/>
                  </a:lnTo>
                  <a:lnTo>
                    <a:pt x="214884" y="429768"/>
                  </a:lnTo>
                  <a:lnTo>
                    <a:pt x="264136" y="424089"/>
                  </a:lnTo>
                  <a:lnTo>
                    <a:pt x="309358" y="407916"/>
                  </a:lnTo>
                  <a:lnTo>
                    <a:pt x="349258" y="382541"/>
                  </a:lnTo>
                  <a:lnTo>
                    <a:pt x="382541" y="349258"/>
                  </a:lnTo>
                  <a:lnTo>
                    <a:pt x="407916" y="309358"/>
                  </a:lnTo>
                  <a:lnTo>
                    <a:pt x="424089" y="264136"/>
                  </a:lnTo>
                  <a:lnTo>
                    <a:pt x="429767" y="214884"/>
                  </a:lnTo>
                  <a:lnTo>
                    <a:pt x="424089" y="165631"/>
                  </a:lnTo>
                  <a:lnTo>
                    <a:pt x="407916" y="120409"/>
                  </a:lnTo>
                  <a:lnTo>
                    <a:pt x="382541" y="80509"/>
                  </a:lnTo>
                  <a:lnTo>
                    <a:pt x="349258" y="47226"/>
                  </a:lnTo>
                  <a:lnTo>
                    <a:pt x="309358" y="21851"/>
                  </a:lnTo>
                  <a:lnTo>
                    <a:pt x="264136" y="5678"/>
                  </a:lnTo>
                  <a:lnTo>
                    <a:pt x="214884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31536" y="4443983"/>
              <a:ext cx="429895" cy="429895"/>
            </a:xfrm>
            <a:custGeom>
              <a:avLst/>
              <a:gdLst/>
              <a:ahLst/>
              <a:cxnLst/>
              <a:rect l="l" t="t" r="r" b="b"/>
              <a:pathLst>
                <a:path w="429895" h="429895">
                  <a:moveTo>
                    <a:pt x="0" y="214884"/>
                  </a:moveTo>
                  <a:lnTo>
                    <a:pt x="5678" y="165631"/>
                  </a:lnTo>
                  <a:lnTo>
                    <a:pt x="21851" y="120409"/>
                  </a:lnTo>
                  <a:lnTo>
                    <a:pt x="47226" y="80509"/>
                  </a:lnTo>
                  <a:lnTo>
                    <a:pt x="80509" y="47226"/>
                  </a:lnTo>
                  <a:lnTo>
                    <a:pt x="120409" y="21851"/>
                  </a:lnTo>
                  <a:lnTo>
                    <a:pt x="165631" y="5678"/>
                  </a:lnTo>
                  <a:lnTo>
                    <a:pt x="214884" y="0"/>
                  </a:lnTo>
                  <a:lnTo>
                    <a:pt x="264136" y="5678"/>
                  </a:lnTo>
                  <a:lnTo>
                    <a:pt x="309358" y="21851"/>
                  </a:lnTo>
                  <a:lnTo>
                    <a:pt x="349258" y="47226"/>
                  </a:lnTo>
                  <a:lnTo>
                    <a:pt x="382541" y="80509"/>
                  </a:lnTo>
                  <a:lnTo>
                    <a:pt x="407916" y="120409"/>
                  </a:lnTo>
                  <a:lnTo>
                    <a:pt x="424089" y="165631"/>
                  </a:lnTo>
                  <a:lnTo>
                    <a:pt x="429767" y="214884"/>
                  </a:lnTo>
                  <a:lnTo>
                    <a:pt x="424089" y="264136"/>
                  </a:lnTo>
                  <a:lnTo>
                    <a:pt x="407916" y="309358"/>
                  </a:lnTo>
                  <a:lnTo>
                    <a:pt x="382541" y="349258"/>
                  </a:lnTo>
                  <a:lnTo>
                    <a:pt x="349258" y="382541"/>
                  </a:lnTo>
                  <a:lnTo>
                    <a:pt x="309358" y="407916"/>
                  </a:lnTo>
                  <a:lnTo>
                    <a:pt x="264136" y="424089"/>
                  </a:lnTo>
                  <a:lnTo>
                    <a:pt x="214884" y="429768"/>
                  </a:lnTo>
                  <a:lnTo>
                    <a:pt x="165631" y="424089"/>
                  </a:lnTo>
                  <a:lnTo>
                    <a:pt x="120409" y="407916"/>
                  </a:lnTo>
                  <a:lnTo>
                    <a:pt x="80509" y="382541"/>
                  </a:lnTo>
                  <a:lnTo>
                    <a:pt x="47226" y="349258"/>
                  </a:lnTo>
                  <a:lnTo>
                    <a:pt x="21851" y="309358"/>
                  </a:lnTo>
                  <a:lnTo>
                    <a:pt x="5678" y="264136"/>
                  </a:lnTo>
                  <a:lnTo>
                    <a:pt x="0" y="21488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343400" y="3758691"/>
              <a:ext cx="1339850" cy="687070"/>
            </a:xfrm>
            <a:custGeom>
              <a:avLst/>
              <a:gdLst/>
              <a:ahLst/>
              <a:cxnLst/>
              <a:rect l="l" t="t" r="r" b="b"/>
              <a:pathLst>
                <a:path w="1339850" h="687070">
                  <a:moveTo>
                    <a:pt x="1339596" y="610489"/>
                  </a:moveTo>
                  <a:lnTo>
                    <a:pt x="1307846" y="610489"/>
                  </a:lnTo>
                  <a:lnTo>
                    <a:pt x="1307846" y="5588"/>
                  </a:lnTo>
                  <a:lnTo>
                    <a:pt x="1304163" y="5588"/>
                  </a:lnTo>
                  <a:lnTo>
                    <a:pt x="1301242" y="0"/>
                  </a:lnTo>
                  <a:lnTo>
                    <a:pt x="64617" y="645756"/>
                  </a:lnTo>
                  <a:lnTo>
                    <a:pt x="49911" y="617601"/>
                  </a:lnTo>
                  <a:lnTo>
                    <a:pt x="0" y="686689"/>
                  </a:lnTo>
                  <a:lnTo>
                    <a:pt x="85217" y="685165"/>
                  </a:lnTo>
                  <a:lnTo>
                    <a:pt x="73596" y="662940"/>
                  </a:lnTo>
                  <a:lnTo>
                    <a:pt x="70510" y="657034"/>
                  </a:lnTo>
                  <a:lnTo>
                    <a:pt x="1295146" y="17411"/>
                  </a:lnTo>
                  <a:lnTo>
                    <a:pt x="1295146" y="610489"/>
                  </a:lnTo>
                  <a:lnTo>
                    <a:pt x="1263396" y="610489"/>
                  </a:lnTo>
                  <a:lnTo>
                    <a:pt x="1301496" y="686689"/>
                  </a:lnTo>
                  <a:lnTo>
                    <a:pt x="1333246" y="623189"/>
                  </a:lnTo>
                  <a:lnTo>
                    <a:pt x="1339596" y="6104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736080" y="4443983"/>
              <a:ext cx="429895" cy="429895"/>
            </a:xfrm>
            <a:custGeom>
              <a:avLst/>
              <a:gdLst/>
              <a:ahLst/>
              <a:cxnLst/>
              <a:rect l="l" t="t" r="r" b="b"/>
              <a:pathLst>
                <a:path w="429895" h="429895">
                  <a:moveTo>
                    <a:pt x="214884" y="0"/>
                  </a:moveTo>
                  <a:lnTo>
                    <a:pt x="165631" y="5678"/>
                  </a:lnTo>
                  <a:lnTo>
                    <a:pt x="120409" y="21851"/>
                  </a:lnTo>
                  <a:lnTo>
                    <a:pt x="80509" y="47226"/>
                  </a:lnTo>
                  <a:lnTo>
                    <a:pt x="47226" y="80509"/>
                  </a:lnTo>
                  <a:lnTo>
                    <a:pt x="21851" y="120409"/>
                  </a:lnTo>
                  <a:lnTo>
                    <a:pt x="5678" y="165631"/>
                  </a:lnTo>
                  <a:lnTo>
                    <a:pt x="0" y="214884"/>
                  </a:lnTo>
                  <a:lnTo>
                    <a:pt x="5678" y="264136"/>
                  </a:lnTo>
                  <a:lnTo>
                    <a:pt x="21851" y="309358"/>
                  </a:lnTo>
                  <a:lnTo>
                    <a:pt x="47226" y="349258"/>
                  </a:lnTo>
                  <a:lnTo>
                    <a:pt x="80509" y="382541"/>
                  </a:lnTo>
                  <a:lnTo>
                    <a:pt x="120409" y="407916"/>
                  </a:lnTo>
                  <a:lnTo>
                    <a:pt x="165631" y="424089"/>
                  </a:lnTo>
                  <a:lnTo>
                    <a:pt x="214884" y="429768"/>
                  </a:lnTo>
                  <a:lnTo>
                    <a:pt x="264136" y="424089"/>
                  </a:lnTo>
                  <a:lnTo>
                    <a:pt x="309358" y="407916"/>
                  </a:lnTo>
                  <a:lnTo>
                    <a:pt x="349258" y="382541"/>
                  </a:lnTo>
                  <a:lnTo>
                    <a:pt x="382541" y="349258"/>
                  </a:lnTo>
                  <a:lnTo>
                    <a:pt x="407916" y="309358"/>
                  </a:lnTo>
                  <a:lnTo>
                    <a:pt x="424089" y="264136"/>
                  </a:lnTo>
                  <a:lnTo>
                    <a:pt x="429768" y="214884"/>
                  </a:lnTo>
                  <a:lnTo>
                    <a:pt x="424089" y="165631"/>
                  </a:lnTo>
                  <a:lnTo>
                    <a:pt x="407916" y="120409"/>
                  </a:lnTo>
                  <a:lnTo>
                    <a:pt x="382541" y="80509"/>
                  </a:lnTo>
                  <a:lnTo>
                    <a:pt x="349258" y="47226"/>
                  </a:lnTo>
                  <a:lnTo>
                    <a:pt x="309358" y="21851"/>
                  </a:lnTo>
                  <a:lnTo>
                    <a:pt x="264136" y="5678"/>
                  </a:lnTo>
                  <a:lnTo>
                    <a:pt x="214884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736080" y="4443983"/>
              <a:ext cx="429895" cy="429895"/>
            </a:xfrm>
            <a:custGeom>
              <a:avLst/>
              <a:gdLst/>
              <a:ahLst/>
              <a:cxnLst/>
              <a:rect l="l" t="t" r="r" b="b"/>
              <a:pathLst>
                <a:path w="429895" h="429895">
                  <a:moveTo>
                    <a:pt x="0" y="214884"/>
                  </a:moveTo>
                  <a:lnTo>
                    <a:pt x="5678" y="165631"/>
                  </a:lnTo>
                  <a:lnTo>
                    <a:pt x="21851" y="120409"/>
                  </a:lnTo>
                  <a:lnTo>
                    <a:pt x="47226" y="80509"/>
                  </a:lnTo>
                  <a:lnTo>
                    <a:pt x="80509" y="47226"/>
                  </a:lnTo>
                  <a:lnTo>
                    <a:pt x="120409" y="21851"/>
                  </a:lnTo>
                  <a:lnTo>
                    <a:pt x="165631" y="5678"/>
                  </a:lnTo>
                  <a:lnTo>
                    <a:pt x="214884" y="0"/>
                  </a:lnTo>
                  <a:lnTo>
                    <a:pt x="264136" y="5678"/>
                  </a:lnTo>
                  <a:lnTo>
                    <a:pt x="309358" y="21851"/>
                  </a:lnTo>
                  <a:lnTo>
                    <a:pt x="349258" y="47226"/>
                  </a:lnTo>
                  <a:lnTo>
                    <a:pt x="382541" y="80509"/>
                  </a:lnTo>
                  <a:lnTo>
                    <a:pt x="407916" y="120409"/>
                  </a:lnTo>
                  <a:lnTo>
                    <a:pt x="424089" y="165631"/>
                  </a:lnTo>
                  <a:lnTo>
                    <a:pt x="429768" y="214884"/>
                  </a:lnTo>
                  <a:lnTo>
                    <a:pt x="424089" y="264136"/>
                  </a:lnTo>
                  <a:lnTo>
                    <a:pt x="407916" y="309358"/>
                  </a:lnTo>
                  <a:lnTo>
                    <a:pt x="382541" y="349258"/>
                  </a:lnTo>
                  <a:lnTo>
                    <a:pt x="349258" y="382541"/>
                  </a:lnTo>
                  <a:lnTo>
                    <a:pt x="309358" y="407916"/>
                  </a:lnTo>
                  <a:lnTo>
                    <a:pt x="264136" y="424089"/>
                  </a:lnTo>
                  <a:lnTo>
                    <a:pt x="214884" y="429768"/>
                  </a:lnTo>
                  <a:lnTo>
                    <a:pt x="165631" y="424089"/>
                  </a:lnTo>
                  <a:lnTo>
                    <a:pt x="120409" y="407916"/>
                  </a:lnTo>
                  <a:lnTo>
                    <a:pt x="80509" y="382541"/>
                  </a:lnTo>
                  <a:lnTo>
                    <a:pt x="47226" y="349258"/>
                  </a:lnTo>
                  <a:lnTo>
                    <a:pt x="21851" y="309358"/>
                  </a:lnTo>
                  <a:lnTo>
                    <a:pt x="5678" y="264136"/>
                  </a:lnTo>
                  <a:lnTo>
                    <a:pt x="0" y="21488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41975" y="3758691"/>
              <a:ext cx="1307465" cy="687070"/>
            </a:xfrm>
            <a:custGeom>
              <a:avLst/>
              <a:gdLst/>
              <a:ahLst/>
              <a:cxnLst/>
              <a:rect l="l" t="t" r="r" b="b"/>
              <a:pathLst>
                <a:path w="1307465" h="687070">
                  <a:moveTo>
                    <a:pt x="1236572" y="657022"/>
                  </a:moveTo>
                  <a:lnTo>
                    <a:pt x="1221867" y="685164"/>
                  </a:lnTo>
                  <a:lnTo>
                    <a:pt x="1307083" y="686688"/>
                  </a:lnTo>
                  <a:lnTo>
                    <a:pt x="1289927" y="662939"/>
                  </a:lnTo>
                  <a:lnTo>
                    <a:pt x="1247902" y="662939"/>
                  </a:lnTo>
                  <a:lnTo>
                    <a:pt x="1236572" y="657022"/>
                  </a:lnTo>
                  <a:close/>
                </a:path>
                <a:path w="1307465" h="687070">
                  <a:moveTo>
                    <a:pt x="1242464" y="645747"/>
                  </a:moveTo>
                  <a:lnTo>
                    <a:pt x="1236572" y="657022"/>
                  </a:lnTo>
                  <a:lnTo>
                    <a:pt x="1247902" y="662939"/>
                  </a:lnTo>
                  <a:lnTo>
                    <a:pt x="1253744" y="651636"/>
                  </a:lnTo>
                  <a:lnTo>
                    <a:pt x="1242464" y="645747"/>
                  </a:lnTo>
                  <a:close/>
                </a:path>
                <a:path w="1307465" h="687070">
                  <a:moveTo>
                    <a:pt x="1257173" y="617600"/>
                  </a:moveTo>
                  <a:lnTo>
                    <a:pt x="1242464" y="645747"/>
                  </a:lnTo>
                  <a:lnTo>
                    <a:pt x="1253744" y="651636"/>
                  </a:lnTo>
                  <a:lnTo>
                    <a:pt x="1247902" y="662939"/>
                  </a:lnTo>
                  <a:lnTo>
                    <a:pt x="1289927" y="662939"/>
                  </a:lnTo>
                  <a:lnTo>
                    <a:pt x="1257173" y="617600"/>
                  </a:lnTo>
                  <a:close/>
                </a:path>
                <a:path w="1307465" h="687070">
                  <a:moveTo>
                    <a:pt x="5841" y="0"/>
                  </a:moveTo>
                  <a:lnTo>
                    <a:pt x="0" y="11175"/>
                  </a:lnTo>
                  <a:lnTo>
                    <a:pt x="1236572" y="657022"/>
                  </a:lnTo>
                  <a:lnTo>
                    <a:pt x="1242464" y="645747"/>
                  </a:lnTo>
                  <a:lnTo>
                    <a:pt x="584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388352" y="5291327"/>
              <a:ext cx="429895" cy="429895"/>
            </a:xfrm>
            <a:custGeom>
              <a:avLst/>
              <a:gdLst/>
              <a:ahLst/>
              <a:cxnLst/>
              <a:rect l="l" t="t" r="r" b="b"/>
              <a:pathLst>
                <a:path w="429895" h="429895">
                  <a:moveTo>
                    <a:pt x="214883" y="0"/>
                  </a:moveTo>
                  <a:lnTo>
                    <a:pt x="165631" y="5678"/>
                  </a:lnTo>
                  <a:lnTo>
                    <a:pt x="120409" y="21851"/>
                  </a:lnTo>
                  <a:lnTo>
                    <a:pt x="80509" y="47226"/>
                  </a:lnTo>
                  <a:lnTo>
                    <a:pt x="47226" y="80509"/>
                  </a:lnTo>
                  <a:lnTo>
                    <a:pt x="21851" y="120409"/>
                  </a:lnTo>
                  <a:lnTo>
                    <a:pt x="5678" y="165631"/>
                  </a:lnTo>
                  <a:lnTo>
                    <a:pt x="0" y="214884"/>
                  </a:lnTo>
                  <a:lnTo>
                    <a:pt x="5678" y="264156"/>
                  </a:lnTo>
                  <a:lnTo>
                    <a:pt x="21851" y="309386"/>
                  </a:lnTo>
                  <a:lnTo>
                    <a:pt x="47226" y="349284"/>
                  </a:lnTo>
                  <a:lnTo>
                    <a:pt x="80509" y="382561"/>
                  </a:lnTo>
                  <a:lnTo>
                    <a:pt x="120409" y="407927"/>
                  </a:lnTo>
                  <a:lnTo>
                    <a:pt x="165631" y="424092"/>
                  </a:lnTo>
                  <a:lnTo>
                    <a:pt x="214883" y="429768"/>
                  </a:lnTo>
                  <a:lnTo>
                    <a:pt x="264136" y="424092"/>
                  </a:lnTo>
                  <a:lnTo>
                    <a:pt x="309358" y="407927"/>
                  </a:lnTo>
                  <a:lnTo>
                    <a:pt x="349258" y="382561"/>
                  </a:lnTo>
                  <a:lnTo>
                    <a:pt x="382541" y="349284"/>
                  </a:lnTo>
                  <a:lnTo>
                    <a:pt x="407916" y="309386"/>
                  </a:lnTo>
                  <a:lnTo>
                    <a:pt x="424089" y="264156"/>
                  </a:lnTo>
                  <a:lnTo>
                    <a:pt x="429768" y="214884"/>
                  </a:lnTo>
                  <a:lnTo>
                    <a:pt x="424089" y="165631"/>
                  </a:lnTo>
                  <a:lnTo>
                    <a:pt x="407916" y="120409"/>
                  </a:lnTo>
                  <a:lnTo>
                    <a:pt x="382541" y="80509"/>
                  </a:lnTo>
                  <a:lnTo>
                    <a:pt x="349258" y="47226"/>
                  </a:lnTo>
                  <a:lnTo>
                    <a:pt x="309358" y="21851"/>
                  </a:lnTo>
                  <a:lnTo>
                    <a:pt x="264136" y="5678"/>
                  </a:lnTo>
                  <a:lnTo>
                    <a:pt x="214883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388352" y="5291327"/>
              <a:ext cx="429895" cy="429895"/>
            </a:xfrm>
            <a:custGeom>
              <a:avLst/>
              <a:gdLst/>
              <a:ahLst/>
              <a:cxnLst/>
              <a:rect l="l" t="t" r="r" b="b"/>
              <a:pathLst>
                <a:path w="429895" h="429895">
                  <a:moveTo>
                    <a:pt x="0" y="214884"/>
                  </a:moveTo>
                  <a:lnTo>
                    <a:pt x="5678" y="165631"/>
                  </a:lnTo>
                  <a:lnTo>
                    <a:pt x="21851" y="120409"/>
                  </a:lnTo>
                  <a:lnTo>
                    <a:pt x="47226" y="80509"/>
                  </a:lnTo>
                  <a:lnTo>
                    <a:pt x="80509" y="47226"/>
                  </a:lnTo>
                  <a:lnTo>
                    <a:pt x="120409" y="21851"/>
                  </a:lnTo>
                  <a:lnTo>
                    <a:pt x="165631" y="5678"/>
                  </a:lnTo>
                  <a:lnTo>
                    <a:pt x="214883" y="0"/>
                  </a:lnTo>
                  <a:lnTo>
                    <a:pt x="264136" y="5678"/>
                  </a:lnTo>
                  <a:lnTo>
                    <a:pt x="309358" y="21851"/>
                  </a:lnTo>
                  <a:lnTo>
                    <a:pt x="349258" y="47226"/>
                  </a:lnTo>
                  <a:lnTo>
                    <a:pt x="382541" y="80509"/>
                  </a:lnTo>
                  <a:lnTo>
                    <a:pt x="407916" y="120409"/>
                  </a:lnTo>
                  <a:lnTo>
                    <a:pt x="424089" y="165631"/>
                  </a:lnTo>
                  <a:lnTo>
                    <a:pt x="429768" y="214884"/>
                  </a:lnTo>
                  <a:lnTo>
                    <a:pt x="424089" y="264156"/>
                  </a:lnTo>
                  <a:lnTo>
                    <a:pt x="407916" y="309386"/>
                  </a:lnTo>
                  <a:lnTo>
                    <a:pt x="382541" y="349284"/>
                  </a:lnTo>
                  <a:lnTo>
                    <a:pt x="349258" y="382561"/>
                  </a:lnTo>
                  <a:lnTo>
                    <a:pt x="309358" y="407927"/>
                  </a:lnTo>
                  <a:lnTo>
                    <a:pt x="264136" y="424092"/>
                  </a:lnTo>
                  <a:lnTo>
                    <a:pt x="214883" y="429768"/>
                  </a:lnTo>
                  <a:lnTo>
                    <a:pt x="165631" y="424092"/>
                  </a:lnTo>
                  <a:lnTo>
                    <a:pt x="120409" y="407927"/>
                  </a:lnTo>
                  <a:lnTo>
                    <a:pt x="80509" y="382561"/>
                  </a:lnTo>
                  <a:lnTo>
                    <a:pt x="47226" y="349284"/>
                  </a:lnTo>
                  <a:lnTo>
                    <a:pt x="21851" y="309386"/>
                  </a:lnTo>
                  <a:lnTo>
                    <a:pt x="5678" y="264156"/>
                  </a:lnTo>
                  <a:lnTo>
                    <a:pt x="0" y="21488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946011" y="4868417"/>
              <a:ext cx="656590" cy="424815"/>
            </a:xfrm>
            <a:custGeom>
              <a:avLst/>
              <a:gdLst/>
              <a:ahLst/>
              <a:cxnLst/>
              <a:rect l="l" t="t" r="r" b="b"/>
              <a:pathLst>
                <a:path w="656590" h="424814">
                  <a:moveTo>
                    <a:pt x="588929" y="388900"/>
                  </a:moveTo>
                  <a:lnTo>
                    <a:pt x="571754" y="415670"/>
                  </a:lnTo>
                  <a:lnTo>
                    <a:pt x="656463" y="424814"/>
                  </a:lnTo>
                  <a:lnTo>
                    <a:pt x="639174" y="395731"/>
                  </a:lnTo>
                  <a:lnTo>
                    <a:pt x="599567" y="395731"/>
                  </a:lnTo>
                  <a:lnTo>
                    <a:pt x="588929" y="388900"/>
                  </a:lnTo>
                  <a:close/>
                </a:path>
                <a:path w="656590" h="424814">
                  <a:moveTo>
                    <a:pt x="595778" y="378226"/>
                  </a:moveTo>
                  <a:lnTo>
                    <a:pt x="588929" y="388900"/>
                  </a:lnTo>
                  <a:lnTo>
                    <a:pt x="599567" y="395731"/>
                  </a:lnTo>
                  <a:lnTo>
                    <a:pt x="606425" y="385063"/>
                  </a:lnTo>
                  <a:lnTo>
                    <a:pt x="595778" y="378226"/>
                  </a:lnTo>
                  <a:close/>
                </a:path>
                <a:path w="656590" h="424814">
                  <a:moveTo>
                    <a:pt x="612902" y="351535"/>
                  </a:moveTo>
                  <a:lnTo>
                    <a:pt x="595778" y="378226"/>
                  </a:lnTo>
                  <a:lnTo>
                    <a:pt x="606425" y="385063"/>
                  </a:lnTo>
                  <a:lnTo>
                    <a:pt x="599567" y="395731"/>
                  </a:lnTo>
                  <a:lnTo>
                    <a:pt x="639174" y="395731"/>
                  </a:lnTo>
                  <a:lnTo>
                    <a:pt x="612902" y="351535"/>
                  </a:lnTo>
                  <a:close/>
                </a:path>
                <a:path w="656590" h="424814">
                  <a:moveTo>
                    <a:pt x="6858" y="0"/>
                  </a:moveTo>
                  <a:lnTo>
                    <a:pt x="0" y="10667"/>
                  </a:lnTo>
                  <a:lnTo>
                    <a:pt x="588929" y="388900"/>
                  </a:lnTo>
                  <a:lnTo>
                    <a:pt x="595778" y="378226"/>
                  </a:lnTo>
                  <a:lnTo>
                    <a:pt x="68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199632" y="5291327"/>
              <a:ext cx="429895" cy="429895"/>
            </a:xfrm>
            <a:custGeom>
              <a:avLst/>
              <a:gdLst/>
              <a:ahLst/>
              <a:cxnLst/>
              <a:rect l="l" t="t" r="r" b="b"/>
              <a:pathLst>
                <a:path w="429895" h="429895">
                  <a:moveTo>
                    <a:pt x="214883" y="0"/>
                  </a:moveTo>
                  <a:lnTo>
                    <a:pt x="165631" y="5678"/>
                  </a:lnTo>
                  <a:lnTo>
                    <a:pt x="120409" y="21851"/>
                  </a:lnTo>
                  <a:lnTo>
                    <a:pt x="80509" y="47226"/>
                  </a:lnTo>
                  <a:lnTo>
                    <a:pt x="47226" y="80509"/>
                  </a:lnTo>
                  <a:lnTo>
                    <a:pt x="21851" y="120409"/>
                  </a:lnTo>
                  <a:lnTo>
                    <a:pt x="5678" y="165631"/>
                  </a:lnTo>
                  <a:lnTo>
                    <a:pt x="0" y="214884"/>
                  </a:lnTo>
                  <a:lnTo>
                    <a:pt x="5678" y="264156"/>
                  </a:lnTo>
                  <a:lnTo>
                    <a:pt x="21851" y="309386"/>
                  </a:lnTo>
                  <a:lnTo>
                    <a:pt x="47226" y="349284"/>
                  </a:lnTo>
                  <a:lnTo>
                    <a:pt x="80509" y="382561"/>
                  </a:lnTo>
                  <a:lnTo>
                    <a:pt x="120409" y="407927"/>
                  </a:lnTo>
                  <a:lnTo>
                    <a:pt x="165631" y="424092"/>
                  </a:lnTo>
                  <a:lnTo>
                    <a:pt x="214883" y="429768"/>
                  </a:lnTo>
                  <a:lnTo>
                    <a:pt x="264136" y="424092"/>
                  </a:lnTo>
                  <a:lnTo>
                    <a:pt x="309358" y="407927"/>
                  </a:lnTo>
                  <a:lnTo>
                    <a:pt x="349258" y="382561"/>
                  </a:lnTo>
                  <a:lnTo>
                    <a:pt x="382541" y="349284"/>
                  </a:lnTo>
                  <a:lnTo>
                    <a:pt x="407916" y="309386"/>
                  </a:lnTo>
                  <a:lnTo>
                    <a:pt x="424089" y="264156"/>
                  </a:lnTo>
                  <a:lnTo>
                    <a:pt x="429767" y="214884"/>
                  </a:lnTo>
                  <a:lnTo>
                    <a:pt x="424089" y="165631"/>
                  </a:lnTo>
                  <a:lnTo>
                    <a:pt x="407916" y="120409"/>
                  </a:lnTo>
                  <a:lnTo>
                    <a:pt x="382541" y="80509"/>
                  </a:lnTo>
                  <a:lnTo>
                    <a:pt x="349258" y="47226"/>
                  </a:lnTo>
                  <a:lnTo>
                    <a:pt x="309358" y="21851"/>
                  </a:lnTo>
                  <a:lnTo>
                    <a:pt x="264136" y="5678"/>
                  </a:lnTo>
                  <a:lnTo>
                    <a:pt x="214883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199632" y="5291327"/>
              <a:ext cx="429895" cy="429895"/>
            </a:xfrm>
            <a:custGeom>
              <a:avLst/>
              <a:gdLst/>
              <a:ahLst/>
              <a:cxnLst/>
              <a:rect l="l" t="t" r="r" b="b"/>
              <a:pathLst>
                <a:path w="429895" h="429895">
                  <a:moveTo>
                    <a:pt x="0" y="214884"/>
                  </a:moveTo>
                  <a:lnTo>
                    <a:pt x="5678" y="165631"/>
                  </a:lnTo>
                  <a:lnTo>
                    <a:pt x="21851" y="120409"/>
                  </a:lnTo>
                  <a:lnTo>
                    <a:pt x="47226" y="80509"/>
                  </a:lnTo>
                  <a:lnTo>
                    <a:pt x="80509" y="47226"/>
                  </a:lnTo>
                  <a:lnTo>
                    <a:pt x="120409" y="21851"/>
                  </a:lnTo>
                  <a:lnTo>
                    <a:pt x="165631" y="5678"/>
                  </a:lnTo>
                  <a:lnTo>
                    <a:pt x="214883" y="0"/>
                  </a:lnTo>
                  <a:lnTo>
                    <a:pt x="264136" y="5678"/>
                  </a:lnTo>
                  <a:lnTo>
                    <a:pt x="309358" y="21851"/>
                  </a:lnTo>
                  <a:lnTo>
                    <a:pt x="349258" y="47226"/>
                  </a:lnTo>
                  <a:lnTo>
                    <a:pt x="382541" y="80509"/>
                  </a:lnTo>
                  <a:lnTo>
                    <a:pt x="407916" y="120409"/>
                  </a:lnTo>
                  <a:lnTo>
                    <a:pt x="424089" y="165631"/>
                  </a:lnTo>
                  <a:lnTo>
                    <a:pt x="429767" y="214884"/>
                  </a:lnTo>
                  <a:lnTo>
                    <a:pt x="424089" y="264156"/>
                  </a:lnTo>
                  <a:lnTo>
                    <a:pt x="407916" y="309386"/>
                  </a:lnTo>
                  <a:lnTo>
                    <a:pt x="382541" y="349284"/>
                  </a:lnTo>
                  <a:lnTo>
                    <a:pt x="349258" y="382561"/>
                  </a:lnTo>
                  <a:lnTo>
                    <a:pt x="309358" y="407927"/>
                  </a:lnTo>
                  <a:lnTo>
                    <a:pt x="264136" y="424092"/>
                  </a:lnTo>
                  <a:lnTo>
                    <a:pt x="214883" y="429768"/>
                  </a:lnTo>
                  <a:lnTo>
                    <a:pt x="165631" y="424092"/>
                  </a:lnTo>
                  <a:lnTo>
                    <a:pt x="120409" y="407927"/>
                  </a:lnTo>
                  <a:lnTo>
                    <a:pt x="80509" y="382561"/>
                  </a:lnTo>
                  <a:lnTo>
                    <a:pt x="47226" y="349284"/>
                  </a:lnTo>
                  <a:lnTo>
                    <a:pt x="21851" y="309386"/>
                  </a:lnTo>
                  <a:lnTo>
                    <a:pt x="5678" y="264156"/>
                  </a:lnTo>
                  <a:lnTo>
                    <a:pt x="0" y="21488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416040" y="4868798"/>
              <a:ext cx="539115" cy="424815"/>
            </a:xfrm>
            <a:custGeom>
              <a:avLst/>
              <a:gdLst/>
              <a:ahLst/>
              <a:cxnLst/>
              <a:rect l="l" t="t" r="r" b="b"/>
              <a:pathLst>
                <a:path w="539115" h="424814">
                  <a:moveTo>
                    <a:pt x="36449" y="347344"/>
                  </a:moveTo>
                  <a:lnTo>
                    <a:pt x="0" y="424434"/>
                  </a:lnTo>
                  <a:lnTo>
                    <a:pt x="83438" y="407416"/>
                  </a:lnTo>
                  <a:lnTo>
                    <a:pt x="70027" y="390270"/>
                  </a:lnTo>
                  <a:lnTo>
                    <a:pt x="53848" y="390270"/>
                  </a:lnTo>
                  <a:lnTo>
                    <a:pt x="46100" y="380238"/>
                  </a:lnTo>
                  <a:lnTo>
                    <a:pt x="56068" y="372425"/>
                  </a:lnTo>
                  <a:lnTo>
                    <a:pt x="36449" y="347344"/>
                  </a:lnTo>
                  <a:close/>
                </a:path>
                <a:path w="539115" h="424814">
                  <a:moveTo>
                    <a:pt x="56068" y="372425"/>
                  </a:moveTo>
                  <a:lnTo>
                    <a:pt x="46100" y="380238"/>
                  </a:lnTo>
                  <a:lnTo>
                    <a:pt x="53848" y="390270"/>
                  </a:lnTo>
                  <a:lnTo>
                    <a:pt x="63877" y="382409"/>
                  </a:lnTo>
                  <a:lnTo>
                    <a:pt x="56068" y="372425"/>
                  </a:lnTo>
                  <a:close/>
                </a:path>
                <a:path w="539115" h="424814">
                  <a:moveTo>
                    <a:pt x="63877" y="382409"/>
                  </a:moveTo>
                  <a:lnTo>
                    <a:pt x="53848" y="390270"/>
                  </a:lnTo>
                  <a:lnTo>
                    <a:pt x="70027" y="390270"/>
                  </a:lnTo>
                  <a:lnTo>
                    <a:pt x="63877" y="382409"/>
                  </a:lnTo>
                  <a:close/>
                </a:path>
                <a:path w="539115" h="424814">
                  <a:moveTo>
                    <a:pt x="531240" y="0"/>
                  </a:moveTo>
                  <a:lnTo>
                    <a:pt x="56068" y="372425"/>
                  </a:lnTo>
                  <a:lnTo>
                    <a:pt x="63877" y="382409"/>
                  </a:lnTo>
                  <a:lnTo>
                    <a:pt x="539114" y="9906"/>
                  </a:lnTo>
                  <a:lnTo>
                    <a:pt x="5312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296280" y="1871217"/>
            <a:ext cx="557593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7025" marR="5080" indent="-314325">
              <a:lnSpc>
                <a:spcPct val="100000"/>
              </a:lnSpc>
              <a:spcBef>
                <a:spcPts val="100"/>
              </a:spcBef>
            </a:pPr>
            <a:r>
              <a:rPr sz="18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root</a:t>
            </a:r>
            <a:r>
              <a:rPr sz="1800" b="1" u="sng" spc="-6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node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represent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entire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dataset/population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this </a:t>
            </a:r>
            <a:r>
              <a:rPr sz="1800" dirty="0">
                <a:latin typeface="Calibri"/>
                <a:cs typeface="Calibri"/>
              </a:rPr>
              <a:t>further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gets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divided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into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several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subsets</a:t>
            </a:r>
            <a:endParaRPr sz="1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~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root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node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corresponds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best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predictor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74726" y="5137530"/>
            <a:ext cx="33496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leaf</a:t>
            </a:r>
            <a:r>
              <a:rPr sz="1800" b="1" u="sng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nodes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 no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children</a:t>
            </a:r>
            <a:endParaRPr sz="1800">
              <a:latin typeface="Calibri"/>
              <a:cs typeface="Calibri"/>
            </a:endParaRPr>
          </a:p>
          <a:p>
            <a:pPr marL="170815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~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values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what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after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68614" y="4586985"/>
            <a:ext cx="360743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135" marR="5080" indent="-52069">
              <a:lnSpc>
                <a:spcPct val="100000"/>
              </a:lnSpc>
              <a:spcBef>
                <a:spcPts val="100"/>
              </a:spcBef>
            </a:pPr>
            <a:r>
              <a:rPr sz="18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decision</a:t>
            </a:r>
            <a:r>
              <a:rPr sz="1800" b="1" u="sng" spc="-4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node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algorithm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splits </a:t>
            </a:r>
            <a:r>
              <a:rPr sz="1800" spc="-2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node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sub-</a:t>
            </a:r>
            <a:r>
              <a:rPr sz="1800" dirty="0">
                <a:latin typeface="Calibri"/>
                <a:cs typeface="Calibri"/>
              </a:rPr>
              <a:t>nodes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based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given</a:t>
            </a:r>
            <a:endParaRPr sz="1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feature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dataset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337686" y="6255816"/>
            <a:ext cx="58197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HOW</a:t>
            </a:r>
            <a:r>
              <a:rPr sz="1800" b="1" spc="-7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TO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DECIDE</a:t>
            </a:r>
            <a:r>
              <a:rPr sz="1800" b="1" spc="-6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WHAT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NODES</a:t>
            </a:r>
            <a:r>
              <a:rPr sz="1800" b="1" spc="-65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(FEATURES) </a:t>
            </a:r>
            <a:r>
              <a:rPr sz="1800" b="1" dirty="0">
                <a:latin typeface="Calibri"/>
                <a:cs typeface="Calibri"/>
              </a:rPr>
              <a:t>ARE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IMPORTANT?</a:t>
            </a:r>
            <a:endParaRPr sz="1800">
              <a:latin typeface="Calibri"/>
              <a:cs typeface="Calibri"/>
            </a:endParaRPr>
          </a:p>
          <a:p>
            <a:pPr marR="394335" algn="ctr">
              <a:lnSpc>
                <a:spcPct val="100000"/>
              </a:lnSpc>
            </a:pPr>
            <a:r>
              <a:rPr sz="1800" b="1" spc="-20" dirty="0">
                <a:latin typeface="Calibri"/>
                <a:cs typeface="Calibri"/>
              </a:rPr>
              <a:t>WHAT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SHOULD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BE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THE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ROOT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NODE?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429129" y="2308986"/>
            <a:ext cx="5964555" cy="2858770"/>
          </a:xfrm>
          <a:custGeom>
            <a:avLst/>
            <a:gdLst/>
            <a:ahLst/>
            <a:cxnLst/>
            <a:rect l="l" t="t" r="r" b="b"/>
            <a:pathLst>
              <a:path w="5964555" h="2858770">
                <a:moveTo>
                  <a:pt x="1631315" y="2383409"/>
                </a:moveTo>
                <a:lnTo>
                  <a:pt x="1440688" y="2345817"/>
                </a:lnTo>
                <a:lnTo>
                  <a:pt x="1456080" y="2401646"/>
                </a:lnTo>
                <a:lnTo>
                  <a:pt x="0" y="2802763"/>
                </a:lnTo>
                <a:lnTo>
                  <a:pt x="15494" y="2858643"/>
                </a:lnTo>
                <a:lnTo>
                  <a:pt x="1471498" y="2457513"/>
                </a:lnTo>
                <a:lnTo>
                  <a:pt x="1486916" y="2513330"/>
                </a:lnTo>
                <a:lnTo>
                  <a:pt x="1619592" y="2393950"/>
                </a:lnTo>
                <a:lnTo>
                  <a:pt x="1631315" y="2383409"/>
                </a:lnTo>
                <a:close/>
              </a:path>
              <a:path w="5964555" h="2858770">
                <a:moveTo>
                  <a:pt x="3267583" y="837819"/>
                </a:moveTo>
                <a:lnTo>
                  <a:pt x="3210941" y="849757"/>
                </a:lnTo>
                <a:lnTo>
                  <a:pt x="3032252" y="0"/>
                </a:lnTo>
                <a:lnTo>
                  <a:pt x="2975610" y="11938"/>
                </a:lnTo>
                <a:lnTo>
                  <a:pt x="3154299" y="861695"/>
                </a:lnTo>
                <a:lnTo>
                  <a:pt x="3097657" y="873633"/>
                </a:lnTo>
                <a:lnTo>
                  <a:pt x="3218307" y="1025779"/>
                </a:lnTo>
                <a:lnTo>
                  <a:pt x="3253892" y="890016"/>
                </a:lnTo>
                <a:lnTo>
                  <a:pt x="3267583" y="837819"/>
                </a:lnTo>
                <a:close/>
              </a:path>
              <a:path w="5964555" h="2858770">
                <a:moveTo>
                  <a:pt x="5964428" y="2446020"/>
                </a:moveTo>
                <a:lnTo>
                  <a:pt x="4938725" y="2273909"/>
                </a:lnTo>
                <a:lnTo>
                  <a:pt x="4939525" y="2269109"/>
                </a:lnTo>
                <a:lnTo>
                  <a:pt x="4948301" y="2216785"/>
                </a:lnTo>
                <a:lnTo>
                  <a:pt x="4762627" y="2273681"/>
                </a:lnTo>
                <a:lnTo>
                  <a:pt x="4919599" y="2388108"/>
                </a:lnTo>
                <a:lnTo>
                  <a:pt x="4929149" y="2331047"/>
                </a:lnTo>
                <a:lnTo>
                  <a:pt x="5954776" y="2503170"/>
                </a:lnTo>
                <a:lnTo>
                  <a:pt x="5964428" y="244602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5855" y="346329"/>
            <a:ext cx="318579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b="0" u="sng" spc="-3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Decision</a:t>
            </a:r>
            <a:r>
              <a:rPr sz="4400" b="0" u="sng" spc="-19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6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Trees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1432636"/>
            <a:ext cx="12063730" cy="44767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3752215">
              <a:lnSpc>
                <a:spcPct val="100000"/>
              </a:lnSpc>
              <a:spcBef>
                <a:spcPts val="110"/>
              </a:spcBef>
            </a:pPr>
            <a:r>
              <a:rPr sz="2800" dirty="0">
                <a:latin typeface="Calibri"/>
                <a:cs typeface="Calibri"/>
              </a:rPr>
              <a:t>Decision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Tree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classifier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accuracy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depends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heavily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splits </a:t>
            </a:r>
            <a:r>
              <a:rPr sz="2800" dirty="0">
                <a:latin typeface="Calibri"/>
                <a:cs typeface="Calibri"/>
              </a:rPr>
              <a:t>Hot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construct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tree?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What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nodes?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There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several</a:t>
            </a:r>
            <a:r>
              <a:rPr sz="2800" u="sng" spc="-9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8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algorithms</a:t>
            </a:r>
            <a:r>
              <a:rPr sz="2800" u="sng" spc="-7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8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for</a:t>
            </a:r>
            <a:r>
              <a:rPr sz="2800" u="sng" spc="-6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8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this</a:t>
            </a:r>
            <a:r>
              <a:rPr sz="2800" u="sng" spc="-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800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problem</a:t>
            </a:r>
            <a:r>
              <a:rPr sz="2800" spc="-10" dirty="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300">
              <a:latin typeface="Calibri"/>
              <a:cs typeface="Calibri"/>
            </a:endParaRPr>
          </a:p>
          <a:p>
            <a:pPr marL="546100" indent="-534035">
              <a:lnSpc>
                <a:spcPct val="100000"/>
              </a:lnSpc>
              <a:buClr>
                <a:srgbClr val="FF5050"/>
              </a:buClr>
              <a:buFont typeface="Calibri"/>
              <a:buAutoNum type="arabicParenR"/>
              <a:tabLst>
                <a:tab pos="546735" algn="l"/>
              </a:tabLst>
            </a:pPr>
            <a:r>
              <a:rPr sz="3200" dirty="0">
                <a:latin typeface="Calibri"/>
                <a:cs typeface="Calibri"/>
              </a:rPr>
              <a:t>Gini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Index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Approach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F5050"/>
              </a:buClr>
              <a:buFont typeface="Calibri"/>
              <a:buAutoNum type="arabicParenR"/>
            </a:pPr>
            <a:endParaRPr sz="3100">
              <a:latin typeface="Calibri"/>
              <a:cs typeface="Calibri"/>
            </a:endParaRPr>
          </a:p>
          <a:p>
            <a:pPr marL="546100" indent="-534035">
              <a:lnSpc>
                <a:spcPct val="100000"/>
              </a:lnSpc>
              <a:buClr>
                <a:srgbClr val="FF5050"/>
              </a:buClr>
              <a:buFont typeface="Calibri"/>
              <a:buAutoNum type="arabicParenR"/>
              <a:tabLst>
                <a:tab pos="546735" algn="l"/>
              </a:tabLst>
            </a:pPr>
            <a:r>
              <a:rPr sz="3200" dirty="0">
                <a:latin typeface="Calibri"/>
                <a:cs typeface="Calibri"/>
              </a:rPr>
              <a:t>Calculating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information</a:t>
            </a:r>
            <a:r>
              <a:rPr sz="3200" b="1" spc="-9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entropy</a:t>
            </a:r>
            <a:r>
              <a:rPr sz="3200" b="1" spc="-7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(ID3</a:t>
            </a:r>
            <a:r>
              <a:rPr sz="3200" b="1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algorithm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or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C4.5</a:t>
            </a:r>
            <a:r>
              <a:rPr sz="3200" b="1" spc="-7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approach</a:t>
            </a:r>
            <a:r>
              <a:rPr sz="3200" b="1" spc="-10" dirty="0">
                <a:latin typeface="Calibri"/>
                <a:cs typeface="Calibri"/>
              </a:rPr>
              <a:t>)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FF5050"/>
              </a:buClr>
              <a:buFont typeface="Calibri"/>
              <a:buAutoNum type="arabicParenR"/>
            </a:pPr>
            <a:endParaRPr sz="3150">
              <a:latin typeface="Calibri"/>
              <a:cs typeface="Calibri"/>
            </a:endParaRPr>
          </a:p>
          <a:p>
            <a:pPr marL="546100" indent="-534035">
              <a:lnSpc>
                <a:spcPct val="100000"/>
              </a:lnSpc>
              <a:buClr>
                <a:srgbClr val="FF5050"/>
              </a:buClr>
              <a:buFont typeface="Calibri"/>
              <a:buAutoNum type="arabicParenR"/>
              <a:tabLst>
                <a:tab pos="546735" algn="l"/>
              </a:tabLst>
            </a:pPr>
            <a:r>
              <a:rPr sz="3200" dirty="0">
                <a:latin typeface="Calibri"/>
                <a:cs typeface="Calibri"/>
              </a:rPr>
              <a:t>algorithm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based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on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variance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reduction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5855" y="346329"/>
            <a:ext cx="318579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b="0" u="sng" spc="-3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Decision</a:t>
            </a:r>
            <a:r>
              <a:rPr sz="4400" b="0" u="sng" spc="-19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6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Trees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484" y="1435381"/>
            <a:ext cx="5554686" cy="532508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286880" y="1442084"/>
            <a:ext cx="494411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We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are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dealing with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categorical variables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(predictors)</a:t>
            </a:r>
            <a:endParaRPr sz="1800">
              <a:latin typeface="Calibri"/>
              <a:cs typeface="Calibri"/>
            </a:endParaRPr>
          </a:p>
          <a:p>
            <a:pPr marL="64135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or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features: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outlook,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temperature,</a:t>
            </a:r>
            <a:r>
              <a:rPr sz="1800" b="1" spc="-8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humidity,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wind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R="384175" algn="ctr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we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want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predict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whether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play</a:t>
            </a:r>
            <a:endParaRPr sz="1800">
              <a:latin typeface="Calibri"/>
              <a:cs typeface="Calibri"/>
            </a:endParaRPr>
          </a:p>
          <a:p>
            <a:pPr marL="367030" algn="ctr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golf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not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(play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target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variable</a:t>
            </a:r>
            <a:r>
              <a:rPr sz="1800" spc="-10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89547" y="2334768"/>
            <a:ext cx="514350" cy="228600"/>
          </a:xfrm>
          <a:custGeom>
            <a:avLst/>
            <a:gdLst/>
            <a:ahLst/>
            <a:cxnLst/>
            <a:rect l="l" t="t" r="r" b="b"/>
            <a:pathLst>
              <a:path w="514350" h="228600">
                <a:moveTo>
                  <a:pt x="285750" y="0"/>
                </a:moveTo>
                <a:lnTo>
                  <a:pt x="285750" y="228600"/>
                </a:lnTo>
                <a:lnTo>
                  <a:pt x="438150" y="152400"/>
                </a:lnTo>
                <a:lnTo>
                  <a:pt x="323850" y="152400"/>
                </a:lnTo>
                <a:lnTo>
                  <a:pt x="323850" y="76200"/>
                </a:lnTo>
                <a:lnTo>
                  <a:pt x="438150" y="76200"/>
                </a:lnTo>
                <a:lnTo>
                  <a:pt x="285750" y="0"/>
                </a:lnTo>
                <a:close/>
              </a:path>
              <a:path w="514350" h="228600">
                <a:moveTo>
                  <a:pt x="285750" y="76200"/>
                </a:moveTo>
                <a:lnTo>
                  <a:pt x="0" y="76200"/>
                </a:lnTo>
                <a:lnTo>
                  <a:pt x="0" y="152400"/>
                </a:lnTo>
                <a:lnTo>
                  <a:pt x="285750" y="152400"/>
                </a:lnTo>
                <a:lnTo>
                  <a:pt x="285750" y="76200"/>
                </a:lnTo>
                <a:close/>
              </a:path>
              <a:path w="514350" h="228600">
                <a:moveTo>
                  <a:pt x="438150" y="76200"/>
                </a:moveTo>
                <a:lnTo>
                  <a:pt x="323850" y="76200"/>
                </a:lnTo>
                <a:lnTo>
                  <a:pt x="323850" y="152400"/>
                </a:lnTo>
                <a:lnTo>
                  <a:pt x="438150" y="152400"/>
                </a:lnTo>
                <a:lnTo>
                  <a:pt x="514350" y="114300"/>
                </a:lnTo>
                <a:lnTo>
                  <a:pt x="438150" y="762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5855" y="346329"/>
            <a:ext cx="318579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b="0" u="sng" spc="-3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Decision</a:t>
            </a:r>
            <a:r>
              <a:rPr sz="4400" b="0" u="sng" spc="-19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6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Trees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901" y="1463025"/>
            <a:ext cx="5494012" cy="5394971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8171688" y="1789176"/>
            <a:ext cx="1183005" cy="436245"/>
          </a:xfrm>
          <a:custGeom>
            <a:avLst/>
            <a:gdLst/>
            <a:ahLst/>
            <a:cxnLst/>
            <a:rect l="l" t="t" r="r" b="b"/>
            <a:pathLst>
              <a:path w="1183004" h="436244">
                <a:moveTo>
                  <a:pt x="0" y="435863"/>
                </a:moveTo>
                <a:lnTo>
                  <a:pt x="1182624" y="435863"/>
                </a:lnTo>
                <a:lnTo>
                  <a:pt x="1182624" y="0"/>
                </a:lnTo>
                <a:lnTo>
                  <a:pt x="0" y="0"/>
                </a:lnTo>
                <a:lnTo>
                  <a:pt x="0" y="435863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278114" y="1842642"/>
            <a:ext cx="9728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OUTLOOK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56831" y="2517648"/>
            <a:ext cx="1179830" cy="436245"/>
          </a:xfrm>
          <a:custGeom>
            <a:avLst/>
            <a:gdLst/>
            <a:ahLst/>
            <a:cxnLst/>
            <a:rect l="l" t="t" r="r" b="b"/>
            <a:pathLst>
              <a:path w="1179829" h="436244">
                <a:moveTo>
                  <a:pt x="0" y="435863"/>
                </a:moveTo>
                <a:lnTo>
                  <a:pt x="1179576" y="435863"/>
                </a:lnTo>
                <a:lnTo>
                  <a:pt x="1179576" y="0"/>
                </a:lnTo>
                <a:lnTo>
                  <a:pt x="0" y="0"/>
                </a:lnTo>
                <a:lnTo>
                  <a:pt x="0" y="4358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898385" y="2571750"/>
            <a:ext cx="699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SUNNY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141207" y="2517648"/>
            <a:ext cx="1247140" cy="436245"/>
          </a:xfrm>
          <a:custGeom>
            <a:avLst/>
            <a:gdLst/>
            <a:ahLst/>
            <a:cxnLst/>
            <a:rect l="l" t="t" r="r" b="b"/>
            <a:pathLst>
              <a:path w="1247140" h="436244">
                <a:moveTo>
                  <a:pt x="0" y="435863"/>
                </a:moveTo>
                <a:lnTo>
                  <a:pt x="1246631" y="435863"/>
                </a:lnTo>
                <a:lnTo>
                  <a:pt x="1246631" y="0"/>
                </a:lnTo>
                <a:lnTo>
                  <a:pt x="0" y="0"/>
                </a:lnTo>
                <a:lnTo>
                  <a:pt x="0" y="435863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252586" y="2571750"/>
            <a:ext cx="1025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OVERCAST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689592" y="2517648"/>
            <a:ext cx="1183005" cy="436245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66675" rIns="0" bIns="0" rtlCol="0">
            <a:spAutoFit/>
          </a:bodyPr>
          <a:lstStyle/>
          <a:p>
            <a:pPr marL="294640">
              <a:lnSpc>
                <a:spcPct val="100000"/>
              </a:lnSpc>
              <a:spcBef>
                <a:spcPts val="525"/>
              </a:spcBef>
            </a:pPr>
            <a:r>
              <a:rPr sz="1800" b="1" spc="-10" dirty="0">
                <a:latin typeface="Calibri"/>
                <a:cs typeface="Calibri"/>
              </a:rPr>
              <a:t>RAINY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248143" y="2218817"/>
            <a:ext cx="3031490" cy="1470025"/>
            <a:chOff x="7248143" y="2218817"/>
            <a:chExt cx="3031490" cy="1470025"/>
          </a:xfrm>
        </p:grpSpPr>
        <p:sp>
          <p:nvSpPr>
            <p:cNvPr id="12" name="object 12"/>
            <p:cNvSpPr/>
            <p:nvPr/>
          </p:nvSpPr>
          <p:spPr>
            <a:xfrm>
              <a:off x="7248143" y="2218816"/>
              <a:ext cx="3031490" cy="321310"/>
            </a:xfrm>
            <a:custGeom>
              <a:avLst/>
              <a:gdLst/>
              <a:ahLst/>
              <a:cxnLst/>
              <a:rect l="l" t="t" r="r" b="b"/>
              <a:pathLst>
                <a:path w="3031490" h="321310">
                  <a:moveTo>
                    <a:pt x="3031363" y="298069"/>
                  </a:moveTo>
                  <a:lnTo>
                    <a:pt x="3023908" y="292354"/>
                  </a:lnTo>
                  <a:lnTo>
                    <a:pt x="2963799" y="246253"/>
                  </a:lnTo>
                  <a:lnTo>
                    <a:pt x="2957792" y="277507"/>
                  </a:lnTo>
                  <a:lnTo>
                    <a:pt x="1515999" y="0"/>
                  </a:lnTo>
                  <a:lnTo>
                    <a:pt x="1515681" y="1689"/>
                  </a:lnTo>
                  <a:lnTo>
                    <a:pt x="1515364" y="0"/>
                  </a:lnTo>
                  <a:lnTo>
                    <a:pt x="73609" y="277533"/>
                  </a:lnTo>
                  <a:lnTo>
                    <a:pt x="67564" y="246253"/>
                  </a:lnTo>
                  <a:lnTo>
                    <a:pt x="0" y="298069"/>
                  </a:lnTo>
                  <a:lnTo>
                    <a:pt x="82042" y="321056"/>
                  </a:lnTo>
                  <a:lnTo>
                    <a:pt x="76479" y="292354"/>
                  </a:lnTo>
                  <a:lnTo>
                    <a:pt x="76009" y="289953"/>
                  </a:lnTo>
                  <a:lnTo>
                    <a:pt x="1508506" y="14236"/>
                  </a:lnTo>
                  <a:lnTo>
                    <a:pt x="1508506" y="221869"/>
                  </a:lnTo>
                  <a:lnTo>
                    <a:pt x="1476756" y="221869"/>
                  </a:lnTo>
                  <a:lnTo>
                    <a:pt x="1514856" y="298069"/>
                  </a:lnTo>
                  <a:lnTo>
                    <a:pt x="1546606" y="234569"/>
                  </a:lnTo>
                  <a:lnTo>
                    <a:pt x="1552956" y="221869"/>
                  </a:lnTo>
                  <a:lnTo>
                    <a:pt x="1521206" y="221869"/>
                  </a:lnTo>
                  <a:lnTo>
                    <a:pt x="1521206" y="13893"/>
                  </a:lnTo>
                  <a:lnTo>
                    <a:pt x="2955404" y="289966"/>
                  </a:lnTo>
                  <a:lnTo>
                    <a:pt x="2949448" y="321056"/>
                  </a:lnTo>
                  <a:lnTo>
                    <a:pt x="3031363" y="2980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141207" y="3246120"/>
              <a:ext cx="1247140" cy="436245"/>
            </a:xfrm>
            <a:custGeom>
              <a:avLst/>
              <a:gdLst/>
              <a:ahLst/>
              <a:cxnLst/>
              <a:rect l="l" t="t" r="r" b="b"/>
              <a:pathLst>
                <a:path w="1247140" h="436245">
                  <a:moveTo>
                    <a:pt x="0" y="435864"/>
                  </a:moveTo>
                  <a:lnTo>
                    <a:pt x="1246631" y="435864"/>
                  </a:lnTo>
                  <a:lnTo>
                    <a:pt x="1246631" y="0"/>
                  </a:lnTo>
                  <a:lnTo>
                    <a:pt x="0" y="0"/>
                  </a:lnTo>
                  <a:lnTo>
                    <a:pt x="0" y="43586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584818" y="3300425"/>
            <a:ext cx="3625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00AF50"/>
                </a:solidFill>
                <a:latin typeface="Calibri"/>
                <a:cs typeface="Calibri"/>
              </a:rPr>
              <a:t>YES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650481" y="2953511"/>
            <a:ext cx="2150745" cy="735330"/>
            <a:chOff x="6650481" y="2953511"/>
            <a:chExt cx="2150745" cy="735330"/>
          </a:xfrm>
        </p:grpSpPr>
        <p:sp>
          <p:nvSpPr>
            <p:cNvPr id="16" name="object 16"/>
            <p:cNvSpPr/>
            <p:nvPr/>
          </p:nvSpPr>
          <p:spPr>
            <a:xfrm>
              <a:off x="8724899" y="2953511"/>
              <a:ext cx="76200" cy="292100"/>
            </a:xfrm>
            <a:custGeom>
              <a:avLst/>
              <a:gdLst/>
              <a:ahLst/>
              <a:cxnLst/>
              <a:rect l="l" t="t" r="r" b="b"/>
              <a:pathLst>
                <a:path w="76200" h="292100">
                  <a:moveTo>
                    <a:pt x="31750" y="215646"/>
                  </a:moveTo>
                  <a:lnTo>
                    <a:pt x="0" y="215646"/>
                  </a:lnTo>
                  <a:lnTo>
                    <a:pt x="38100" y="291846"/>
                  </a:lnTo>
                  <a:lnTo>
                    <a:pt x="69850" y="228346"/>
                  </a:lnTo>
                  <a:lnTo>
                    <a:pt x="31750" y="228346"/>
                  </a:lnTo>
                  <a:lnTo>
                    <a:pt x="31750" y="215646"/>
                  </a:lnTo>
                  <a:close/>
                </a:path>
                <a:path w="76200" h="292100">
                  <a:moveTo>
                    <a:pt x="44450" y="0"/>
                  </a:moveTo>
                  <a:lnTo>
                    <a:pt x="31750" y="0"/>
                  </a:lnTo>
                  <a:lnTo>
                    <a:pt x="31750" y="228346"/>
                  </a:lnTo>
                  <a:lnTo>
                    <a:pt x="44450" y="228346"/>
                  </a:lnTo>
                  <a:lnTo>
                    <a:pt x="44450" y="0"/>
                  </a:lnTo>
                  <a:close/>
                </a:path>
                <a:path w="76200" h="292100">
                  <a:moveTo>
                    <a:pt x="76200" y="215646"/>
                  </a:moveTo>
                  <a:lnTo>
                    <a:pt x="44450" y="215646"/>
                  </a:lnTo>
                  <a:lnTo>
                    <a:pt x="44450" y="228346"/>
                  </a:lnTo>
                  <a:lnTo>
                    <a:pt x="69850" y="228346"/>
                  </a:lnTo>
                  <a:lnTo>
                    <a:pt x="76200" y="2156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656831" y="3246119"/>
              <a:ext cx="1247140" cy="436245"/>
            </a:xfrm>
            <a:custGeom>
              <a:avLst/>
              <a:gdLst/>
              <a:ahLst/>
              <a:cxnLst/>
              <a:rect l="l" t="t" r="r" b="b"/>
              <a:pathLst>
                <a:path w="1247140" h="436245">
                  <a:moveTo>
                    <a:pt x="0" y="435864"/>
                  </a:moveTo>
                  <a:lnTo>
                    <a:pt x="1246631" y="435864"/>
                  </a:lnTo>
                  <a:lnTo>
                    <a:pt x="1246631" y="0"/>
                  </a:lnTo>
                  <a:lnTo>
                    <a:pt x="0" y="0"/>
                  </a:lnTo>
                  <a:lnTo>
                    <a:pt x="0" y="43586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929373" y="3300425"/>
            <a:ext cx="6991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WINDY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240523" y="2953511"/>
            <a:ext cx="76200" cy="292100"/>
          </a:xfrm>
          <a:custGeom>
            <a:avLst/>
            <a:gdLst/>
            <a:ahLst/>
            <a:cxnLst/>
            <a:rect l="l" t="t" r="r" b="b"/>
            <a:pathLst>
              <a:path w="76200" h="292100">
                <a:moveTo>
                  <a:pt x="31750" y="215646"/>
                </a:moveTo>
                <a:lnTo>
                  <a:pt x="0" y="215646"/>
                </a:lnTo>
                <a:lnTo>
                  <a:pt x="38100" y="291846"/>
                </a:lnTo>
                <a:lnTo>
                  <a:pt x="69850" y="228346"/>
                </a:lnTo>
                <a:lnTo>
                  <a:pt x="31750" y="228346"/>
                </a:lnTo>
                <a:lnTo>
                  <a:pt x="31750" y="215646"/>
                </a:lnTo>
                <a:close/>
              </a:path>
              <a:path w="76200" h="292100">
                <a:moveTo>
                  <a:pt x="44450" y="0"/>
                </a:moveTo>
                <a:lnTo>
                  <a:pt x="31750" y="0"/>
                </a:lnTo>
                <a:lnTo>
                  <a:pt x="31750" y="228346"/>
                </a:lnTo>
                <a:lnTo>
                  <a:pt x="44450" y="228346"/>
                </a:lnTo>
                <a:lnTo>
                  <a:pt x="44450" y="0"/>
                </a:lnTo>
                <a:close/>
              </a:path>
              <a:path w="76200" h="292100">
                <a:moveTo>
                  <a:pt x="76200" y="215646"/>
                </a:moveTo>
                <a:lnTo>
                  <a:pt x="44450" y="215646"/>
                </a:lnTo>
                <a:lnTo>
                  <a:pt x="44450" y="228346"/>
                </a:lnTo>
                <a:lnTo>
                  <a:pt x="69850" y="228346"/>
                </a:lnTo>
                <a:lnTo>
                  <a:pt x="76200" y="2156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625583" y="3246120"/>
            <a:ext cx="1247140" cy="436245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 marL="127000">
              <a:lnSpc>
                <a:spcPct val="100000"/>
              </a:lnSpc>
              <a:spcBef>
                <a:spcPts val="530"/>
              </a:spcBef>
            </a:pPr>
            <a:r>
              <a:rPr sz="1800" b="1" spc="-10" dirty="0">
                <a:latin typeface="Calibri"/>
                <a:cs typeface="Calibri"/>
              </a:rPr>
              <a:t>HUMIDITY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330441" y="2953511"/>
            <a:ext cx="3955415" cy="1506220"/>
            <a:chOff x="6330441" y="2953511"/>
            <a:chExt cx="3955415" cy="1506220"/>
          </a:xfrm>
        </p:grpSpPr>
        <p:sp>
          <p:nvSpPr>
            <p:cNvPr id="22" name="object 22"/>
            <p:cNvSpPr/>
            <p:nvPr/>
          </p:nvSpPr>
          <p:spPr>
            <a:xfrm>
              <a:off x="10209276" y="2953511"/>
              <a:ext cx="76200" cy="292100"/>
            </a:xfrm>
            <a:custGeom>
              <a:avLst/>
              <a:gdLst/>
              <a:ahLst/>
              <a:cxnLst/>
              <a:rect l="l" t="t" r="r" b="b"/>
              <a:pathLst>
                <a:path w="76200" h="292100">
                  <a:moveTo>
                    <a:pt x="31750" y="215646"/>
                  </a:moveTo>
                  <a:lnTo>
                    <a:pt x="0" y="215646"/>
                  </a:lnTo>
                  <a:lnTo>
                    <a:pt x="38100" y="291846"/>
                  </a:lnTo>
                  <a:lnTo>
                    <a:pt x="69850" y="228346"/>
                  </a:lnTo>
                  <a:lnTo>
                    <a:pt x="31750" y="228346"/>
                  </a:lnTo>
                  <a:lnTo>
                    <a:pt x="31750" y="215646"/>
                  </a:lnTo>
                  <a:close/>
                </a:path>
                <a:path w="76200" h="292100">
                  <a:moveTo>
                    <a:pt x="44450" y="0"/>
                  </a:moveTo>
                  <a:lnTo>
                    <a:pt x="31750" y="0"/>
                  </a:lnTo>
                  <a:lnTo>
                    <a:pt x="31750" y="228346"/>
                  </a:lnTo>
                  <a:lnTo>
                    <a:pt x="44450" y="228346"/>
                  </a:lnTo>
                  <a:lnTo>
                    <a:pt x="44450" y="0"/>
                  </a:lnTo>
                  <a:close/>
                </a:path>
                <a:path w="76200" h="292100">
                  <a:moveTo>
                    <a:pt x="76200" y="215646"/>
                  </a:moveTo>
                  <a:lnTo>
                    <a:pt x="44450" y="215646"/>
                  </a:lnTo>
                  <a:lnTo>
                    <a:pt x="44450" y="228346"/>
                  </a:lnTo>
                  <a:lnTo>
                    <a:pt x="69850" y="228346"/>
                  </a:lnTo>
                  <a:lnTo>
                    <a:pt x="76200" y="2156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336791" y="4014215"/>
              <a:ext cx="795655" cy="439420"/>
            </a:xfrm>
            <a:custGeom>
              <a:avLst/>
              <a:gdLst/>
              <a:ahLst/>
              <a:cxnLst/>
              <a:rect l="l" t="t" r="r" b="b"/>
              <a:pathLst>
                <a:path w="795654" h="439420">
                  <a:moveTo>
                    <a:pt x="0" y="438912"/>
                  </a:moveTo>
                  <a:lnTo>
                    <a:pt x="795528" y="438912"/>
                  </a:lnTo>
                  <a:lnTo>
                    <a:pt x="795528" y="0"/>
                  </a:lnTo>
                  <a:lnTo>
                    <a:pt x="0" y="0"/>
                  </a:lnTo>
                  <a:lnTo>
                    <a:pt x="0" y="438912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472173" y="4070045"/>
            <a:ext cx="5276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TRUE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440168" y="4014215"/>
            <a:ext cx="795655" cy="439420"/>
          </a:xfrm>
          <a:custGeom>
            <a:avLst/>
            <a:gdLst/>
            <a:ahLst/>
            <a:cxnLst/>
            <a:rect l="l" t="t" r="r" b="b"/>
            <a:pathLst>
              <a:path w="795654" h="439420">
                <a:moveTo>
                  <a:pt x="0" y="438912"/>
                </a:moveTo>
                <a:lnTo>
                  <a:pt x="795527" y="438912"/>
                </a:lnTo>
                <a:lnTo>
                  <a:pt x="795527" y="0"/>
                </a:lnTo>
                <a:lnTo>
                  <a:pt x="0" y="0"/>
                </a:lnTo>
                <a:lnTo>
                  <a:pt x="0" y="43891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554214" y="4070045"/>
            <a:ext cx="569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FALSE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736080" y="3676522"/>
            <a:ext cx="1101090" cy="337820"/>
          </a:xfrm>
          <a:custGeom>
            <a:avLst/>
            <a:gdLst/>
            <a:ahLst/>
            <a:cxnLst/>
            <a:rect l="l" t="t" r="r" b="b"/>
            <a:pathLst>
              <a:path w="1101090" h="337820">
                <a:moveTo>
                  <a:pt x="1100836" y="337820"/>
                </a:moveTo>
                <a:lnTo>
                  <a:pt x="1083500" y="310769"/>
                </a:lnTo>
                <a:lnTo>
                  <a:pt x="1054862" y="266065"/>
                </a:lnTo>
                <a:lnTo>
                  <a:pt x="1038618" y="293357"/>
                </a:lnTo>
                <a:lnTo>
                  <a:pt x="545846" y="0"/>
                </a:lnTo>
                <a:lnTo>
                  <a:pt x="543560" y="3784"/>
                </a:lnTo>
                <a:lnTo>
                  <a:pt x="541274" y="0"/>
                </a:lnTo>
                <a:lnTo>
                  <a:pt x="61760" y="292722"/>
                </a:lnTo>
                <a:lnTo>
                  <a:pt x="45212" y="265557"/>
                </a:lnTo>
                <a:lnTo>
                  <a:pt x="0" y="337820"/>
                </a:lnTo>
                <a:lnTo>
                  <a:pt x="84836" y="330581"/>
                </a:lnTo>
                <a:lnTo>
                  <a:pt x="72364" y="310134"/>
                </a:lnTo>
                <a:lnTo>
                  <a:pt x="68351" y="303542"/>
                </a:lnTo>
                <a:lnTo>
                  <a:pt x="543610" y="13525"/>
                </a:lnTo>
                <a:lnTo>
                  <a:pt x="1032129" y="304279"/>
                </a:lnTo>
                <a:lnTo>
                  <a:pt x="1015873" y="331597"/>
                </a:lnTo>
                <a:lnTo>
                  <a:pt x="1100836" y="3378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9363456" y="4014215"/>
            <a:ext cx="795655" cy="43942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540"/>
              </a:spcBef>
            </a:pPr>
            <a:r>
              <a:rPr sz="1800" b="1" spc="-20" dirty="0">
                <a:latin typeface="Calibri"/>
                <a:cs typeface="Calibri"/>
              </a:rPr>
              <a:t>HIGH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466831" y="4014215"/>
            <a:ext cx="1079500" cy="43942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540"/>
              </a:spcBef>
            </a:pPr>
            <a:r>
              <a:rPr sz="1800" b="1" spc="-10" dirty="0">
                <a:latin typeface="Calibri"/>
                <a:cs typeface="Calibri"/>
              </a:rPr>
              <a:t>NORMAL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385305" y="3676269"/>
            <a:ext cx="4621530" cy="1420495"/>
            <a:chOff x="6385305" y="3676269"/>
            <a:chExt cx="4621530" cy="1420495"/>
          </a:xfrm>
        </p:grpSpPr>
        <p:sp>
          <p:nvSpPr>
            <p:cNvPr id="31" name="object 31"/>
            <p:cNvSpPr/>
            <p:nvPr/>
          </p:nvSpPr>
          <p:spPr>
            <a:xfrm>
              <a:off x="9759696" y="3676268"/>
              <a:ext cx="1247140" cy="340360"/>
            </a:xfrm>
            <a:custGeom>
              <a:avLst/>
              <a:gdLst/>
              <a:ahLst/>
              <a:cxnLst/>
              <a:rect l="l" t="t" r="r" b="b"/>
              <a:pathLst>
                <a:path w="1247140" h="340360">
                  <a:moveTo>
                    <a:pt x="1246759" y="338074"/>
                  </a:moveTo>
                  <a:lnTo>
                    <a:pt x="1229918" y="316611"/>
                  </a:lnTo>
                  <a:lnTo>
                    <a:pt x="1194181" y="271018"/>
                  </a:lnTo>
                  <a:lnTo>
                    <a:pt x="1180604" y="299656"/>
                  </a:lnTo>
                  <a:lnTo>
                    <a:pt x="548259" y="0"/>
                  </a:lnTo>
                  <a:lnTo>
                    <a:pt x="545147" y="6667"/>
                  </a:lnTo>
                  <a:lnTo>
                    <a:pt x="541274" y="254"/>
                  </a:lnTo>
                  <a:lnTo>
                    <a:pt x="61760" y="292976"/>
                  </a:lnTo>
                  <a:lnTo>
                    <a:pt x="45212" y="265811"/>
                  </a:lnTo>
                  <a:lnTo>
                    <a:pt x="0" y="338074"/>
                  </a:lnTo>
                  <a:lnTo>
                    <a:pt x="84836" y="330835"/>
                  </a:lnTo>
                  <a:lnTo>
                    <a:pt x="72364" y="310388"/>
                  </a:lnTo>
                  <a:lnTo>
                    <a:pt x="68351" y="303796"/>
                  </a:lnTo>
                  <a:lnTo>
                    <a:pt x="545477" y="12649"/>
                  </a:lnTo>
                  <a:lnTo>
                    <a:pt x="1175143" y="311150"/>
                  </a:lnTo>
                  <a:lnTo>
                    <a:pt x="1161542" y="339852"/>
                  </a:lnTo>
                  <a:lnTo>
                    <a:pt x="1246759" y="3380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391655" y="4651247"/>
              <a:ext cx="685800" cy="439420"/>
            </a:xfrm>
            <a:custGeom>
              <a:avLst/>
              <a:gdLst/>
              <a:ahLst/>
              <a:cxnLst/>
              <a:rect l="l" t="t" r="r" b="b"/>
              <a:pathLst>
                <a:path w="685800" h="439420">
                  <a:moveTo>
                    <a:pt x="0" y="438912"/>
                  </a:moveTo>
                  <a:lnTo>
                    <a:pt x="685800" y="438912"/>
                  </a:lnTo>
                  <a:lnTo>
                    <a:pt x="685800" y="0"/>
                  </a:lnTo>
                  <a:lnTo>
                    <a:pt x="0" y="0"/>
                  </a:lnTo>
                  <a:lnTo>
                    <a:pt x="0" y="438912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557009" y="4708017"/>
            <a:ext cx="362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00AF50"/>
                </a:solidFill>
                <a:latin typeface="Calibri"/>
                <a:cs typeface="Calibri"/>
              </a:rPr>
              <a:t>YES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495031" y="4651247"/>
            <a:ext cx="685800" cy="439420"/>
          </a:xfrm>
          <a:custGeom>
            <a:avLst/>
            <a:gdLst/>
            <a:ahLst/>
            <a:cxnLst/>
            <a:rect l="l" t="t" r="r" b="b"/>
            <a:pathLst>
              <a:path w="685800" h="439420">
                <a:moveTo>
                  <a:pt x="0" y="438912"/>
                </a:moveTo>
                <a:lnTo>
                  <a:pt x="685800" y="438912"/>
                </a:lnTo>
                <a:lnTo>
                  <a:pt x="685800" y="0"/>
                </a:lnTo>
                <a:lnTo>
                  <a:pt x="0" y="0"/>
                </a:lnTo>
                <a:lnTo>
                  <a:pt x="0" y="438912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7675244" y="4708017"/>
            <a:ext cx="328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5050"/>
                </a:solidFill>
                <a:latin typeface="Calibri"/>
                <a:cs typeface="Calibri"/>
              </a:rPr>
              <a:t>NO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9415271" y="4651247"/>
            <a:ext cx="688975" cy="439420"/>
          </a:xfrm>
          <a:custGeom>
            <a:avLst/>
            <a:gdLst/>
            <a:ahLst/>
            <a:cxnLst/>
            <a:rect l="l" t="t" r="r" b="b"/>
            <a:pathLst>
              <a:path w="688975" h="439420">
                <a:moveTo>
                  <a:pt x="0" y="438912"/>
                </a:moveTo>
                <a:lnTo>
                  <a:pt x="688848" y="438912"/>
                </a:lnTo>
                <a:lnTo>
                  <a:pt x="688848" y="0"/>
                </a:lnTo>
                <a:lnTo>
                  <a:pt x="0" y="0"/>
                </a:lnTo>
                <a:lnTo>
                  <a:pt x="0" y="43891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9598532" y="4708017"/>
            <a:ext cx="328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5050"/>
                </a:solidFill>
                <a:latin typeface="Calibri"/>
                <a:cs typeface="Calibri"/>
              </a:rPr>
              <a:t>NO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661904" y="4651247"/>
            <a:ext cx="688975" cy="43942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69215" rIns="0" bIns="0" rtlCol="0">
            <a:spAutoFit/>
          </a:bodyPr>
          <a:lstStyle/>
          <a:p>
            <a:pPr marL="179705">
              <a:lnSpc>
                <a:spcPct val="100000"/>
              </a:lnSpc>
              <a:spcBef>
                <a:spcPts val="545"/>
              </a:spcBef>
            </a:pPr>
            <a:r>
              <a:rPr sz="1800" b="1" spc="-25" dirty="0">
                <a:solidFill>
                  <a:srgbClr val="00AF50"/>
                </a:solidFill>
                <a:latin typeface="Calibri"/>
                <a:cs typeface="Calibri"/>
              </a:rPr>
              <a:t>YES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697980" y="4453128"/>
            <a:ext cx="4346575" cy="200660"/>
            <a:chOff x="6697980" y="4453128"/>
            <a:chExt cx="4346575" cy="200660"/>
          </a:xfrm>
        </p:grpSpPr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98308" y="4453128"/>
              <a:ext cx="76200" cy="20015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21596" y="4453128"/>
              <a:ext cx="76200" cy="20027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97980" y="4453128"/>
              <a:ext cx="76200" cy="20015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68228" y="4453128"/>
              <a:ext cx="76200" cy="2001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5855" y="346329"/>
            <a:ext cx="318579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b="0" u="sng" spc="-3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Decision</a:t>
            </a:r>
            <a:r>
              <a:rPr sz="4400" b="0" u="sng" spc="-19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6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Trees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17167" y="1191895"/>
            <a:ext cx="8197850" cy="2331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Usually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ID3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algorithm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 build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decision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tree:</a:t>
            </a:r>
            <a:endParaRPr sz="1800" dirty="0">
              <a:latin typeface="Calibri"/>
              <a:cs typeface="Calibri"/>
            </a:endParaRPr>
          </a:p>
          <a:p>
            <a:pPr marL="9398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~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top-</a:t>
            </a:r>
            <a:r>
              <a:rPr sz="1800" dirty="0">
                <a:latin typeface="Calibri"/>
                <a:cs typeface="Calibri"/>
              </a:rPr>
              <a:t>down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greedy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search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possible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branches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50" dirty="0">
              <a:latin typeface="Calibri"/>
              <a:cs typeface="Calibri"/>
            </a:endParaRPr>
          </a:p>
          <a:p>
            <a:pPr marL="1854200">
              <a:lnSpc>
                <a:spcPct val="100000"/>
              </a:lnSpc>
              <a:spcBef>
                <a:spcPts val="5"/>
              </a:spcBef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it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uses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entropy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information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gain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build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tree</a:t>
            </a:r>
            <a:endParaRPr sz="1800" dirty="0">
              <a:latin typeface="Calibri"/>
              <a:cs typeface="Calibri"/>
            </a:endParaRPr>
          </a:p>
          <a:p>
            <a:pPr marL="899160">
              <a:lnSpc>
                <a:spcPct val="100000"/>
              </a:lnSpc>
              <a:spcBef>
                <a:spcPts val="1720"/>
              </a:spcBef>
            </a:pPr>
            <a:r>
              <a:rPr sz="1800" dirty="0">
                <a:latin typeface="Calibri"/>
                <a:cs typeface="Calibri"/>
              </a:rPr>
              <a:t>The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H(X)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Shannon-</a:t>
            </a:r>
            <a:r>
              <a:rPr sz="1800" dirty="0">
                <a:latin typeface="Calibri"/>
                <a:cs typeface="Calibri"/>
              </a:rPr>
              <a:t>entropy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dicrete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random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variable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X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possible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values</a:t>
            </a:r>
            <a:endParaRPr sz="1800" dirty="0">
              <a:latin typeface="Calibri"/>
              <a:cs typeface="Calibri"/>
            </a:endParaRPr>
          </a:p>
          <a:p>
            <a:pPr marL="1814195">
              <a:lnSpc>
                <a:spcPct val="100000"/>
              </a:lnSpc>
            </a:pPr>
            <a:r>
              <a:rPr sz="1800" b="1" dirty="0">
                <a:latin typeface="Calibri"/>
                <a:cs typeface="Calibri"/>
              </a:rPr>
              <a:t>x</a:t>
            </a:r>
            <a:r>
              <a:rPr sz="2100" b="1" baseline="-29761" dirty="0">
                <a:latin typeface="Calibri"/>
                <a:cs typeface="Calibri"/>
              </a:rPr>
              <a:t>1</a:t>
            </a:r>
            <a:r>
              <a:rPr sz="1800" b="1" dirty="0">
                <a:latin typeface="Calibri"/>
                <a:cs typeface="Calibri"/>
              </a:rPr>
              <a:t>x</a:t>
            </a:r>
            <a:r>
              <a:rPr sz="1800" b="1" spc="-225" dirty="0">
                <a:latin typeface="Calibri"/>
                <a:cs typeface="Calibri"/>
              </a:rPr>
              <a:t> </a:t>
            </a:r>
            <a:r>
              <a:rPr sz="2100" b="1" baseline="-29761" dirty="0">
                <a:latin typeface="Calibri"/>
                <a:cs typeface="Calibri"/>
              </a:rPr>
              <a:t>2 </a:t>
            </a:r>
            <a:r>
              <a:rPr sz="1800" b="1" dirty="0">
                <a:latin typeface="Calibri"/>
                <a:cs typeface="Calibri"/>
              </a:rPr>
              <a:t>...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spc="50" dirty="0">
                <a:latin typeface="Calibri"/>
                <a:cs typeface="Calibri"/>
              </a:rPr>
              <a:t>x</a:t>
            </a:r>
            <a:r>
              <a:rPr sz="2100" b="1" spc="75" baseline="-27777" dirty="0">
                <a:latin typeface="Calibri"/>
                <a:cs typeface="Calibri"/>
              </a:rPr>
              <a:t>n</a:t>
            </a:r>
            <a:r>
              <a:rPr sz="2100" b="1" spc="60" baseline="-27777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probability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mass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function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P(X)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defined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as:</a:t>
            </a:r>
            <a:endParaRPr sz="1800" dirty="0">
              <a:latin typeface="Calibri"/>
              <a:cs typeface="Calibri"/>
            </a:endParaRPr>
          </a:p>
          <a:p>
            <a:pPr marL="258445" algn="ctr">
              <a:lnSpc>
                <a:spcPct val="100000"/>
              </a:lnSpc>
              <a:spcBef>
                <a:spcPts val="1885"/>
              </a:spcBef>
            </a:pPr>
            <a:r>
              <a:rPr sz="1300" spc="-50" dirty="0">
                <a:solidFill>
                  <a:srgbClr val="FF5050"/>
                </a:solidFill>
                <a:latin typeface="Cambria Math"/>
                <a:cs typeface="Cambria Math"/>
              </a:rPr>
              <a:t>𝐧</a:t>
            </a:r>
            <a:endParaRPr sz="1300" dirty="0">
              <a:latin typeface="Cambria Math"/>
              <a:cs typeface="Cambria Math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99453" y="3643629"/>
            <a:ext cx="320040" cy="212090"/>
          </a:xfrm>
          <a:custGeom>
            <a:avLst/>
            <a:gdLst/>
            <a:ahLst/>
            <a:cxnLst/>
            <a:rect l="l" t="t" r="r" b="b"/>
            <a:pathLst>
              <a:path w="320040" h="212089">
                <a:moveTo>
                  <a:pt x="252349" y="0"/>
                </a:moveTo>
                <a:lnTo>
                  <a:pt x="249300" y="8636"/>
                </a:lnTo>
                <a:lnTo>
                  <a:pt x="261514" y="13946"/>
                </a:lnTo>
                <a:lnTo>
                  <a:pt x="272049" y="21304"/>
                </a:lnTo>
                <a:lnTo>
                  <a:pt x="293463" y="55429"/>
                </a:lnTo>
                <a:lnTo>
                  <a:pt x="300481" y="104775"/>
                </a:lnTo>
                <a:lnTo>
                  <a:pt x="299696" y="123444"/>
                </a:lnTo>
                <a:lnTo>
                  <a:pt x="287909" y="169164"/>
                </a:lnTo>
                <a:lnTo>
                  <a:pt x="261655" y="197792"/>
                </a:lnTo>
                <a:lnTo>
                  <a:pt x="249554" y="203200"/>
                </a:lnTo>
                <a:lnTo>
                  <a:pt x="252349" y="211709"/>
                </a:lnTo>
                <a:lnTo>
                  <a:pt x="292746" y="187706"/>
                </a:lnTo>
                <a:lnTo>
                  <a:pt x="315468" y="143335"/>
                </a:lnTo>
                <a:lnTo>
                  <a:pt x="319786" y="105918"/>
                </a:lnTo>
                <a:lnTo>
                  <a:pt x="318692" y="86536"/>
                </a:lnTo>
                <a:lnTo>
                  <a:pt x="302387" y="37084"/>
                </a:lnTo>
                <a:lnTo>
                  <a:pt x="267686" y="5526"/>
                </a:lnTo>
                <a:lnTo>
                  <a:pt x="252349" y="0"/>
                </a:lnTo>
                <a:close/>
              </a:path>
              <a:path w="320040" h="212089">
                <a:moveTo>
                  <a:pt x="67437" y="0"/>
                </a:moveTo>
                <a:lnTo>
                  <a:pt x="27092" y="24056"/>
                </a:lnTo>
                <a:lnTo>
                  <a:pt x="4318" y="68595"/>
                </a:lnTo>
                <a:lnTo>
                  <a:pt x="0" y="105918"/>
                </a:lnTo>
                <a:lnTo>
                  <a:pt x="1075" y="125370"/>
                </a:lnTo>
                <a:lnTo>
                  <a:pt x="17399" y="174752"/>
                </a:lnTo>
                <a:lnTo>
                  <a:pt x="52081" y="206184"/>
                </a:lnTo>
                <a:lnTo>
                  <a:pt x="67437" y="211709"/>
                </a:lnTo>
                <a:lnTo>
                  <a:pt x="70104" y="203200"/>
                </a:lnTo>
                <a:lnTo>
                  <a:pt x="58058" y="197792"/>
                </a:lnTo>
                <a:lnTo>
                  <a:pt x="47656" y="190325"/>
                </a:lnTo>
                <a:lnTo>
                  <a:pt x="26376" y="155638"/>
                </a:lnTo>
                <a:lnTo>
                  <a:pt x="19304" y="104775"/>
                </a:lnTo>
                <a:lnTo>
                  <a:pt x="20089" y="86723"/>
                </a:lnTo>
                <a:lnTo>
                  <a:pt x="31876" y="42164"/>
                </a:lnTo>
                <a:lnTo>
                  <a:pt x="58273" y="13946"/>
                </a:lnTo>
                <a:lnTo>
                  <a:pt x="70485" y="8636"/>
                </a:lnTo>
                <a:lnTo>
                  <a:pt x="67437" y="0"/>
                </a:lnTo>
                <a:close/>
              </a:path>
            </a:pathLst>
          </a:custGeom>
          <a:solidFill>
            <a:srgbClr val="FF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23103" y="3526212"/>
            <a:ext cx="1555115" cy="62865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80"/>
              </a:spcBef>
            </a:pP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H(X)</a:t>
            </a:r>
            <a:r>
              <a:rPr sz="1800" b="1" spc="15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=</a:t>
            </a:r>
            <a:r>
              <a:rPr sz="1800" b="1" spc="-15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-</a:t>
            </a:r>
            <a:r>
              <a:rPr sz="1800" b="1" spc="-145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700" spc="2722" baseline="4629" dirty="0">
                <a:solidFill>
                  <a:srgbClr val="FF5050"/>
                </a:solidFill>
                <a:latin typeface="Cambria Math"/>
                <a:cs typeface="Cambria Math"/>
              </a:rPr>
              <a:t>෍</a:t>
            </a:r>
            <a:r>
              <a:rPr sz="2700" spc="-150" baseline="4629" dirty="0">
                <a:solidFill>
                  <a:srgbClr val="FF5050"/>
                </a:solidFill>
                <a:latin typeface="Cambria Math"/>
                <a:cs typeface="Cambria Math"/>
              </a:rPr>
              <a:t> </a:t>
            </a:r>
            <a:r>
              <a:rPr sz="2700" spc="-75" baseline="4629" dirty="0">
                <a:solidFill>
                  <a:srgbClr val="FF5050"/>
                </a:solidFill>
                <a:latin typeface="Cambria Math"/>
                <a:cs typeface="Cambria Math"/>
              </a:rPr>
              <a:t>𝐏</a:t>
            </a:r>
            <a:r>
              <a:rPr sz="2700" spc="750" baseline="4629" dirty="0">
                <a:solidFill>
                  <a:srgbClr val="FF5050"/>
                </a:solidFill>
                <a:latin typeface="Cambria Math"/>
                <a:cs typeface="Cambria Math"/>
              </a:rPr>
              <a:t> </a:t>
            </a:r>
            <a:r>
              <a:rPr sz="2700" spc="-540" baseline="4629" dirty="0">
                <a:solidFill>
                  <a:srgbClr val="FF5050"/>
                </a:solidFill>
                <a:latin typeface="Cambria Math"/>
                <a:cs typeface="Cambria Math"/>
              </a:rPr>
              <a:t>𝐱</a:t>
            </a:r>
            <a:r>
              <a:rPr sz="2100" b="1" spc="-540" baseline="-21825" dirty="0">
                <a:solidFill>
                  <a:srgbClr val="FF5050"/>
                </a:solidFill>
                <a:latin typeface="Calibri"/>
                <a:cs typeface="Calibri"/>
              </a:rPr>
              <a:t>i</a:t>
            </a:r>
            <a:endParaRPr sz="2100" baseline="-21825" dirty="0">
              <a:latin typeface="Calibri"/>
              <a:cs typeface="Calibri"/>
            </a:endParaRPr>
          </a:p>
          <a:p>
            <a:pPr marL="784860">
              <a:lnSpc>
                <a:spcPct val="100000"/>
              </a:lnSpc>
              <a:spcBef>
                <a:spcPts val="445"/>
              </a:spcBef>
            </a:pPr>
            <a:r>
              <a:rPr sz="1300" spc="-25" dirty="0">
                <a:solidFill>
                  <a:srgbClr val="FF5050"/>
                </a:solidFill>
                <a:latin typeface="Cambria Math"/>
                <a:cs typeface="Cambria Math"/>
              </a:rPr>
              <a:t>𝐢=𝟏</a:t>
            </a:r>
            <a:endParaRPr sz="130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28003" y="3577590"/>
            <a:ext cx="96202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39"/>
              </a:lnSpc>
              <a:spcBef>
                <a:spcPts val="100"/>
              </a:spcBef>
            </a:pPr>
            <a:r>
              <a:rPr sz="1800" dirty="0">
                <a:solidFill>
                  <a:srgbClr val="FF5050"/>
                </a:solidFill>
                <a:latin typeface="Cambria Math"/>
                <a:cs typeface="Cambria Math"/>
              </a:rPr>
              <a:t>𝐥𝐨𝐠</a:t>
            </a:r>
            <a:r>
              <a:rPr sz="1800" spc="385" dirty="0">
                <a:solidFill>
                  <a:srgbClr val="FF505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FF5050"/>
                </a:solidFill>
                <a:latin typeface="Cambria Math"/>
                <a:cs typeface="Cambria Math"/>
              </a:rPr>
              <a:t>𝐏(𝐱 </a:t>
            </a:r>
            <a:r>
              <a:rPr sz="1800" spc="-50" dirty="0">
                <a:solidFill>
                  <a:srgbClr val="FF5050"/>
                </a:solidFill>
                <a:latin typeface="Cambria Math"/>
                <a:cs typeface="Cambria Math"/>
              </a:rPr>
              <a:t>)</a:t>
            </a:r>
            <a:endParaRPr sz="1800" dirty="0">
              <a:latin typeface="Cambria Math"/>
              <a:cs typeface="Cambria Math"/>
            </a:endParaRPr>
          </a:p>
          <a:p>
            <a:pPr marL="348615">
              <a:lnSpc>
                <a:spcPts val="1160"/>
              </a:lnSpc>
              <a:tabLst>
                <a:tab pos="797560" algn="l"/>
              </a:tabLst>
            </a:pPr>
            <a:r>
              <a:rPr sz="2100" b="1" spc="-75" baseline="-5952" dirty="0">
                <a:solidFill>
                  <a:srgbClr val="FF5050"/>
                </a:solidFill>
                <a:latin typeface="Calibri"/>
                <a:cs typeface="Calibri"/>
              </a:rPr>
              <a:t>2</a:t>
            </a:r>
            <a:r>
              <a:rPr sz="2100" b="1" baseline="-5952" dirty="0">
                <a:solidFill>
                  <a:srgbClr val="FF5050"/>
                </a:solidFill>
                <a:latin typeface="Calibri"/>
                <a:cs typeface="Calibri"/>
              </a:rPr>
              <a:t>	</a:t>
            </a:r>
            <a:r>
              <a:rPr sz="1400" b="1" spc="-50" dirty="0">
                <a:solidFill>
                  <a:srgbClr val="FF5050"/>
                </a:solidFill>
                <a:latin typeface="Calibri"/>
                <a:cs typeface="Calibri"/>
              </a:rPr>
              <a:t>i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61692" y="4704715"/>
            <a:ext cx="755586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For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completely homogoeneous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dataset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(all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TRUE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FALSE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values):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entropy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b="1" spc="-50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If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dataset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equally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divided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(same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amount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TRUEs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FALSEs): </a:t>
            </a:r>
            <a:r>
              <a:rPr sz="1800" dirty="0">
                <a:latin typeface="Calibri"/>
                <a:cs typeface="Calibri"/>
              </a:rPr>
              <a:t>entropy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b="1" spc="-5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Calibri"/>
                <a:cs typeface="Calibri"/>
              </a:rPr>
              <a:t>A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BRANCH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WITH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ENTROPY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MORE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THAN</a:t>
            </a:r>
            <a:r>
              <a:rPr sz="1800" b="1" spc="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1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NEEDS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SPLITING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spc="-25" dirty="0">
                <a:latin typeface="Calibri"/>
                <a:cs typeface="Calibri"/>
              </a:rPr>
              <a:t>!!!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61692" y="5802274"/>
            <a:ext cx="2025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Calibri"/>
                <a:cs typeface="Calibri"/>
              </a:rPr>
              <a:t>1.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25" dirty="0">
                <a:latin typeface="Calibri"/>
                <a:cs typeface="Calibri"/>
              </a:rPr>
              <a:t>2.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66742" y="5802274"/>
            <a:ext cx="625729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root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node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has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the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maximum</a:t>
            </a:r>
            <a:r>
              <a:rPr sz="1800" b="1" spc="-10" dirty="0">
                <a:latin typeface="Calibri"/>
                <a:cs typeface="Calibri"/>
              </a:rPr>
              <a:t> information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gain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(entropy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reduction)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Calibri"/>
                <a:cs typeface="Calibri"/>
              </a:rPr>
              <a:t>leaf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nodes</a:t>
            </a:r>
            <a:r>
              <a:rPr sz="1800" b="1" spc="-8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have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entropy</a:t>
            </a:r>
            <a:r>
              <a:rPr sz="1800" b="1" spc="-70" dirty="0">
                <a:latin typeface="Calibri"/>
                <a:cs typeface="Calibri"/>
              </a:rPr>
              <a:t> </a:t>
            </a:r>
            <a:r>
              <a:rPr sz="1800" b="1" spc="-50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5855" y="346329"/>
            <a:ext cx="318579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b="0" u="sng" spc="-3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Decision</a:t>
            </a:r>
            <a:r>
              <a:rPr sz="4400" b="0" u="sng" spc="-19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6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Trees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2224" y="1463025"/>
            <a:ext cx="5166374" cy="539497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817870" y="1442084"/>
            <a:ext cx="4654550" cy="165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5605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PLAYING</a:t>
            </a:r>
            <a:r>
              <a:rPr sz="1800" b="1" spc="-80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GOLF</a:t>
            </a:r>
            <a:endParaRPr sz="1800">
              <a:latin typeface="Calibri"/>
              <a:cs typeface="Calibri"/>
            </a:endParaRPr>
          </a:p>
          <a:p>
            <a:pPr marL="605790">
              <a:lnSpc>
                <a:spcPct val="100000"/>
              </a:lnSpc>
              <a:spcBef>
                <a:spcPts val="25"/>
              </a:spcBef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Calibri"/>
                <a:cs typeface="Calibri"/>
              </a:rPr>
              <a:t>9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times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b="1" spc="-25" dirty="0">
                <a:latin typeface="Calibri"/>
                <a:cs typeface="Calibri"/>
              </a:rPr>
              <a:t>YES</a:t>
            </a:r>
            <a:endParaRPr sz="1800">
              <a:latin typeface="Calibri"/>
              <a:cs typeface="Calibri"/>
            </a:endParaRPr>
          </a:p>
          <a:p>
            <a:pPr marL="605790">
              <a:lnSpc>
                <a:spcPct val="100000"/>
              </a:lnSpc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Calibri"/>
                <a:cs typeface="Calibri"/>
              </a:rPr>
              <a:t>5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times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b="1" spc="-25" dirty="0">
                <a:latin typeface="Calibri"/>
                <a:cs typeface="Calibri"/>
              </a:rPr>
              <a:t>NO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We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just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have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Shannon-</a:t>
            </a:r>
            <a:r>
              <a:rPr sz="1800" dirty="0">
                <a:latin typeface="Calibri"/>
                <a:cs typeface="Calibri"/>
              </a:rPr>
              <a:t>entropy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formula</a:t>
            </a:r>
            <a:endParaRPr sz="1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to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calculate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H(x)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values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90792" y="4530979"/>
            <a:ext cx="2188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H(PlayingGolf)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=</a:t>
            </a:r>
            <a:r>
              <a:rPr sz="1800" b="1" spc="-10" dirty="0">
                <a:latin typeface="Calibri"/>
                <a:cs typeface="Calibri"/>
              </a:rPr>
              <a:t> H(9,5)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05445" y="5902553"/>
            <a:ext cx="39128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=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-(0.64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log</a:t>
            </a:r>
            <a:r>
              <a:rPr sz="1800" b="1" spc="39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0.64)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–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(0.36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log</a:t>
            </a:r>
            <a:r>
              <a:rPr sz="1800" b="1" spc="39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0.36)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=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0.94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64703" y="4169664"/>
            <a:ext cx="7747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b="1" dirty="0"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16763" y="3404615"/>
            <a:ext cx="2412178" cy="704596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8650985" y="5165978"/>
            <a:ext cx="253365" cy="15240"/>
          </a:xfrm>
          <a:custGeom>
            <a:avLst/>
            <a:gdLst/>
            <a:ahLst/>
            <a:cxnLst/>
            <a:rect l="l" t="t" r="r" b="b"/>
            <a:pathLst>
              <a:path w="253365" h="15239">
                <a:moveTo>
                  <a:pt x="252983" y="0"/>
                </a:moveTo>
                <a:lnTo>
                  <a:pt x="0" y="0"/>
                </a:lnTo>
                <a:lnTo>
                  <a:pt x="0" y="15240"/>
                </a:lnTo>
                <a:lnTo>
                  <a:pt x="252983" y="15240"/>
                </a:lnTo>
                <a:lnTo>
                  <a:pt x="2529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640571" y="5152390"/>
            <a:ext cx="281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14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387464" y="5035677"/>
            <a:ext cx="638810" cy="276225"/>
          </a:xfrm>
          <a:custGeom>
            <a:avLst/>
            <a:gdLst/>
            <a:ahLst/>
            <a:cxnLst/>
            <a:rect l="l" t="t" r="r" b="b"/>
            <a:pathLst>
              <a:path w="638809" h="276225">
                <a:moveTo>
                  <a:pt x="565906" y="0"/>
                </a:moveTo>
                <a:lnTo>
                  <a:pt x="563112" y="9143"/>
                </a:lnTo>
                <a:lnTo>
                  <a:pt x="575826" y="15765"/>
                </a:lnTo>
                <a:lnTo>
                  <a:pt x="586908" y="25352"/>
                </a:lnTo>
                <a:lnTo>
                  <a:pt x="610207" y="71614"/>
                </a:lnTo>
                <a:lnTo>
                  <a:pt x="617116" y="113956"/>
                </a:lnTo>
                <a:lnTo>
                  <a:pt x="617976" y="138175"/>
                </a:lnTo>
                <a:lnTo>
                  <a:pt x="617116" y="162393"/>
                </a:lnTo>
                <a:lnTo>
                  <a:pt x="610207" y="204684"/>
                </a:lnTo>
                <a:lnTo>
                  <a:pt x="586908" y="250872"/>
                </a:lnTo>
                <a:lnTo>
                  <a:pt x="563112" y="267081"/>
                </a:lnTo>
                <a:lnTo>
                  <a:pt x="565906" y="276225"/>
                </a:lnTo>
                <a:lnTo>
                  <a:pt x="609197" y="246060"/>
                </a:lnTo>
                <a:lnTo>
                  <a:pt x="627888" y="208700"/>
                </a:lnTo>
                <a:lnTo>
                  <a:pt x="637361" y="163361"/>
                </a:lnTo>
                <a:lnTo>
                  <a:pt x="638550" y="138049"/>
                </a:lnTo>
                <a:lnTo>
                  <a:pt x="637361" y="112809"/>
                </a:lnTo>
                <a:lnTo>
                  <a:pt x="627888" y="67522"/>
                </a:lnTo>
                <a:lnTo>
                  <a:pt x="609197" y="30164"/>
                </a:lnTo>
                <a:lnTo>
                  <a:pt x="582336" y="6403"/>
                </a:lnTo>
                <a:lnTo>
                  <a:pt x="565906" y="0"/>
                </a:lnTo>
                <a:close/>
              </a:path>
              <a:path w="638809" h="276225">
                <a:moveTo>
                  <a:pt x="72511" y="0"/>
                </a:moveTo>
                <a:lnTo>
                  <a:pt x="29220" y="30164"/>
                </a:lnTo>
                <a:lnTo>
                  <a:pt x="10549" y="67522"/>
                </a:lnTo>
                <a:lnTo>
                  <a:pt x="1162" y="112809"/>
                </a:lnTo>
                <a:lnTo>
                  <a:pt x="0" y="138175"/>
                </a:lnTo>
                <a:lnTo>
                  <a:pt x="1162" y="163361"/>
                </a:lnTo>
                <a:lnTo>
                  <a:pt x="10549" y="208700"/>
                </a:lnTo>
                <a:lnTo>
                  <a:pt x="29220" y="246060"/>
                </a:lnTo>
                <a:lnTo>
                  <a:pt x="72511" y="276225"/>
                </a:lnTo>
                <a:lnTo>
                  <a:pt x="75305" y="267081"/>
                </a:lnTo>
                <a:lnTo>
                  <a:pt x="62611" y="260459"/>
                </a:lnTo>
                <a:lnTo>
                  <a:pt x="51572" y="250872"/>
                </a:lnTo>
                <a:lnTo>
                  <a:pt x="28317" y="204684"/>
                </a:lnTo>
                <a:lnTo>
                  <a:pt x="21320" y="162393"/>
                </a:lnTo>
                <a:lnTo>
                  <a:pt x="20445" y="138049"/>
                </a:lnTo>
                <a:lnTo>
                  <a:pt x="21320" y="113956"/>
                </a:lnTo>
                <a:lnTo>
                  <a:pt x="28317" y="71614"/>
                </a:lnTo>
                <a:lnTo>
                  <a:pt x="51572" y="25352"/>
                </a:lnTo>
                <a:lnTo>
                  <a:pt x="75305" y="9143"/>
                </a:lnTo>
                <a:lnTo>
                  <a:pt x="72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677145" y="5097526"/>
            <a:ext cx="281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14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315193" y="5165978"/>
            <a:ext cx="253365" cy="15240"/>
          </a:xfrm>
          <a:custGeom>
            <a:avLst/>
            <a:gdLst/>
            <a:ahLst/>
            <a:cxnLst/>
            <a:rect l="l" t="t" r="r" b="b"/>
            <a:pathLst>
              <a:path w="253365" h="15239">
                <a:moveTo>
                  <a:pt x="252983" y="0"/>
                </a:moveTo>
                <a:lnTo>
                  <a:pt x="0" y="0"/>
                </a:lnTo>
                <a:lnTo>
                  <a:pt x="0" y="15240"/>
                </a:lnTo>
                <a:lnTo>
                  <a:pt x="252983" y="15240"/>
                </a:lnTo>
                <a:lnTo>
                  <a:pt x="2529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305033" y="5152390"/>
            <a:ext cx="281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14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079993" y="4826254"/>
            <a:ext cx="2877185" cy="473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3730">
              <a:lnSpc>
                <a:spcPts val="1764"/>
              </a:lnSpc>
              <a:spcBef>
                <a:spcPts val="100"/>
              </a:spcBef>
              <a:tabLst>
                <a:tab pos="2298065" algn="l"/>
              </a:tabLst>
            </a:pPr>
            <a:r>
              <a:rPr sz="1800" spc="-50" dirty="0">
                <a:latin typeface="Cambria Math"/>
                <a:cs typeface="Cambria Math"/>
              </a:rPr>
              <a:t>9</a:t>
            </a:r>
            <a:r>
              <a:rPr sz="1800" dirty="0">
                <a:latin typeface="Cambria Math"/>
                <a:cs typeface="Cambria Math"/>
              </a:rPr>
              <a:t>	</a:t>
            </a:r>
            <a:r>
              <a:rPr sz="1800" spc="-50" dirty="0">
                <a:latin typeface="Cambria Math"/>
                <a:cs typeface="Cambria Math"/>
              </a:rPr>
              <a:t>5</a:t>
            </a:r>
            <a:endParaRPr sz="1800">
              <a:latin typeface="Cambria Math"/>
              <a:cs typeface="Cambria Math"/>
            </a:endParaRPr>
          </a:p>
          <a:p>
            <a:pPr marL="38100">
              <a:lnSpc>
                <a:spcPts val="1764"/>
              </a:lnSpc>
              <a:tabLst>
                <a:tab pos="362585" algn="l"/>
                <a:tab pos="877569" algn="l"/>
                <a:tab pos="2014855" algn="l"/>
                <a:tab pos="2529840" algn="l"/>
              </a:tabLst>
            </a:pPr>
            <a:r>
              <a:rPr sz="2700" b="1" spc="-75" baseline="1543" dirty="0">
                <a:latin typeface="Calibri"/>
                <a:cs typeface="Calibri"/>
              </a:rPr>
              <a:t>=</a:t>
            </a:r>
            <a:r>
              <a:rPr sz="2700" b="1" baseline="1543" dirty="0">
                <a:latin typeface="Calibri"/>
                <a:cs typeface="Calibri"/>
              </a:rPr>
              <a:t>	</a:t>
            </a:r>
            <a:r>
              <a:rPr sz="1800" spc="-50" dirty="0">
                <a:latin typeface="Cambria Math"/>
                <a:cs typeface="Cambria Math"/>
              </a:rPr>
              <a:t>−</a:t>
            </a:r>
            <a:r>
              <a:rPr sz="1800" dirty="0">
                <a:latin typeface="Cambria Math"/>
                <a:cs typeface="Cambria Math"/>
              </a:rPr>
              <a:t>	⋅ log</a:t>
            </a:r>
            <a:r>
              <a:rPr sz="1800" spc="415" dirty="0">
                <a:latin typeface="Cambria Math"/>
                <a:cs typeface="Cambria Math"/>
              </a:rPr>
              <a:t> </a:t>
            </a:r>
            <a:r>
              <a:rPr sz="2700" spc="-37" baseline="18518" dirty="0">
                <a:latin typeface="Cambria Math"/>
                <a:cs typeface="Cambria Math"/>
              </a:rPr>
              <a:t>9</a:t>
            </a:r>
            <a:r>
              <a:rPr sz="1800" spc="-25" dirty="0">
                <a:latin typeface="Cambria Math"/>
                <a:cs typeface="Cambria Math"/>
              </a:rPr>
              <a:t>ൗ</a:t>
            </a:r>
            <a:r>
              <a:rPr sz="1800" dirty="0">
                <a:latin typeface="Cambria Math"/>
                <a:cs typeface="Cambria Math"/>
              </a:rPr>
              <a:t>	</a:t>
            </a:r>
            <a:r>
              <a:rPr sz="1800" spc="-50" dirty="0">
                <a:latin typeface="Cambria Math"/>
                <a:cs typeface="Cambria Math"/>
              </a:rPr>
              <a:t>−</a:t>
            </a:r>
            <a:r>
              <a:rPr sz="1800" dirty="0">
                <a:latin typeface="Cambria Math"/>
                <a:cs typeface="Cambria Math"/>
              </a:rPr>
              <a:t>	</a:t>
            </a:r>
            <a:r>
              <a:rPr sz="1800" spc="-25" dirty="0">
                <a:latin typeface="Cambria Math"/>
                <a:cs typeface="Cambria Math"/>
              </a:rPr>
              <a:t>log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958830" y="4882260"/>
            <a:ext cx="480695" cy="582930"/>
          </a:xfrm>
          <a:custGeom>
            <a:avLst/>
            <a:gdLst/>
            <a:ahLst/>
            <a:cxnLst/>
            <a:rect l="l" t="t" r="r" b="b"/>
            <a:pathLst>
              <a:path w="480695" h="582929">
                <a:moveTo>
                  <a:pt x="105029" y="8382"/>
                </a:moveTo>
                <a:lnTo>
                  <a:pt x="58648" y="48945"/>
                </a:lnTo>
                <a:lnTo>
                  <a:pt x="26924" y="117221"/>
                </a:lnTo>
                <a:lnTo>
                  <a:pt x="15151" y="157302"/>
                </a:lnTo>
                <a:lnTo>
                  <a:pt x="6743" y="199631"/>
                </a:lnTo>
                <a:lnTo>
                  <a:pt x="1676" y="244221"/>
                </a:lnTo>
                <a:lnTo>
                  <a:pt x="0" y="291211"/>
                </a:lnTo>
                <a:lnTo>
                  <a:pt x="1676" y="337375"/>
                </a:lnTo>
                <a:lnTo>
                  <a:pt x="6743" y="381749"/>
                </a:lnTo>
                <a:lnTo>
                  <a:pt x="15151" y="424192"/>
                </a:lnTo>
                <a:lnTo>
                  <a:pt x="26924" y="464693"/>
                </a:lnTo>
                <a:lnTo>
                  <a:pt x="41617" y="501726"/>
                </a:lnTo>
                <a:lnTo>
                  <a:pt x="78054" y="560781"/>
                </a:lnTo>
                <a:lnTo>
                  <a:pt x="99822" y="582803"/>
                </a:lnTo>
                <a:lnTo>
                  <a:pt x="105029" y="574548"/>
                </a:lnTo>
                <a:lnTo>
                  <a:pt x="86347" y="552196"/>
                </a:lnTo>
                <a:lnTo>
                  <a:pt x="69951" y="525310"/>
                </a:lnTo>
                <a:lnTo>
                  <a:pt x="43942" y="457962"/>
                </a:lnTo>
                <a:lnTo>
                  <a:pt x="34607" y="418896"/>
                </a:lnTo>
                <a:lnTo>
                  <a:pt x="27940" y="378066"/>
                </a:lnTo>
                <a:lnTo>
                  <a:pt x="23939" y="335508"/>
                </a:lnTo>
                <a:lnTo>
                  <a:pt x="22606" y="291084"/>
                </a:lnTo>
                <a:lnTo>
                  <a:pt x="23939" y="246024"/>
                </a:lnTo>
                <a:lnTo>
                  <a:pt x="27952" y="203034"/>
                </a:lnTo>
                <a:lnTo>
                  <a:pt x="34658" y="162255"/>
                </a:lnTo>
                <a:lnTo>
                  <a:pt x="44069" y="123698"/>
                </a:lnTo>
                <a:lnTo>
                  <a:pt x="70065" y="57327"/>
                </a:lnTo>
                <a:lnTo>
                  <a:pt x="86423" y="30670"/>
                </a:lnTo>
                <a:lnTo>
                  <a:pt x="105029" y="8382"/>
                </a:lnTo>
                <a:close/>
              </a:path>
              <a:path w="480695" h="582929">
                <a:moveTo>
                  <a:pt x="365252" y="283718"/>
                </a:moveTo>
                <a:lnTo>
                  <a:pt x="112268" y="283718"/>
                </a:lnTo>
                <a:lnTo>
                  <a:pt x="112268" y="298958"/>
                </a:lnTo>
                <a:lnTo>
                  <a:pt x="365252" y="298958"/>
                </a:lnTo>
                <a:lnTo>
                  <a:pt x="365252" y="283718"/>
                </a:lnTo>
                <a:close/>
              </a:path>
              <a:path w="480695" h="582929">
                <a:moveTo>
                  <a:pt x="480695" y="291084"/>
                </a:moveTo>
                <a:lnTo>
                  <a:pt x="479018" y="244221"/>
                </a:lnTo>
                <a:lnTo>
                  <a:pt x="473989" y="199631"/>
                </a:lnTo>
                <a:lnTo>
                  <a:pt x="465582" y="157302"/>
                </a:lnTo>
                <a:lnTo>
                  <a:pt x="453771" y="117221"/>
                </a:lnTo>
                <a:lnTo>
                  <a:pt x="439127" y="80683"/>
                </a:lnTo>
                <a:lnTo>
                  <a:pt x="402704" y="22059"/>
                </a:lnTo>
                <a:lnTo>
                  <a:pt x="381000" y="0"/>
                </a:lnTo>
                <a:lnTo>
                  <a:pt x="375666" y="8382"/>
                </a:lnTo>
                <a:lnTo>
                  <a:pt x="394258" y="30670"/>
                </a:lnTo>
                <a:lnTo>
                  <a:pt x="410616" y="57327"/>
                </a:lnTo>
                <a:lnTo>
                  <a:pt x="436626" y="123698"/>
                </a:lnTo>
                <a:lnTo>
                  <a:pt x="446049" y="162255"/>
                </a:lnTo>
                <a:lnTo>
                  <a:pt x="452793" y="203034"/>
                </a:lnTo>
                <a:lnTo>
                  <a:pt x="456857" y="246024"/>
                </a:lnTo>
                <a:lnTo>
                  <a:pt x="458216" y="291211"/>
                </a:lnTo>
                <a:lnTo>
                  <a:pt x="456869" y="335508"/>
                </a:lnTo>
                <a:lnTo>
                  <a:pt x="452856" y="378066"/>
                </a:lnTo>
                <a:lnTo>
                  <a:pt x="446151" y="418896"/>
                </a:lnTo>
                <a:lnTo>
                  <a:pt x="436753" y="457962"/>
                </a:lnTo>
                <a:lnTo>
                  <a:pt x="410781" y="525310"/>
                </a:lnTo>
                <a:lnTo>
                  <a:pt x="375666" y="574548"/>
                </a:lnTo>
                <a:lnTo>
                  <a:pt x="381000" y="582803"/>
                </a:lnTo>
                <a:lnTo>
                  <a:pt x="422097" y="533755"/>
                </a:lnTo>
                <a:lnTo>
                  <a:pt x="453771" y="464693"/>
                </a:lnTo>
                <a:lnTo>
                  <a:pt x="465582" y="424192"/>
                </a:lnTo>
                <a:lnTo>
                  <a:pt x="473989" y="381749"/>
                </a:lnTo>
                <a:lnTo>
                  <a:pt x="479018" y="337375"/>
                </a:lnTo>
                <a:lnTo>
                  <a:pt x="480695" y="2910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1061318" y="4774438"/>
            <a:ext cx="281940" cy="67818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505"/>
              </a:spcBef>
            </a:pPr>
            <a:r>
              <a:rPr sz="1800" dirty="0">
                <a:latin typeface="Cambria Math"/>
                <a:cs typeface="Cambria Math"/>
              </a:rPr>
              <a:t>5</a:t>
            </a:r>
            <a:endParaRPr sz="18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800" spc="-25" dirty="0">
                <a:latin typeface="Cambria Math"/>
                <a:cs typeface="Cambria Math"/>
              </a:rPr>
              <a:t>14</a:t>
            </a:r>
            <a:endParaRPr sz="18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5855" y="279654"/>
            <a:ext cx="318579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b="0" u="sng" spc="-3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Decision</a:t>
            </a:r>
            <a:r>
              <a:rPr sz="4400" b="0" u="sng" spc="-19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6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Trees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5933" y="1434070"/>
            <a:ext cx="4517164" cy="4741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097521" y="1798827"/>
            <a:ext cx="267970" cy="212090"/>
          </a:xfrm>
          <a:custGeom>
            <a:avLst/>
            <a:gdLst/>
            <a:ahLst/>
            <a:cxnLst/>
            <a:rect l="l" t="t" r="r" b="b"/>
            <a:pathLst>
              <a:path w="267970" h="212089">
                <a:moveTo>
                  <a:pt x="200405" y="0"/>
                </a:moveTo>
                <a:lnTo>
                  <a:pt x="197484" y="8509"/>
                </a:lnTo>
                <a:lnTo>
                  <a:pt x="209698" y="13892"/>
                </a:lnTo>
                <a:lnTo>
                  <a:pt x="220233" y="21288"/>
                </a:lnTo>
                <a:lnTo>
                  <a:pt x="241647" y="55429"/>
                </a:lnTo>
                <a:lnTo>
                  <a:pt x="248666" y="104775"/>
                </a:lnTo>
                <a:lnTo>
                  <a:pt x="247880" y="123444"/>
                </a:lnTo>
                <a:lnTo>
                  <a:pt x="236093" y="169163"/>
                </a:lnTo>
                <a:lnTo>
                  <a:pt x="209839" y="197738"/>
                </a:lnTo>
                <a:lnTo>
                  <a:pt x="197738" y="203073"/>
                </a:lnTo>
                <a:lnTo>
                  <a:pt x="200405" y="211709"/>
                </a:lnTo>
                <a:lnTo>
                  <a:pt x="240928" y="187705"/>
                </a:lnTo>
                <a:lnTo>
                  <a:pt x="263651" y="143335"/>
                </a:lnTo>
                <a:lnTo>
                  <a:pt x="267970" y="105918"/>
                </a:lnTo>
                <a:lnTo>
                  <a:pt x="266876" y="86483"/>
                </a:lnTo>
                <a:lnTo>
                  <a:pt x="250571" y="37084"/>
                </a:lnTo>
                <a:lnTo>
                  <a:pt x="215816" y="5526"/>
                </a:lnTo>
                <a:lnTo>
                  <a:pt x="200405" y="0"/>
                </a:lnTo>
                <a:close/>
              </a:path>
              <a:path w="267970" h="212089">
                <a:moveTo>
                  <a:pt x="67436" y="0"/>
                </a:moveTo>
                <a:lnTo>
                  <a:pt x="27092" y="24056"/>
                </a:lnTo>
                <a:lnTo>
                  <a:pt x="4317" y="68548"/>
                </a:lnTo>
                <a:lnTo>
                  <a:pt x="0" y="105918"/>
                </a:lnTo>
                <a:lnTo>
                  <a:pt x="1075" y="125370"/>
                </a:lnTo>
                <a:lnTo>
                  <a:pt x="17399" y="174751"/>
                </a:lnTo>
                <a:lnTo>
                  <a:pt x="52081" y="206184"/>
                </a:lnTo>
                <a:lnTo>
                  <a:pt x="67436" y="211709"/>
                </a:lnTo>
                <a:lnTo>
                  <a:pt x="70103" y="203073"/>
                </a:lnTo>
                <a:lnTo>
                  <a:pt x="58056" y="197738"/>
                </a:lnTo>
                <a:lnTo>
                  <a:pt x="47640" y="190309"/>
                </a:lnTo>
                <a:lnTo>
                  <a:pt x="26322" y="155638"/>
                </a:lnTo>
                <a:lnTo>
                  <a:pt x="19303" y="104775"/>
                </a:lnTo>
                <a:lnTo>
                  <a:pt x="20087" y="86723"/>
                </a:lnTo>
                <a:lnTo>
                  <a:pt x="31750" y="42163"/>
                </a:lnTo>
                <a:lnTo>
                  <a:pt x="58271" y="13892"/>
                </a:lnTo>
                <a:lnTo>
                  <a:pt x="70484" y="8509"/>
                </a:lnTo>
                <a:lnTo>
                  <a:pt x="67436" y="0"/>
                </a:lnTo>
                <a:close/>
              </a:path>
            </a:pathLst>
          </a:custGeom>
          <a:solidFill>
            <a:srgbClr val="FF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792089" y="1562867"/>
            <a:ext cx="1539875" cy="746760"/>
          </a:xfrm>
          <a:prstGeom prst="rect">
            <a:avLst/>
          </a:prstGeom>
        </p:spPr>
        <p:txBody>
          <a:bodyPr vert="horz" wrap="square" lIns="0" tIns="1543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15"/>
              </a:spcBef>
            </a:pPr>
            <a:r>
              <a:rPr sz="1800" b="1" spc="-20" dirty="0">
                <a:solidFill>
                  <a:srgbClr val="FF5050"/>
                </a:solidFill>
                <a:latin typeface="Calibri"/>
                <a:cs typeface="Calibri"/>
              </a:rPr>
              <a:t>E(T,X) </a:t>
            </a: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=</a:t>
            </a:r>
            <a:r>
              <a:rPr sz="1800" b="1" spc="85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700" spc="2722" baseline="-6172" dirty="0">
                <a:solidFill>
                  <a:srgbClr val="FF5050"/>
                </a:solidFill>
                <a:latin typeface="Cambria Math"/>
                <a:cs typeface="Cambria Math"/>
              </a:rPr>
              <a:t>෍</a:t>
            </a:r>
            <a:r>
              <a:rPr sz="2700" spc="-150" baseline="-6172" dirty="0">
                <a:solidFill>
                  <a:srgbClr val="FF5050"/>
                </a:solidFill>
                <a:latin typeface="Cambria Math"/>
                <a:cs typeface="Cambria Math"/>
              </a:rPr>
              <a:t> </a:t>
            </a:r>
            <a:r>
              <a:rPr sz="2700" spc="-75" baseline="-6172" dirty="0">
                <a:solidFill>
                  <a:srgbClr val="FF5050"/>
                </a:solidFill>
                <a:latin typeface="Cambria Math"/>
                <a:cs typeface="Cambria Math"/>
              </a:rPr>
              <a:t>𝐏 </a:t>
            </a:r>
            <a:endParaRPr sz="2700" baseline="-6172">
              <a:latin typeface="Cambria Math"/>
              <a:cs typeface="Cambria Math"/>
            </a:endParaRPr>
          </a:p>
          <a:p>
            <a:pPr marL="365760" algn="ctr">
              <a:lnSpc>
                <a:spcPct val="100000"/>
              </a:lnSpc>
              <a:spcBef>
                <a:spcPts val="835"/>
              </a:spcBef>
            </a:pPr>
            <a:r>
              <a:rPr sz="1300" spc="-50" dirty="0">
                <a:solidFill>
                  <a:srgbClr val="FF5050"/>
                </a:solidFill>
                <a:latin typeface="Cambria Math"/>
                <a:cs typeface="Cambria Math"/>
              </a:rPr>
              <a:t>𝐱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26197" y="1732026"/>
            <a:ext cx="471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5050"/>
                </a:solidFill>
                <a:latin typeface="Cambria Math"/>
                <a:cs typeface="Cambria Math"/>
              </a:rPr>
              <a:t>𝐄(𝐱)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26151" y="2414142"/>
            <a:ext cx="5287645" cy="1311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We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have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calculate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entropy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respect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to</a:t>
            </a:r>
            <a:endParaRPr sz="1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a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given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predictor/feature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order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able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to</a:t>
            </a:r>
            <a:endParaRPr sz="1800">
              <a:latin typeface="Calibri"/>
              <a:cs typeface="Calibri"/>
            </a:endParaRPr>
          </a:p>
          <a:p>
            <a:pPr marL="18415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calculate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information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gain</a:t>
            </a:r>
            <a:endParaRPr sz="1800">
              <a:latin typeface="Calibri"/>
              <a:cs typeface="Calibri"/>
            </a:endParaRPr>
          </a:p>
          <a:p>
            <a:pPr marL="3175000">
              <a:lnSpc>
                <a:spcPct val="100000"/>
              </a:lnSpc>
              <a:spcBef>
                <a:spcPts val="1480"/>
              </a:spcBef>
            </a:pPr>
            <a:r>
              <a:rPr sz="1800" b="1" spc="-20" dirty="0">
                <a:latin typeface="Calibri"/>
                <a:cs typeface="Calibri"/>
              </a:rPr>
              <a:t>PLAY</a:t>
            </a:r>
            <a:r>
              <a:rPr sz="1800" b="1" spc="-90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GOLF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741796" y="3769614"/>
          <a:ext cx="4105910" cy="11493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3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1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35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035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6370" algn="ctr">
                        <a:lnSpc>
                          <a:spcPts val="1710"/>
                        </a:lnSpc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7175" algn="ctr">
                        <a:lnSpc>
                          <a:spcPts val="1710"/>
                        </a:lnSpc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21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sunny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605" marB="0"/>
                </a:tc>
                <a:tc>
                  <a:txBody>
                    <a:bodyPr/>
                    <a:lstStyle/>
                    <a:p>
                      <a:pPr marL="227965" algn="ctr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605" marB="0"/>
                </a:tc>
                <a:tc>
                  <a:txBody>
                    <a:bodyPr/>
                    <a:lstStyle/>
                    <a:p>
                      <a:pPr marL="223520" algn="ctr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60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590">
                <a:tc>
                  <a:txBody>
                    <a:bodyPr/>
                    <a:lstStyle/>
                    <a:p>
                      <a:pPr marL="31750">
                        <a:lnSpc>
                          <a:spcPts val="1910"/>
                        </a:lnSpc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OUTLOOK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ts val="1889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overcast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7965" algn="ctr">
                        <a:lnSpc>
                          <a:spcPts val="1889"/>
                        </a:lnSpc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2250" algn="ctr">
                        <a:lnSpc>
                          <a:spcPts val="1889"/>
                        </a:lnSpc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ts val="1870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rainy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7965" algn="ctr">
                        <a:lnSpc>
                          <a:spcPts val="1870"/>
                        </a:lnSpc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4154" algn="ctr">
                        <a:lnSpc>
                          <a:spcPts val="1870"/>
                        </a:lnSpc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36495" y="303657"/>
            <a:ext cx="67951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E(PlayGolf,Outlook) </a:t>
            </a:r>
            <a:r>
              <a:rPr sz="1800" b="1" dirty="0">
                <a:latin typeface="Calibri"/>
                <a:cs typeface="Calibri"/>
              </a:rPr>
              <a:t>=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P(sunny)E(2,3)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+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P(overcast)E(4,0)</a:t>
            </a:r>
            <a:r>
              <a:rPr sz="1800" b="1" dirty="0">
                <a:latin typeface="Calibri"/>
                <a:cs typeface="Calibri"/>
              </a:rPr>
              <a:t> +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P(rainy)E(3,2)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41768" y="1384935"/>
            <a:ext cx="283845" cy="15240"/>
          </a:xfrm>
          <a:custGeom>
            <a:avLst/>
            <a:gdLst/>
            <a:ahLst/>
            <a:cxnLst/>
            <a:rect l="l" t="t" r="r" b="b"/>
            <a:pathLst>
              <a:path w="283844" h="15240">
                <a:moveTo>
                  <a:pt x="283463" y="0"/>
                </a:moveTo>
                <a:lnTo>
                  <a:pt x="0" y="0"/>
                </a:lnTo>
                <a:lnTo>
                  <a:pt x="0" y="15239"/>
                </a:lnTo>
                <a:lnTo>
                  <a:pt x="283463" y="15239"/>
                </a:lnTo>
                <a:lnTo>
                  <a:pt x="2834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9261" y="1007110"/>
            <a:ext cx="16573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Cambria Math"/>
                <a:cs typeface="Cambria Math"/>
              </a:rPr>
              <a:t>5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88656" y="1069339"/>
            <a:ext cx="3066415" cy="645160"/>
          </a:xfrm>
          <a:custGeom>
            <a:avLst/>
            <a:gdLst/>
            <a:ahLst/>
            <a:cxnLst/>
            <a:rect l="l" t="t" r="r" b="b"/>
            <a:pathLst>
              <a:path w="3066415" h="645160">
                <a:moveTo>
                  <a:pt x="116268" y="9271"/>
                </a:moveTo>
                <a:lnTo>
                  <a:pt x="64884" y="54127"/>
                </a:lnTo>
                <a:lnTo>
                  <a:pt x="46050" y="89217"/>
                </a:lnTo>
                <a:lnTo>
                  <a:pt x="29832" y="129667"/>
                </a:lnTo>
                <a:lnTo>
                  <a:pt x="16776" y="174066"/>
                </a:lnTo>
                <a:lnTo>
                  <a:pt x="7454" y="220916"/>
                </a:lnTo>
                <a:lnTo>
                  <a:pt x="1854" y="270256"/>
                </a:lnTo>
                <a:lnTo>
                  <a:pt x="0" y="322199"/>
                </a:lnTo>
                <a:lnTo>
                  <a:pt x="1854" y="373367"/>
                </a:lnTo>
                <a:lnTo>
                  <a:pt x="7454" y="422490"/>
                </a:lnTo>
                <a:lnTo>
                  <a:pt x="16776" y="469430"/>
                </a:lnTo>
                <a:lnTo>
                  <a:pt x="29832" y="514223"/>
                </a:lnTo>
                <a:lnTo>
                  <a:pt x="46050" y="555256"/>
                </a:lnTo>
                <a:lnTo>
                  <a:pt x="64884" y="590727"/>
                </a:lnTo>
                <a:lnTo>
                  <a:pt x="110426" y="645033"/>
                </a:lnTo>
                <a:lnTo>
                  <a:pt x="116268" y="635889"/>
                </a:lnTo>
                <a:lnTo>
                  <a:pt x="95605" y="611111"/>
                </a:lnTo>
                <a:lnTo>
                  <a:pt x="77431" y="581329"/>
                </a:lnTo>
                <a:lnTo>
                  <a:pt x="61785" y="546582"/>
                </a:lnTo>
                <a:lnTo>
                  <a:pt x="48666" y="506857"/>
                </a:lnTo>
                <a:lnTo>
                  <a:pt x="38290" y="463613"/>
                </a:lnTo>
                <a:lnTo>
                  <a:pt x="30873" y="418439"/>
                </a:lnTo>
                <a:lnTo>
                  <a:pt x="26428" y="371309"/>
                </a:lnTo>
                <a:lnTo>
                  <a:pt x="24955" y="322072"/>
                </a:lnTo>
                <a:lnTo>
                  <a:pt x="26441" y="272249"/>
                </a:lnTo>
                <a:lnTo>
                  <a:pt x="30899" y="224688"/>
                </a:lnTo>
                <a:lnTo>
                  <a:pt x="38328" y="179527"/>
                </a:lnTo>
                <a:lnTo>
                  <a:pt x="48729" y="136779"/>
                </a:lnTo>
                <a:lnTo>
                  <a:pt x="61861" y="97739"/>
                </a:lnTo>
                <a:lnTo>
                  <a:pt x="95618" y="33972"/>
                </a:lnTo>
                <a:lnTo>
                  <a:pt x="116268" y="9271"/>
                </a:lnTo>
                <a:close/>
              </a:path>
              <a:path w="3066415" h="645160">
                <a:moveTo>
                  <a:pt x="497395" y="315595"/>
                </a:moveTo>
                <a:lnTo>
                  <a:pt x="357187" y="315595"/>
                </a:lnTo>
                <a:lnTo>
                  <a:pt x="357187" y="330835"/>
                </a:lnTo>
                <a:lnTo>
                  <a:pt x="497395" y="330835"/>
                </a:lnTo>
                <a:lnTo>
                  <a:pt x="497395" y="315595"/>
                </a:lnTo>
                <a:close/>
              </a:path>
              <a:path w="3066415" h="645160">
                <a:moveTo>
                  <a:pt x="3066351" y="322072"/>
                </a:moveTo>
                <a:lnTo>
                  <a:pt x="3064472" y="270256"/>
                </a:lnTo>
                <a:lnTo>
                  <a:pt x="3058858" y="220916"/>
                </a:lnTo>
                <a:lnTo>
                  <a:pt x="3049524" y="174066"/>
                </a:lnTo>
                <a:lnTo>
                  <a:pt x="3036506" y="129667"/>
                </a:lnTo>
                <a:lnTo>
                  <a:pt x="3020237" y="89217"/>
                </a:lnTo>
                <a:lnTo>
                  <a:pt x="3001365" y="54127"/>
                </a:lnTo>
                <a:lnTo>
                  <a:pt x="2955861" y="0"/>
                </a:lnTo>
                <a:lnTo>
                  <a:pt x="2950019" y="9271"/>
                </a:lnTo>
                <a:lnTo>
                  <a:pt x="2970580" y="33972"/>
                </a:lnTo>
                <a:lnTo>
                  <a:pt x="2988678" y="63461"/>
                </a:lnTo>
                <a:lnTo>
                  <a:pt x="3017456" y="136779"/>
                </a:lnTo>
                <a:lnTo>
                  <a:pt x="3027883" y="179527"/>
                </a:lnTo>
                <a:lnTo>
                  <a:pt x="3035338" y="224688"/>
                </a:lnTo>
                <a:lnTo>
                  <a:pt x="3039834" y="272249"/>
                </a:lnTo>
                <a:lnTo>
                  <a:pt x="3041332" y="322199"/>
                </a:lnTo>
                <a:lnTo>
                  <a:pt x="3039846" y="371309"/>
                </a:lnTo>
                <a:lnTo>
                  <a:pt x="3035401" y="418439"/>
                </a:lnTo>
                <a:lnTo>
                  <a:pt x="3027984" y="463613"/>
                </a:lnTo>
                <a:lnTo>
                  <a:pt x="3017583" y="506857"/>
                </a:lnTo>
                <a:lnTo>
                  <a:pt x="3004489" y="546582"/>
                </a:lnTo>
                <a:lnTo>
                  <a:pt x="2988843" y="581329"/>
                </a:lnTo>
                <a:lnTo>
                  <a:pt x="2950019" y="635889"/>
                </a:lnTo>
                <a:lnTo>
                  <a:pt x="2955861" y="645033"/>
                </a:lnTo>
                <a:lnTo>
                  <a:pt x="3001365" y="590727"/>
                </a:lnTo>
                <a:lnTo>
                  <a:pt x="3020237" y="555256"/>
                </a:lnTo>
                <a:lnTo>
                  <a:pt x="3036506" y="514223"/>
                </a:lnTo>
                <a:lnTo>
                  <a:pt x="3049524" y="469430"/>
                </a:lnTo>
                <a:lnTo>
                  <a:pt x="3058858" y="422490"/>
                </a:lnTo>
                <a:lnTo>
                  <a:pt x="3064472" y="373367"/>
                </a:lnTo>
                <a:lnTo>
                  <a:pt x="3066351" y="3220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03757" y="1007110"/>
            <a:ext cx="1443990" cy="692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2315">
              <a:lnSpc>
                <a:spcPts val="1955"/>
              </a:lnSpc>
              <a:spcBef>
                <a:spcPts val="90"/>
              </a:spcBef>
            </a:pPr>
            <a:r>
              <a:rPr sz="2000" spc="-5" dirty="0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  <a:p>
            <a:pPr marL="510540">
              <a:lnSpc>
                <a:spcPts val="1430"/>
              </a:lnSpc>
              <a:tabLst>
                <a:tab pos="925194" algn="l"/>
              </a:tabLst>
            </a:pPr>
            <a:r>
              <a:rPr sz="2000" spc="-50" dirty="0">
                <a:latin typeface="Cambria Math"/>
                <a:cs typeface="Cambria Math"/>
              </a:rPr>
              <a:t>−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20" dirty="0">
                <a:latin typeface="Cambria Math"/>
                <a:cs typeface="Cambria Math"/>
              </a:rPr>
              <a:t>𝑙𝑜𝑔</a:t>
            </a:r>
            <a:r>
              <a:rPr sz="2175" spc="-30" baseline="-15325" dirty="0">
                <a:latin typeface="Cambria Math"/>
                <a:cs typeface="Cambria Math"/>
              </a:rPr>
              <a:t>2</a:t>
            </a:r>
            <a:endParaRPr sz="2175" baseline="-15325">
              <a:latin typeface="Cambria Math"/>
              <a:cs typeface="Cambria Math"/>
            </a:endParaRPr>
          </a:p>
          <a:p>
            <a:pPr marL="38100">
              <a:lnSpc>
                <a:spcPts val="1870"/>
              </a:lnSpc>
              <a:tabLst>
                <a:tab pos="742315" algn="l"/>
              </a:tabLst>
            </a:pPr>
            <a:r>
              <a:rPr sz="2000" spc="-25" dirty="0">
                <a:latin typeface="Cambria Math"/>
                <a:cs typeface="Cambria Math"/>
              </a:rPr>
              <a:t>14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50" dirty="0">
                <a:latin typeface="Cambria Math"/>
                <a:cs typeface="Cambria Math"/>
              </a:rPr>
              <a:t>5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73681" y="1069339"/>
            <a:ext cx="854075" cy="645160"/>
          </a:xfrm>
          <a:custGeom>
            <a:avLst/>
            <a:gdLst/>
            <a:ahLst/>
            <a:cxnLst/>
            <a:rect l="l" t="t" r="r" b="b"/>
            <a:pathLst>
              <a:path w="854075" h="645160">
                <a:moveTo>
                  <a:pt x="116332" y="9271"/>
                </a:moveTo>
                <a:lnTo>
                  <a:pt x="64973" y="54127"/>
                </a:lnTo>
                <a:lnTo>
                  <a:pt x="46101" y="89217"/>
                </a:lnTo>
                <a:lnTo>
                  <a:pt x="29845" y="129667"/>
                </a:lnTo>
                <a:lnTo>
                  <a:pt x="16814" y="174066"/>
                </a:lnTo>
                <a:lnTo>
                  <a:pt x="7480" y="220916"/>
                </a:lnTo>
                <a:lnTo>
                  <a:pt x="1866" y="270256"/>
                </a:lnTo>
                <a:lnTo>
                  <a:pt x="0" y="322199"/>
                </a:lnTo>
                <a:lnTo>
                  <a:pt x="1866" y="373367"/>
                </a:lnTo>
                <a:lnTo>
                  <a:pt x="7480" y="422490"/>
                </a:lnTo>
                <a:lnTo>
                  <a:pt x="16814" y="469430"/>
                </a:lnTo>
                <a:lnTo>
                  <a:pt x="29845" y="514223"/>
                </a:lnTo>
                <a:lnTo>
                  <a:pt x="46101" y="555256"/>
                </a:lnTo>
                <a:lnTo>
                  <a:pt x="64973" y="590727"/>
                </a:lnTo>
                <a:lnTo>
                  <a:pt x="110490" y="645033"/>
                </a:lnTo>
                <a:lnTo>
                  <a:pt x="116332" y="635889"/>
                </a:lnTo>
                <a:lnTo>
                  <a:pt x="95656" y="611111"/>
                </a:lnTo>
                <a:lnTo>
                  <a:pt x="77495" y="581329"/>
                </a:lnTo>
                <a:lnTo>
                  <a:pt x="61849" y="546582"/>
                </a:lnTo>
                <a:lnTo>
                  <a:pt x="48768" y="506857"/>
                </a:lnTo>
                <a:lnTo>
                  <a:pt x="38354" y="463613"/>
                </a:lnTo>
                <a:lnTo>
                  <a:pt x="30937" y="418439"/>
                </a:lnTo>
                <a:lnTo>
                  <a:pt x="26492" y="371309"/>
                </a:lnTo>
                <a:lnTo>
                  <a:pt x="25019" y="322072"/>
                </a:lnTo>
                <a:lnTo>
                  <a:pt x="26492" y="272249"/>
                </a:lnTo>
                <a:lnTo>
                  <a:pt x="30937" y="224688"/>
                </a:lnTo>
                <a:lnTo>
                  <a:pt x="38354" y="179527"/>
                </a:lnTo>
                <a:lnTo>
                  <a:pt x="48768" y="136779"/>
                </a:lnTo>
                <a:lnTo>
                  <a:pt x="61912" y="97739"/>
                </a:lnTo>
                <a:lnTo>
                  <a:pt x="95681" y="33972"/>
                </a:lnTo>
                <a:lnTo>
                  <a:pt x="116332" y="9271"/>
                </a:lnTo>
                <a:close/>
              </a:path>
              <a:path w="854075" h="645160">
                <a:moveTo>
                  <a:pt x="265798" y="315595"/>
                </a:moveTo>
                <a:lnTo>
                  <a:pt x="125603" y="315595"/>
                </a:lnTo>
                <a:lnTo>
                  <a:pt x="125603" y="330835"/>
                </a:lnTo>
                <a:lnTo>
                  <a:pt x="265798" y="330835"/>
                </a:lnTo>
                <a:lnTo>
                  <a:pt x="265798" y="315595"/>
                </a:lnTo>
                <a:close/>
              </a:path>
              <a:path w="854075" h="645160">
                <a:moveTo>
                  <a:pt x="390271" y="322072"/>
                </a:moveTo>
                <a:lnTo>
                  <a:pt x="388391" y="270256"/>
                </a:lnTo>
                <a:lnTo>
                  <a:pt x="382778" y="220916"/>
                </a:lnTo>
                <a:lnTo>
                  <a:pt x="373443" y="174066"/>
                </a:lnTo>
                <a:lnTo>
                  <a:pt x="360426" y="129667"/>
                </a:lnTo>
                <a:lnTo>
                  <a:pt x="344157" y="89217"/>
                </a:lnTo>
                <a:lnTo>
                  <a:pt x="325285" y="54127"/>
                </a:lnTo>
                <a:lnTo>
                  <a:pt x="279781" y="0"/>
                </a:lnTo>
                <a:lnTo>
                  <a:pt x="273939" y="9271"/>
                </a:lnTo>
                <a:lnTo>
                  <a:pt x="294513" y="33972"/>
                </a:lnTo>
                <a:lnTo>
                  <a:pt x="312610" y="63461"/>
                </a:lnTo>
                <a:lnTo>
                  <a:pt x="341376" y="136779"/>
                </a:lnTo>
                <a:lnTo>
                  <a:pt x="351802" y="179527"/>
                </a:lnTo>
                <a:lnTo>
                  <a:pt x="359257" y="224688"/>
                </a:lnTo>
                <a:lnTo>
                  <a:pt x="363753" y="272249"/>
                </a:lnTo>
                <a:lnTo>
                  <a:pt x="365252" y="322199"/>
                </a:lnTo>
                <a:lnTo>
                  <a:pt x="363766" y="371309"/>
                </a:lnTo>
                <a:lnTo>
                  <a:pt x="359321" y="418439"/>
                </a:lnTo>
                <a:lnTo>
                  <a:pt x="351904" y="463613"/>
                </a:lnTo>
                <a:lnTo>
                  <a:pt x="341503" y="506857"/>
                </a:lnTo>
                <a:lnTo>
                  <a:pt x="328409" y="546582"/>
                </a:lnTo>
                <a:lnTo>
                  <a:pt x="312762" y="581329"/>
                </a:lnTo>
                <a:lnTo>
                  <a:pt x="273939" y="635889"/>
                </a:lnTo>
                <a:lnTo>
                  <a:pt x="279781" y="645033"/>
                </a:lnTo>
                <a:lnTo>
                  <a:pt x="325285" y="590727"/>
                </a:lnTo>
                <a:lnTo>
                  <a:pt x="344157" y="555256"/>
                </a:lnTo>
                <a:lnTo>
                  <a:pt x="360426" y="514223"/>
                </a:lnTo>
                <a:lnTo>
                  <a:pt x="373443" y="469430"/>
                </a:lnTo>
                <a:lnTo>
                  <a:pt x="382778" y="422490"/>
                </a:lnTo>
                <a:lnTo>
                  <a:pt x="388391" y="373367"/>
                </a:lnTo>
                <a:lnTo>
                  <a:pt x="390271" y="322072"/>
                </a:lnTo>
                <a:close/>
              </a:path>
              <a:path w="854075" h="645160">
                <a:moveTo>
                  <a:pt x="854075" y="315595"/>
                </a:moveTo>
                <a:lnTo>
                  <a:pt x="713867" y="315595"/>
                </a:lnTo>
                <a:lnTo>
                  <a:pt x="713867" y="330835"/>
                </a:lnTo>
                <a:lnTo>
                  <a:pt x="854075" y="330835"/>
                </a:lnTo>
                <a:lnTo>
                  <a:pt x="854075" y="3155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61945" y="1007110"/>
            <a:ext cx="1330960" cy="692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ts val="1955"/>
              </a:lnSpc>
              <a:spcBef>
                <a:spcPts val="90"/>
              </a:spcBef>
              <a:tabLst>
                <a:tab pos="626110" algn="l"/>
              </a:tabLst>
            </a:pPr>
            <a:r>
              <a:rPr sz="2000" spc="-50" dirty="0">
                <a:latin typeface="Cambria Math"/>
                <a:cs typeface="Cambria Math"/>
              </a:rPr>
              <a:t>2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50" dirty="0">
                <a:latin typeface="Cambria Math"/>
                <a:cs typeface="Cambria Math"/>
              </a:rPr>
              <a:t>3</a:t>
            </a:r>
            <a:endParaRPr sz="2000">
              <a:latin typeface="Cambria Math"/>
              <a:cs typeface="Cambria Math"/>
            </a:endParaRPr>
          </a:p>
          <a:p>
            <a:pPr marL="379095">
              <a:lnSpc>
                <a:spcPts val="1430"/>
              </a:lnSpc>
              <a:tabLst>
                <a:tab pos="812165" algn="l"/>
              </a:tabLst>
            </a:pPr>
            <a:r>
              <a:rPr sz="2000" spc="-50" dirty="0">
                <a:latin typeface="Cambria Math"/>
                <a:cs typeface="Cambria Math"/>
              </a:rPr>
              <a:t>−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20" dirty="0">
                <a:latin typeface="Cambria Math"/>
                <a:cs typeface="Cambria Math"/>
              </a:rPr>
              <a:t>𝑙𝑜𝑔</a:t>
            </a:r>
            <a:r>
              <a:rPr sz="2175" spc="-30" baseline="-15325" dirty="0">
                <a:latin typeface="Cambria Math"/>
                <a:cs typeface="Cambria Math"/>
              </a:rPr>
              <a:t>2</a:t>
            </a:r>
            <a:endParaRPr sz="2175" baseline="-15325">
              <a:latin typeface="Cambria Math"/>
              <a:cs typeface="Cambria Math"/>
            </a:endParaRPr>
          </a:p>
          <a:p>
            <a:pPr marL="38100">
              <a:lnSpc>
                <a:spcPts val="1870"/>
              </a:lnSpc>
              <a:tabLst>
                <a:tab pos="626110" algn="l"/>
              </a:tabLst>
            </a:pPr>
            <a:r>
              <a:rPr sz="2000" spc="-50" dirty="0">
                <a:latin typeface="Cambria Math"/>
                <a:cs typeface="Cambria Math"/>
              </a:rPr>
              <a:t>5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50" dirty="0">
                <a:latin typeface="Cambria Math"/>
                <a:cs typeface="Cambria Math"/>
              </a:rPr>
              <a:t>5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15385" y="1069339"/>
            <a:ext cx="393700" cy="645160"/>
          </a:xfrm>
          <a:custGeom>
            <a:avLst/>
            <a:gdLst/>
            <a:ahLst/>
            <a:cxnLst/>
            <a:rect l="l" t="t" r="r" b="b"/>
            <a:pathLst>
              <a:path w="393700" h="645160">
                <a:moveTo>
                  <a:pt x="116332" y="9271"/>
                </a:moveTo>
                <a:lnTo>
                  <a:pt x="64973" y="54127"/>
                </a:lnTo>
                <a:lnTo>
                  <a:pt x="46101" y="89217"/>
                </a:lnTo>
                <a:lnTo>
                  <a:pt x="29845" y="129667"/>
                </a:lnTo>
                <a:lnTo>
                  <a:pt x="16814" y="174066"/>
                </a:lnTo>
                <a:lnTo>
                  <a:pt x="7493" y="220916"/>
                </a:lnTo>
                <a:lnTo>
                  <a:pt x="1866" y="270256"/>
                </a:lnTo>
                <a:lnTo>
                  <a:pt x="0" y="322199"/>
                </a:lnTo>
                <a:lnTo>
                  <a:pt x="1866" y="373367"/>
                </a:lnTo>
                <a:lnTo>
                  <a:pt x="7493" y="422490"/>
                </a:lnTo>
                <a:lnTo>
                  <a:pt x="16814" y="469430"/>
                </a:lnTo>
                <a:lnTo>
                  <a:pt x="29845" y="514223"/>
                </a:lnTo>
                <a:lnTo>
                  <a:pt x="46101" y="555256"/>
                </a:lnTo>
                <a:lnTo>
                  <a:pt x="64973" y="590727"/>
                </a:lnTo>
                <a:lnTo>
                  <a:pt x="110490" y="645033"/>
                </a:lnTo>
                <a:lnTo>
                  <a:pt x="116332" y="635889"/>
                </a:lnTo>
                <a:lnTo>
                  <a:pt x="95656" y="611111"/>
                </a:lnTo>
                <a:lnTo>
                  <a:pt x="77495" y="581329"/>
                </a:lnTo>
                <a:lnTo>
                  <a:pt x="61849" y="546582"/>
                </a:lnTo>
                <a:lnTo>
                  <a:pt x="48768" y="506857"/>
                </a:lnTo>
                <a:lnTo>
                  <a:pt x="38354" y="463613"/>
                </a:lnTo>
                <a:lnTo>
                  <a:pt x="30937" y="418439"/>
                </a:lnTo>
                <a:lnTo>
                  <a:pt x="26492" y="371309"/>
                </a:lnTo>
                <a:lnTo>
                  <a:pt x="25019" y="322072"/>
                </a:lnTo>
                <a:lnTo>
                  <a:pt x="26492" y="272249"/>
                </a:lnTo>
                <a:lnTo>
                  <a:pt x="30937" y="224688"/>
                </a:lnTo>
                <a:lnTo>
                  <a:pt x="38354" y="179527"/>
                </a:lnTo>
                <a:lnTo>
                  <a:pt x="48768" y="136779"/>
                </a:lnTo>
                <a:lnTo>
                  <a:pt x="61912" y="97739"/>
                </a:lnTo>
                <a:lnTo>
                  <a:pt x="95681" y="33972"/>
                </a:lnTo>
                <a:lnTo>
                  <a:pt x="116332" y="9271"/>
                </a:lnTo>
                <a:close/>
              </a:path>
              <a:path w="393700" h="645160">
                <a:moveTo>
                  <a:pt x="265811" y="315595"/>
                </a:moveTo>
                <a:lnTo>
                  <a:pt x="125603" y="315595"/>
                </a:lnTo>
                <a:lnTo>
                  <a:pt x="125603" y="330835"/>
                </a:lnTo>
                <a:lnTo>
                  <a:pt x="265811" y="330835"/>
                </a:lnTo>
                <a:lnTo>
                  <a:pt x="265811" y="315595"/>
                </a:lnTo>
                <a:close/>
              </a:path>
              <a:path w="393700" h="645160">
                <a:moveTo>
                  <a:pt x="393319" y="322072"/>
                </a:moveTo>
                <a:lnTo>
                  <a:pt x="391439" y="270256"/>
                </a:lnTo>
                <a:lnTo>
                  <a:pt x="385826" y="220916"/>
                </a:lnTo>
                <a:lnTo>
                  <a:pt x="376491" y="174066"/>
                </a:lnTo>
                <a:lnTo>
                  <a:pt x="363474" y="129667"/>
                </a:lnTo>
                <a:lnTo>
                  <a:pt x="347205" y="89217"/>
                </a:lnTo>
                <a:lnTo>
                  <a:pt x="328333" y="54127"/>
                </a:lnTo>
                <a:lnTo>
                  <a:pt x="282829" y="0"/>
                </a:lnTo>
                <a:lnTo>
                  <a:pt x="276987" y="9271"/>
                </a:lnTo>
                <a:lnTo>
                  <a:pt x="297548" y="33972"/>
                </a:lnTo>
                <a:lnTo>
                  <a:pt x="315658" y="63461"/>
                </a:lnTo>
                <a:lnTo>
                  <a:pt x="344424" y="136779"/>
                </a:lnTo>
                <a:lnTo>
                  <a:pt x="354850" y="179527"/>
                </a:lnTo>
                <a:lnTo>
                  <a:pt x="362305" y="224688"/>
                </a:lnTo>
                <a:lnTo>
                  <a:pt x="366801" y="272249"/>
                </a:lnTo>
                <a:lnTo>
                  <a:pt x="368300" y="322199"/>
                </a:lnTo>
                <a:lnTo>
                  <a:pt x="366814" y="371309"/>
                </a:lnTo>
                <a:lnTo>
                  <a:pt x="362369" y="418439"/>
                </a:lnTo>
                <a:lnTo>
                  <a:pt x="354952" y="463613"/>
                </a:lnTo>
                <a:lnTo>
                  <a:pt x="344551" y="506857"/>
                </a:lnTo>
                <a:lnTo>
                  <a:pt x="331457" y="546582"/>
                </a:lnTo>
                <a:lnTo>
                  <a:pt x="315810" y="581329"/>
                </a:lnTo>
                <a:lnTo>
                  <a:pt x="276987" y="635889"/>
                </a:lnTo>
                <a:lnTo>
                  <a:pt x="282829" y="645033"/>
                </a:lnTo>
                <a:lnTo>
                  <a:pt x="328333" y="590727"/>
                </a:lnTo>
                <a:lnTo>
                  <a:pt x="347205" y="555256"/>
                </a:lnTo>
                <a:lnTo>
                  <a:pt x="363474" y="514223"/>
                </a:lnTo>
                <a:lnTo>
                  <a:pt x="376491" y="469430"/>
                </a:lnTo>
                <a:lnTo>
                  <a:pt x="385826" y="422490"/>
                </a:lnTo>
                <a:lnTo>
                  <a:pt x="391439" y="373367"/>
                </a:lnTo>
                <a:lnTo>
                  <a:pt x="393319" y="3220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829303" y="948354"/>
            <a:ext cx="165735" cy="750570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2000" spc="-5" dirty="0">
                <a:latin typeface="Cambria Math"/>
                <a:cs typeface="Cambria Math"/>
              </a:rPr>
              <a:t>3</a:t>
            </a:r>
            <a:endParaRPr sz="20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2000" spc="-5" dirty="0">
                <a:latin typeface="Cambria Math"/>
                <a:cs typeface="Cambria Math"/>
              </a:rPr>
              <a:t>5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635500" y="1384935"/>
            <a:ext cx="283845" cy="15240"/>
          </a:xfrm>
          <a:custGeom>
            <a:avLst/>
            <a:gdLst/>
            <a:ahLst/>
            <a:cxnLst/>
            <a:rect l="l" t="t" r="r" b="b"/>
            <a:pathLst>
              <a:path w="283845" h="15240">
                <a:moveTo>
                  <a:pt x="283463" y="0"/>
                </a:moveTo>
                <a:lnTo>
                  <a:pt x="0" y="0"/>
                </a:lnTo>
                <a:lnTo>
                  <a:pt x="0" y="15239"/>
                </a:lnTo>
                <a:lnTo>
                  <a:pt x="283463" y="15239"/>
                </a:lnTo>
                <a:lnTo>
                  <a:pt x="2834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79289" y="1069339"/>
            <a:ext cx="3027045" cy="645160"/>
          </a:xfrm>
          <a:custGeom>
            <a:avLst/>
            <a:gdLst/>
            <a:ahLst/>
            <a:cxnLst/>
            <a:rect l="l" t="t" r="r" b="b"/>
            <a:pathLst>
              <a:path w="3027045" h="645160">
                <a:moveTo>
                  <a:pt x="116205" y="9271"/>
                </a:moveTo>
                <a:lnTo>
                  <a:pt x="64922" y="54127"/>
                </a:lnTo>
                <a:lnTo>
                  <a:pt x="46088" y="89217"/>
                </a:lnTo>
                <a:lnTo>
                  <a:pt x="29845" y="129667"/>
                </a:lnTo>
                <a:lnTo>
                  <a:pt x="16764" y="174066"/>
                </a:lnTo>
                <a:lnTo>
                  <a:pt x="7442" y="220916"/>
                </a:lnTo>
                <a:lnTo>
                  <a:pt x="1854" y="270256"/>
                </a:lnTo>
                <a:lnTo>
                  <a:pt x="0" y="322199"/>
                </a:lnTo>
                <a:lnTo>
                  <a:pt x="1854" y="373367"/>
                </a:lnTo>
                <a:lnTo>
                  <a:pt x="7442" y="422490"/>
                </a:lnTo>
                <a:lnTo>
                  <a:pt x="16764" y="469430"/>
                </a:lnTo>
                <a:lnTo>
                  <a:pt x="29845" y="514223"/>
                </a:lnTo>
                <a:lnTo>
                  <a:pt x="46088" y="555256"/>
                </a:lnTo>
                <a:lnTo>
                  <a:pt x="64922" y="590727"/>
                </a:lnTo>
                <a:lnTo>
                  <a:pt x="110490" y="645033"/>
                </a:lnTo>
                <a:lnTo>
                  <a:pt x="116205" y="635889"/>
                </a:lnTo>
                <a:lnTo>
                  <a:pt x="95554" y="611111"/>
                </a:lnTo>
                <a:lnTo>
                  <a:pt x="77419" y="581329"/>
                </a:lnTo>
                <a:lnTo>
                  <a:pt x="61785" y="546582"/>
                </a:lnTo>
                <a:lnTo>
                  <a:pt x="48641" y="506857"/>
                </a:lnTo>
                <a:lnTo>
                  <a:pt x="38303" y="463613"/>
                </a:lnTo>
                <a:lnTo>
                  <a:pt x="30924" y="418439"/>
                </a:lnTo>
                <a:lnTo>
                  <a:pt x="26492" y="371309"/>
                </a:lnTo>
                <a:lnTo>
                  <a:pt x="25019" y="322072"/>
                </a:lnTo>
                <a:lnTo>
                  <a:pt x="26492" y="272249"/>
                </a:lnTo>
                <a:lnTo>
                  <a:pt x="30937" y="224688"/>
                </a:lnTo>
                <a:lnTo>
                  <a:pt x="38354" y="179527"/>
                </a:lnTo>
                <a:lnTo>
                  <a:pt x="48768" y="136779"/>
                </a:lnTo>
                <a:lnTo>
                  <a:pt x="61912" y="97739"/>
                </a:lnTo>
                <a:lnTo>
                  <a:pt x="95631" y="33972"/>
                </a:lnTo>
                <a:lnTo>
                  <a:pt x="116205" y="9271"/>
                </a:lnTo>
                <a:close/>
              </a:path>
              <a:path w="3027045" h="645160">
                <a:moveTo>
                  <a:pt x="497459" y="315595"/>
                </a:moveTo>
                <a:lnTo>
                  <a:pt x="357251" y="315595"/>
                </a:lnTo>
                <a:lnTo>
                  <a:pt x="357251" y="330835"/>
                </a:lnTo>
                <a:lnTo>
                  <a:pt x="497459" y="330835"/>
                </a:lnTo>
                <a:lnTo>
                  <a:pt x="497459" y="315595"/>
                </a:lnTo>
                <a:close/>
              </a:path>
              <a:path w="3027045" h="645160">
                <a:moveTo>
                  <a:pt x="1184402" y="81026"/>
                </a:moveTo>
                <a:lnTo>
                  <a:pt x="1143800" y="109524"/>
                </a:lnTo>
                <a:lnTo>
                  <a:pt x="1114933" y="164084"/>
                </a:lnTo>
                <a:lnTo>
                  <a:pt x="1095032" y="235419"/>
                </a:lnTo>
                <a:lnTo>
                  <a:pt x="1090053" y="276974"/>
                </a:lnTo>
                <a:lnTo>
                  <a:pt x="1088390" y="322580"/>
                </a:lnTo>
                <a:lnTo>
                  <a:pt x="1090053" y="368109"/>
                </a:lnTo>
                <a:lnTo>
                  <a:pt x="1095032" y="409790"/>
                </a:lnTo>
                <a:lnTo>
                  <a:pt x="1103337" y="447497"/>
                </a:lnTo>
                <a:lnTo>
                  <a:pt x="1128814" y="510692"/>
                </a:lnTo>
                <a:lnTo>
                  <a:pt x="1159916" y="556323"/>
                </a:lnTo>
                <a:lnTo>
                  <a:pt x="1177163" y="572516"/>
                </a:lnTo>
                <a:lnTo>
                  <a:pt x="1184402" y="564261"/>
                </a:lnTo>
                <a:lnTo>
                  <a:pt x="1169441" y="547789"/>
                </a:lnTo>
                <a:lnTo>
                  <a:pt x="1155839" y="527304"/>
                </a:lnTo>
                <a:lnTo>
                  <a:pt x="1132713" y="474345"/>
                </a:lnTo>
                <a:lnTo>
                  <a:pt x="1117447" y="405853"/>
                </a:lnTo>
                <a:lnTo>
                  <a:pt x="1113650" y="366064"/>
                </a:lnTo>
                <a:lnTo>
                  <a:pt x="1112393" y="322453"/>
                </a:lnTo>
                <a:lnTo>
                  <a:pt x="1113650" y="279107"/>
                </a:lnTo>
                <a:lnTo>
                  <a:pt x="1117447" y="239331"/>
                </a:lnTo>
                <a:lnTo>
                  <a:pt x="1132713" y="170942"/>
                </a:lnTo>
                <a:lnTo>
                  <a:pt x="1155839" y="117944"/>
                </a:lnTo>
                <a:lnTo>
                  <a:pt x="1169441" y="97459"/>
                </a:lnTo>
                <a:lnTo>
                  <a:pt x="1184402" y="81026"/>
                </a:lnTo>
                <a:close/>
              </a:path>
              <a:path w="3027045" h="645160">
                <a:moveTo>
                  <a:pt x="1332611" y="315595"/>
                </a:moveTo>
                <a:lnTo>
                  <a:pt x="1192403" y="315595"/>
                </a:lnTo>
                <a:lnTo>
                  <a:pt x="1192403" y="330835"/>
                </a:lnTo>
                <a:lnTo>
                  <a:pt x="1332611" y="330835"/>
                </a:lnTo>
                <a:lnTo>
                  <a:pt x="1332611" y="315595"/>
                </a:lnTo>
                <a:close/>
              </a:path>
              <a:path w="3027045" h="645160">
                <a:moveTo>
                  <a:pt x="1436624" y="322453"/>
                </a:moveTo>
                <a:lnTo>
                  <a:pt x="1434947" y="276974"/>
                </a:lnTo>
                <a:lnTo>
                  <a:pt x="1429969" y="235419"/>
                </a:lnTo>
                <a:lnTo>
                  <a:pt x="1421663" y="197777"/>
                </a:lnTo>
                <a:lnTo>
                  <a:pt x="1396187" y="134594"/>
                </a:lnTo>
                <a:lnTo>
                  <a:pt x="1365034" y="88925"/>
                </a:lnTo>
                <a:lnTo>
                  <a:pt x="1347724" y="72771"/>
                </a:lnTo>
                <a:lnTo>
                  <a:pt x="1340612" y="81026"/>
                </a:lnTo>
                <a:lnTo>
                  <a:pt x="1355534" y="97459"/>
                </a:lnTo>
                <a:lnTo>
                  <a:pt x="1369098" y="117944"/>
                </a:lnTo>
                <a:lnTo>
                  <a:pt x="1392174" y="170942"/>
                </a:lnTo>
                <a:lnTo>
                  <a:pt x="1407490" y="239331"/>
                </a:lnTo>
                <a:lnTo>
                  <a:pt x="1411325" y="279107"/>
                </a:lnTo>
                <a:lnTo>
                  <a:pt x="1412621" y="322580"/>
                </a:lnTo>
                <a:lnTo>
                  <a:pt x="1411325" y="366064"/>
                </a:lnTo>
                <a:lnTo>
                  <a:pt x="1407490" y="405853"/>
                </a:lnTo>
                <a:lnTo>
                  <a:pt x="1392174" y="474345"/>
                </a:lnTo>
                <a:lnTo>
                  <a:pt x="1369098" y="527304"/>
                </a:lnTo>
                <a:lnTo>
                  <a:pt x="1340612" y="564261"/>
                </a:lnTo>
                <a:lnTo>
                  <a:pt x="1347724" y="572516"/>
                </a:lnTo>
                <a:lnTo>
                  <a:pt x="1381188" y="535724"/>
                </a:lnTo>
                <a:lnTo>
                  <a:pt x="1410081" y="481203"/>
                </a:lnTo>
                <a:lnTo>
                  <a:pt x="1429969" y="409790"/>
                </a:lnTo>
                <a:lnTo>
                  <a:pt x="1434947" y="368109"/>
                </a:lnTo>
                <a:lnTo>
                  <a:pt x="1436624" y="322453"/>
                </a:lnTo>
                <a:close/>
              </a:path>
              <a:path w="3027045" h="645160">
                <a:moveTo>
                  <a:pt x="1902587" y="315595"/>
                </a:moveTo>
                <a:lnTo>
                  <a:pt x="1762379" y="315595"/>
                </a:lnTo>
                <a:lnTo>
                  <a:pt x="1762379" y="330835"/>
                </a:lnTo>
                <a:lnTo>
                  <a:pt x="1902587" y="330835"/>
                </a:lnTo>
                <a:lnTo>
                  <a:pt x="1902587" y="315595"/>
                </a:lnTo>
                <a:close/>
              </a:path>
              <a:path w="3027045" h="645160">
                <a:moveTo>
                  <a:pt x="3026664" y="322072"/>
                </a:moveTo>
                <a:lnTo>
                  <a:pt x="3024797" y="270256"/>
                </a:lnTo>
                <a:lnTo>
                  <a:pt x="3019209" y="220916"/>
                </a:lnTo>
                <a:lnTo>
                  <a:pt x="3009887" y="174066"/>
                </a:lnTo>
                <a:lnTo>
                  <a:pt x="2996819" y="129667"/>
                </a:lnTo>
                <a:lnTo>
                  <a:pt x="2980626" y="89217"/>
                </a:lnTo>
                <a:lnTo>
                  <a:pt x="2961792" y="54127"/>
                </a:lnTo>
                <a:lnTo>
                  <a:pt x="2916301" y="0"/>
                </a:lnTo>
                <a:lnTo>
                  <a:pt x="2910459" y="9271"/>
                </a:lnTo>
                <a:lnTo>
                  <a:pt x="2931033" y="33972"/>
                </a:lnTo>
                <a:lnTo>
                  <a:pt x="2949130" y="63461"/>
                </a:lnTo>
                <a:lnTo>
                  <a:pt x="2977896" y="136779"/>
                </a:lnTo>
                <a:lnTo>
                  <a:pt x="2988322" y="179527"/>
                </a:lnTo>
                <a:lnTo>
                  <a:pt x="2995777" y="224688"/>
                </a:lnTo>
                <a:lnTo>
                  <a:pt x="3000273" y="272249"/>
                </a:lnTo>
                <a:lnTo>
                  <a:pt x="3001772" y="322199"/>
                </a:lnTo>
                <a:lnTo>
                  <a:pt x="3000273" y="371309"/>
                </a:lnTo>
                <a:lnTo>
                  <a:pt x="2995790" y="418439"/>
                </a:lnTo>
                <a:lnTo>
                  <a:pt x="2988373" y="463613"/>
                </a:lnTo>
                <a:lnTo>
                  <a:pt x="2978023" y="506857"/>
                </a:lnTo>
                <a:lnTo>
                  <a:pt x="2964865" y="546582"/>
                </a:lnTo>
                <a:lnTo>
                  <a:pt x="2949232" y="581329"/>
                </a:lnTo>
                <a:lnTo>
                  <a:pt x="2910459" y="635889"/>
                </a:lnTo>
                <a:lnTo>
                  <a:pt x="2916301" y="645033"/>
                </a:lnTo>
                <a:lnTo>
                  <a:pt x="2961792" y="590727"/>
                </a:lnTo>
                <a:lnTo>
                  <a:pt x="2980626" y="555256"/>
                </a:lnTo>
                <a:lnTo>
                  <a:pt x="2996819" y="514223"/>
                </a:lnTo>
                <a:lnTo>
                  <a:pt x="3009887" y="469430"/>
                </a:lnTo>
                <a:lnTo>
                  <a:pt x="3019209" y="422490"/>
                </a:lnTo>
                <a:lnTo>
                  <a:pt x="3024797" y="373367"/>
                </a:lnTo>
                <a:lnTo>
                  <a:pt x="3026664" y="3220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363846" y="1007110"/>
            <a:ext cx="3106420" cy="692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42900">
              <a:lnSpc>
                <a:spcPts val="1955"/>
              </a:lnSpc>
              <a:spcBef>
                <a:spcPts val="90"/>
              </a:spcBef>
              <a:tabLst>
                <a:tab pos="973455" algn="l"/>
                <a:tab pos="1809114" algn="l"/>
                <a:tab pos="2379345" algn="l"/>
              </a:tabLst>
            </a:pPr>
            <a:r>
              <a:rPr sz="2000" spc="-50" dirty="0">
                <a:latin typeface="Cambria Math"/>
                <a:cs typeface="Cambria Math"/>
              </a:rPr>
              <a:t>4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50" dirty="0">
                <a:latin typeface="Cambria Math"/>
                <a:cs typeface="Cambria Math"/>
              </a:rPr>
              <a:t>4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50" dirty="0">
                <a:latin typeface="Cambria Math"/>
                <a:cs typeface="Cambria Math"/>
              </a:rPr>
              <a:t>4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50" dirty="0">
                <a:latin typeface="Cambria Math"/>
                <a:cs typeface="Cambria Math"/>
              </a:rPr>
              <a:t>0</a:t>
            </a:r>
            <a:endParaRPr sz="2000">
              <a:latin typeface="Cambria Math"/>
              <a:cs typeface="Cambria Math"/>
            </a:endParaRPr>
          </a:p>
          <a:p>
            <a:pPr marL="38100">
              <a:lnSpc>
                <a:spcPts val="1430"/>
              </a:lnSpc>
              <a:tabLst>
                <a:tab pos="741680" algn="l"/>
                <a:tab pos="1159510" algn="l"/>
                <a:tab pos="2132330" algn="l"/>
                <a:tab pos="2562225" algn="l"/>
              </a:tabLst>
            </a:pPr>
            <a:r>
              <a:rPr sz="2000" spc="-50" dirty="0">
                <a:latin typeface="Cambria Math"/>
                <a:cs typeface="Cambria Math"/>
              </a:rPr>
              <a:t>+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50" dirty="0">
                <a:latin typeface="Cambria Math"/>
                <a:cs typeface="Cambria Math"/>
              </a:rPr>
              <a:t>−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20" dirty="0">
                <a:latin typeface="Cambria Math"/>
                <a:cs typeface="Cambria Math"/>
              </a:rPr>
              <a:t>𝑙𝑜𝑔</a:t>
            </a:r>
            <a:r>
              <a:rPr sz="2175" spc="-30" baseline="-15325" dirty="0">
                <a:latin typeface="Cambria Math"/>
                <a:cs typeface="Cambria Math"/>
              </a:rPr>
              <a:t>2</a:t>
            </a:r>
            <a:r>
              <a:rPr sz="2175" baseline="-15325" dirty="0">
                <a:latin typeface="Cambria Math"/>
                <a:cs typeface="Cambria Math"/>
              </a:rPr>
              <a:t>	</a:t>
            </a:r>
            <a:r>
              <a:rPr sz="2000" spc="-50" dirty="0">
                <a:latin typeface="Cambria Math"/>
                <a:cs typeface="Cambria Math"/>
              </a:rPr>
              <a:t>−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20" dirty="0">
                <a:latin typeface="Cambria Math"/>
                <a:cs typeface="Cambria Math"/>
              </a:rPr>
              <a:t>𝑙𝑜𝑔</a:t>
            </a:r>
            <a:r>
              <a:rPr sz="2175" spc="-30" baseline="-15325" dirty="0">
                <a:latin typeface="Cambria Math"/>
                <a:cs typeface="Cambria Math"/>
              </a:rPr>
              <a:t>2</a:t>
            </a:r>
            <a:endParaRPr sz="2175" baseline="-15325">
              <a:latin typeface="Cambria Math"/>
              <a:cs typeface="Cambria Math"/>
            </a:endParaRPr>
          </a:p>
          <a:p>
            <a:pPr marL="272415">
              <a:lnSpc>
                <a:spcPts val="1870"/>
              </a:lnSpc>
              <a:tabLst>
                <a:tab pos="973455" algn="l"/>
                <a:tab pos="1809114" algn="l"/>
                <a:tab pos="2379345" algn="l"/>
              </a:tabLst>
            </a:pPr>
            <a:r>
              <a:rPr sz="2000" spc="-25" dirty="0">
                <a:latin typeface="Cambria Math"/>
                <a:cs typeface="Cambria Math"/>
              </a:rPr>
              <a:t>14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50" dirty="0">
                <a:latin typeface="Cambria Math"/>
                <a:cs typeface="Cambria Math"/>
              </a:rPr>
              <a:t>4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50" dirty="0">
                <a:latin typeface="Cambria Math"/>
                <a:cs typeface="Cambria Math"/>
              </a:rPr>
              <a:t>4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50" dirty="0">
                <a:latin typeface="Cambria Math"/>
                <a:cs typeface="Cambria Math"/>
              </a:rPr>
              <a:t>4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469505" y="1069339"/>
            <a:ext cx="390525" cy="645160"/>
          </a:xfrm>
          <a:custGeom>
            <a:avLst/>
            <a:gdLst/>
            <a:ahLst/>
            <a:cxnLst/>
            <a:rect l="l" t="t" r="r" b="b"/>
            <a:pathLst>
              <a:path w="390525" h="645160">
                <a:moveTo>
                  <a:pt x="116205" y="9271"/>
                </a:moveTo>
                <a:lnTo>
                  <a:pt x="64922" y="54127"/>
                </a:lnTo>
                <a:lnTo>
                  <a:pt x="46088" y="89217"/>
                </a:lnTo>
                <a:lnTo>
                  <a:pt x="29845" y="129667"/>
                </a:lnTo>
                <a:lnTo>
                  <a:pt x="16764" y="174066"/>
                </a:lnTo>
                <a:lnTo>
                  <a:pt x="7442" y="220916"/>
                </a:lnTo>
                <a:lnTo>
                  <a:pt x="1854" y="270256"/>
                </a:lnTo>
                <a:lnTo>
                  <a:pt x="0" y="322199"/>
                </a:lnTo>
                <a:lnTo>
                  <a:pt x="1854" y="373367"/>
                </a:lnTo>
                <a:lnTo>
                  <a:pt x="7442" y="422490"/>
                </a:lnTo>
                <a:lnTo>
                  <a:pt x="16764" y="469430"/>
                </a:lnTo>
                <a:lnTo>
                  <a:pt x="29845" y="514223"/>
                </a:lnTo>
                <a:lnTo>
                  <a:pt x="46088" y="555256"/>
                </a:lnTo>
                <a:lnTo>
                  <a:pt x="64922" y="590727"/>
                </a:lnTo>
                <a:lnTo>
                  <a:pt x="110490" y="645033"/>
                </a:lnTo>
                <a:lnTo>
                  <a:pt x="116205" y="635889"/>
                </a:lnTo>
                <a:lnTo>
                  <a:pt x="95554" y="611111"/>
                </a:lnTo>
                <a:lnTo>
                  <a:pt x="77419" y="581329"/>
                </a:lnTo>
                <a:lnTo>
                  <a:pt x="61785" y="546582"/>
                </a:lnTo>
                <a:lnTo>
                  <a:pt x="48641" y="506857"/>
                </a:lnTo>
                <a:lnTo>
                  <a:pt x="38303" y="463613"/>
                </a:lnTo>
                <a:lnTo>
                  <a:pt x="30924" y="418439"/>
                </a:lnTo>
                <a:lnTo>
                  <a:pt x="26492" y="371309"/>
                </a:lnTo>
                <a:lnTo>
                  <a:pt x="25019" y="322072"/>
                </a:lnTo>
                <a:lnTo>
                  <a:pt x="26492" y="272249"/>
                </a:lnTo>
                <a:lnTo>
                  <a:pt x="30937" y="224688"/>
                </a:lnTo>
                <a:lnTo>
                  <a:pt x="38354" y="179527"/>
                </a:lnTo>
                <a:lnTo>
                  <a:pt x="48768" y="136779"/>
                </a:lnTo>
                <a:lnTo>
                  <a:pt x="61912" y="97739"/>
                </a:lnTo>
                <a:lnTo>
                  <a:pt x="95631" y="33972"/>
                </a:lnTo>
                <a:lnTo>
                  <a:pt x="116205" y="9271"/>
                </a:lnTo>
                <a:close/>
              </a:path>
              <a:path w="390525" h="645160">
                <a:moveTo>
                  <a:pt x="265798" y="315595"/>
                </a:moveTo>
                <a:lnTo>
                  <a:pt x="125603" y="315595"/>
                </a:lnTo>
                <a:lnTo>
                  <a:pt x="125603" y="330835"/>
                </a:lnTo>
                <a:lnTo>
                  <a:pt x="265798" y="330835"/>
                </a:lnTo>
                <a:lnTo>
                  <a:pt x="265798" y="315595"/>
                </a:lnTo>
                <a:close/>
              </a:path>
              <a:path w="390525" h="645160">
                <a:moveTo>
                  <a:pt x="390144" y="322072"/>
                </a:moveTo>
                <a:lnTo>
                  <a:pt x="388277" y="270256"/>
                </a:lnTo>
                <a:lnTo>
                  <a:pt x="382689" y="220916"/>
                </a:lnTo>
                <a:lnTo>
                  <a:pt x="373367" y="174066"/>
                </a:lnTo>
                <a:lnTo>
                  <a:pt x="360299" y="129667"/>
                </a:lnTo>
                <a:lnTo>
                  <a:pt x="344106" y="89217"/>
                </a:lnTo>
                <a:lnTo>
                  <a:pt x="325272" y="54127"/>
                </a:lnTo>
                <a:lnTo>
                  <a:pt x="279781" y="0"/>
                </a:lnTo>
                <a:lnTo>
                  <a:pt x="273939" y="9271"/>
                </a:lnTo>
                <a:lnTo>
                  <a:pt x="294513" y="33972"/>
                </a:lnTo>
                <a:lnTo>
                  <a:pt x="312610" y="63461"/>
                </a:lnTo>
                <a:lnTo>
                  <a:pt x="341376" y="136779"/>
                </a:lnTo>
                <a:lnTo>
                  <a:pt x="351802" y="179527"/>
                </a:lnTo>
                <a:lnTo>
                  <a:pt x="359257" y="224688"/>
                </a:lnTo>
                <a:lnTo>
                  <a:pt x="363753" y="272249"/>
                </a:lnTo>
                <a:lnTo>
                  <a:pt x="365252" y="322199"/>
                </a:lnTo>
                <a:lnTo>
                  <a:pt x="363753" y="371309"/>
                </a:lnTo>
                <a:lnTo>
                  <a:pt x="359270" y="418439"/>
                </a:lnTo>
                <a:lnTo>
                  <a:pt x="351853" y="463613"/>
                </a:lnTo>
                <a:lnTo>
                  <a:pt x="341503" y="506857"/>
                </a:lnTo>
                <a:lnTo>
                  <a:pt x="328345" y="546582"/>
                </a:lnTo>
                <a:lnTo>
                  <a:pt x="312712" y="581329"/>
                </a:lnTo>
                <a:lnTo>
                  <a:pt x="273939" y="635889"/>
                </a:lnTo>
                <a:lnTo>
                  <a:pt x="279781" y="645033"/>
                </a:lnTo>
                <a:lnTo>
                  <a:pt x="325272" y="590727"/>
                </a:lnTo>
                <a:lnTo>
                  <a:pt x="344106" y="555256"/>
                </a:lnTo>
                <a:lnTo>
                  <a:pt x="360299" y="514223"/>
                </a:lnTo>
                <a:lnTo>
                  <a:pt x="373367" y="469430"/>
                </a:lnTo>
                <a:lnTo>
                  <a:pt x="382689" y="422490"/>
                </a:lnTo>
                <a:lnTo>
                  <a:pt x="388277" y="373367"/>
                </a:lnTo>
                <a:lnTo>
                  <a:pt x="390144" y="3220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584185" y="948354"/>
            <a:ext cx="165735" cy="750570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2000" spc="-5" dirty="0">
                <a:latin typeface="Cambria Math"/>
                <a:cs typeface="Cambria Math"/>
              </a:rPr>
              <a:t>0</a:t>
            </a:r>
            <a:endParaRPr sz="20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2000" spc="-5" dirty="0">
                <a:latin typeface="Cambria Math"/>
                <a:cs typeface="Cambria Math"/>
              </a:rPr>
              <a:t>4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386953" y="1384935"/>
            <a:ext cx="283845" cy="15240"/>
          </a:xfrm>
          <a:custGeom>
            <a:avLst/>
            <a:gdLst/>
            <a:ahLst/>
            <a:cxnLst/>
            <a:rect l="l" t="t" r="r" b="b"/>
            <a:pathLst>
              <a:path w="283845" h="15240">
                <a:moveTo>
                  <a:pt x="283464" y="0"/>
                </a:moveTo>
                <a:lnTo>
                  <a:pt x="0" y="0"/>
                </a:lnTo>
                <a:lnTo>
                  <a:pt x="0" y="15239"/>
                </a:lnTo>
                <a:lnTo>
                  <a:pt x="283464" y="15239"/>
                </a:lnTo>
                <a:lnTo>
                  <a:pt x="2834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733790" y="1069339"/>
            <a:ext cx="3023870" cy="645160"/>
          </a:xfrm>
          <a:custGeom>
            <a:avLst/>
            <a:gdLst/>
            <a:ahLst/>
            <a:cxnLst/>
            <a:rect l="l" t="t" r="r" b="b"/>
            <a:pathLst>
              <a:path w="3023870" h="645160">
                <a:moveTo>
                  <a:pt x="116205" y="9271"/>
                </a:moveTo>
                <a:lnTo>
                  <a:pt x="64922" y="54127"/>
                </a:lnTo>
                <a:lnTo>
                  <a:pt x="46088" y="89217"/>
                </a:lnTo>
                <a:lnTo>
                  <a:pt x="29845" y="129667"/>
                </a:lnTo>
                <a:lnTo>
                  <a:pt x="16764" y="174066"/>
                </a:lnTo>
                <a:lnTo>
                  <a:pt x="7442" y="220916"/>
                </a:lnTo>
                <a:lnTo>
                  <a:pt x="1854" y="270256"/>
                </a:lnTo>
                <a:lnTo>
                  <a:pt x="0" y="322199"/>
                </a:lnTo>
                <a:lnTo>
                  <a:pt x="1854" y="373367"/>
                </a:lnTo>
                <a:lnTo>
                  <a:pt x="7442" y="422490"/>
                </a:lnTo>
                <a:lnTo>
                  <a:pt x="16764" y="469430"/>
                </a:lnTo>
                <a:lnTo>
                  <a:pt x="29845" y="514223"/>
                </a:lnTo>
                <a:lnTo>
                  <a:pt x="46088" y="555256"/>
                </a:lnTo>
                <a:lnTo>
                  <a:pt x="64922" y="590727"/>
                </a:lnTo>
                <a:lnTo>
                  <a:pt x="110490" y="645033"/>
                </a:lnTo>
                <a:lnTo>
                  <a:pt x="116205" y="635889"/>
                </a:lnTo>
                <a:lnTo>
                  <a:pt x="95554" y="611111"/>
                </a:lnTo>
                <a:lnTo>
                  <a:pt x="77419" y="581329"/>
                </a:lnTo>
                <a:lnTo>
                  <a:pt x="61785" y="546582"/>
                </a:lnTo>
                <a:lnTo>
                  <a:pt x="48641" y="506857"/>
                </a:lnTo>
                <a:lnTo>
                  <a:pt x="38277" y="463613"/>
                </a:lnTo>
                <a:lnTo>
                  <a:pt x="30861" y="418439"/>
                </a:lnTo>
                <a:lnTo>
                  <a:pt x="26377" y="371309"/>
                </a:lnTo>
                <a:lnTo>
                  <a:pt x="24892" y="322072"/>
                </a:lnTo>
                <a:lnTo>
                  <a:pt x="26377" y="272249"/>
                </a:lnTo>
                <a:lnTo>
                  <a:pt x="30873" y="224688"/>
                </a:lnTo>
                <a:lnTo>
                  <a:pt x="38328" y="179527"/>
                </a:lnTo>
                <a:lnTo>
                  <a:pt x="48768" y="136779"/>
                </a:lnTo>
                <a:lnTo>
                  <a:pt x="61899" y="97739"/>
                </a:lnTo>
                <a:lnTo>
                  <a:pt x="95631" y="33972"/>
                </a:lnTo>
                <a:lnTo>
                  <a:pt x="116205" y="9271"/>
                </a:lnTo>
                <a:close/>
              </a:path>
              <a:path w="3023870" h="645160">
                <a:moveTo>
                  <a:pt x="497459" y="315595"/>
                </a:moveTo>
                <a:lnTo>
                  <a:pt x="357251" y="315595"/>
                </a:lnTo>
                <a:lnTo>
                  <a:pt x="357251" y="330835"/>
                </a:lnTo>
                <a:lnTo>
                  <a:pt x="497459" y="330835"/>
                </a:lnTo>
                <a:lnTo>
                  <a:pt x="497459" y="315595"/>
                </a:lnTo>
                <a:close/>
              </a:path>
              <a:path w="3023870" h="645160">
                <a:moveTo>
                  <a:pt x="3023616" y="322072"/>
                </a:moveTo>
                <a:lnTo>
                  <a:pt x="3021749" y="270256"/>
                </a:lnTo>
                <a:lnTo>
                  <a:pt x="3016161" y="220916"/>
                </a:lnTo>
                <a:lnTo>
                  <a:pt x="3006839" y="174066"/>
                </a:lnTo>
                <a:lnTo>
                  <a:pt x="2993771" y="129667"/>
                </a:lnTo>
                <a:lnTo>
                  <a:pt x="2977578" y="89217"/>
                </a:lnTo>
                <a:lnTo>
                  <a:pt x="2958744" y="54127"/>
                </a:lnTo>
                <a:lnTo>
                  <a:pt x="2913253" y="0"/>
                </a:lnTo>
                <a:lnTo>
                  <a:pt x="2907411" y="9271"/>
                </a:lnTo>
                <a:lnTo>
                  <a:pt x="2927985" y="33972"/>
                </a:lnTo>
                <a:lnTo>
                  <a:pt x="2946082" y="63461"/>
                </a:lnTo>
                <a:lnTo>
                  <a:pt x="2974848" y="136779"/>
                </a:lnTo>
                <a:lnTo>
                  <a:pt x="2985274" y="179527"/>
                </a:lnTo>
                <a:lnTo>
                  <a:pt x="2992729" y="224688"/>
                </a:lnTo>
                <a:lnTo>
                  <a:pt x="2997225" y="272249"/>
                </a:lnTo>
                <a:lnTo>
                  <a:pt x="2998724" y="322199"/>
                </a:lnTo>
                <a:lnTo>
                  <a:pt x="2997225" y="371309"/>
                </a:lnTo>
                <a:lnTo>
                  <a:pt x="2992755" y="418439"/>
                </a:lnTo>
                <a:lnTo>
                  <a:pt x="2985325" y="463613"/>
                </a:lnTo>
                <a:lnTo>
                  <a:pt x="2974975" y="506857"/>
                </a:lnTo>
                <a:lnTo>
                  <a:pt x="2961817" y="546582"/>
                </a:lnTo>
                <a:lnTo>
                  <a:pt x="2946184" y="581329"/>
                </a:lnTo>
                <a:lnTo>
                  <a:pt x="2907411" y="635889"/>
                </a:lnTo>
                <a:lnTo>
                  <a:pt x="2913253" y="645033"/>
                </a:lnTo>
                <a:lnTo>
                  <a:pt x="2958744" y="590727"/>
                </a:lnTo>
                <a:lnTo>
                  <a:pt x="2977578" y="555256"/>
                </a:lnTo>
                <a:lnTo>
                  <a:pt x="2993771" y="514223"/>
                </a:lnTo>
                <a:lnTo>
                  <a:pt x="3006839" y="469430"/>
                </a:lnTo>
                <a:lnTo>
                  <a:pt x="3016161" y="422490"/>
                </a:lnTo>
                <a:lnTo>
                  <a:pt x="3021749" y="373367"/>
                </a:lnTo>
                <a:lnTo>
                  <a:pt x="3023616" y="3220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119236" y="1007110"/>
            <a:ext cx="1675764" cy="692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39725">
              <a:lnSpc>
                <a:spcPts val="1955"/>
              </a:lnSpc>
              <a:spcBef>
                <a:spcPts val="90"/>
              </a:spcBef>
              <a:tabLst>
                <a:tab pos="974090" algn="l"/>
              </a:tabLst>
            </a:pPr>
            <a:r>
              <a:rPr sz="2000" spc="-50" dirty="0">
                <a:latin typeface="Cambria Math"/>
                <a:cs typeface="Cambria Math"/>
              </a:rPr>
              <a:t>5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50" dirty="0">
                <a:latin typeface="Cambria Math"/>
                <a:cs typeface="Cambria Math"/>
              </a:rPr>
              <a:t>3</a:t>
            </a:r>
            <a:endParaRPr sz="2000">
              <a:latin typeface="Cambria Math"/>
              <a:cs typeface="Cambria Math"/>
            </a:endParaRPr>
          </a:p>
          <a:p>
            <a:pPr marL="38100">
              <a:lnSpc>
                <a:spcPts val="1430"/>
              </a:lnSpc>
              <a:tabLst>
                <a:tab pos="741680" algn="l"/>
                <a:tab pos="1156970" algn="l"/>
              </a:tabLst>
            </a:pPr>
            <a:r>
              <a:rPr sz="2000" spc="-50" dirty="0">
                <a:latin typeface="Cambria Math"/>
                <a:cs typeface="Cambria Math"/>
              </a:rPr>
              <a:t>+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50" dirty="0">
                <a:latin typeface="Cambria Math"/>
                <a:cs typeface="Cambria Math"/>
              </a:rPr>
              <a:t>−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20" dirty="0">
                <a:latin typeface="Cambria Math"/>
                <a:cs typeface="Cambria Math"/>
              </a:rPr>
              <a:t>𝑙𝑜𝑔</a:t>
            </a:r>
            <a:r>
              <a:rPr sz="2175" spc="-30" baseline="-15325" dirty="0">
                <a:latin typeface="Cambria Math"/>
                <a:cs typeface="Cambria Math"/>
              </a:rPr>
              <a:t>2</a:t>
            </a:r>
            <a:endParaRPr sz="2175" baseline="-15325">
              <a:latin typeface="Cambria Math"/>
              <a:cs typeface="Cambria Math"/>
            </a:endParaRPr>
          </a:p>
          <a:p>
            <a:pPr marL="269240">
              <a:lnSpc>
                <a:spcPts val="1870"/>
              </a:lnSpc>
              <a:tabLst>
                <a:tab pos="974090" algn="l"/>
              </a:tabLst>
            </a:pPr>
            <a:r>
              <a:rPr sz="2000" spc="-25" dirty="0">
                <a:latin typeface="Cambria Math"/>
                <a:cs typeface="Cambria Math"/>
              </a:rPr>
              <a:t>14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50" dirty="0">
                <a:latin typeface="Cambria Math"/>
                <a:cs typeface="Cambria Math"/>
              </a:rPr>
              <a:t>5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818878" y="1069339"/>
            <a:ext cx="854075" cy="645160"/>
          </a:xfrm>
          <a:custGeom>
            <a:avLst/>
            <a:gdLst/>
            <a:ahLst/>
            <a:cxnLst/>
            <a:rect l="l" t="t" r="r" b="b"/>
            <a:pathLst>
              <a:path w="854075" h="645160">
                <a:moveTo>
                  <a:pt x="116205" y="9271"/>
                </a:moveTo>
                <a:lnTo>
                  <a:pt x="64922" y="54127"/>
                </a:lnTo>
                <a:lnTo>
                  <a:pt x="46088" y="89217"/>
                </a:lnTo>
                <a:lnTo>
                  <a:pt x="29845" y="129667"/>
                </a:lnTo>
                <a:lnTo>
                  <a:pt x="16764" y="174066"/>
                </a:lnTo>
                <a:lnTo>
                  <a:pt x="7442" y="220916"/>
                </a:lnTo>
                <a:lnTo>
                  <a:pt x="1854" y="270256"/>
                </a:lnTo>
                <a:lnTo>
                  <a:pt x="0" y="322199"/>
                </a:lnTo>
                <a:lnTo>
                  <a:pt x="1854" y="373367"/>
                </a:lnTo>
                <a:lnTo>
                  <a:pt x="7442" y="422490"/>
                </a:lnTo>
                <a:lnTo>
                  <a:pt x="16764" y="469430"/>
                </a:lnTo>
                <a:lnTo>
                  <a:pt x="29845" y="514223"/>
                </a:lnTo>
                <a:lnTo>
                  <a:pt x="46088" y="555256"/>
                </a:lnTo>
                <a:lnTo>
                  <a:pt x="64922" y="590727"/>
                </a:lnTo>
                <a:lnTo>
                  <a:pt x="110490" y="645033"/>
                </a:lnTo>
                <a:lnTo>
                  <a:pt x="116205" y="635889"/>
                </a:lnTo>
                <a:lnTo>
                  <a:pt x="95554" y="611111"/>
                </a:lnTo>
                <a:lnTo>
                  <a:pt x="77419" y="581329"/>
                </a:lnTo>
                <a:lnTo>
                  <a:pt x="61785" y="546582"/>
                </a:lnTo>
                <a:lnTo>
                  <a:pt x="48641" y="506857"/>
                </a:lnTo>
                <a:lnTo>
                  <a:pt x="38277" y="463613"/>
                </a:lnTo>
                <a:lnTo>
                  <a:pt x="30861" y="418439"/>
                </a:lnTo>
                <a:lnTo>
                  <a:pt x="26377" y="371309"/>
                </a:lnTo>
                <a:lnTo>
                  <a:pt x="24892" y="322072"/>
                </a:lnTo>
                <a:lnTo>
                  <a:pt x="26377" y="272249"/>
                </a:lnTo>
                <a:lnTo>
                  <a:pt x="30873" y="224688"/>
                </a:lnTo>
                <a:lnTo>
                  <a:pt x="38328" y="179527"/>
                </a:lnTo>
                <a:lnTo>
                  <a:pt x="48768" y="136779"/>
                </a:lnTo>
                <a:lnTo>
                  <a:pt x="61912" y="97739"/>
                </a:lnTo>
                <a:lnTo>
                  <a:pt x="95631" y="33972"/>
                </a:lnTo>
                <a:lnTo>
                  <a:pt x="116205" y="9271"/>
                </a:lnTo>
                <a:close/>
              </a:path>
              <a:path w="854075" h="645160">
                <a:moveTo>
                  <a:pt x="265798" y="315595"/>
                </a:moveTo>
                <a:lnTo>
                  <a:pt x="125603" y="315595"/>
                </a:lnTo>
                <a:lnTo>
                  <a:pt x="125603" y="330835"/>
                </a:lnTo>
                <a:lnTo>
                  <a:pt x="265798" y="330835"/>
                </a:lnTo>
                <a:lnTo>
                  <a:pt x="265798" y="315595"/>
                </a:lnTo>
                <a:close/>
              </a:path>
              <a:path w="854075" h="645160">
                <a:moveTo>
                  <a:pt x="390144" y="322072"/>
                </a:moveTo>
                <a:lnTo>
                  <a:pt x="388277" y="270256"/>
                </a:lnTo>
                <a:lnTo>
                  <a:pt x="382689" y="220916"/>
                </a:lnTo>
                <a:lnTo>
                  <a:pt x="373367" y="174066"/>
                </a:lnTo>
                <a:lnTo>
                  <a:pt x="360299" y="129667"/>
                </a:lnTo>
                <a:lnTo>
                  <a:pt x="344106" y="89217"/>
                </a:lnTo>
                <a:lnTo>
                  <a:pt x="325272" y="54127"/>
                </a:lnTo>
                <a:lnTo>
                  <a:pt x="279781" y="0"/>
                </a:lnTo>
                <a:lnTo>
                  <a:pt x="273939" y="9271"/>
                </a:lnTo>
                <a:lnTo>
                  <a:pt x="294513" y="33972"/>
                </a:lnTo>
                <a:lnTo>
                  <a:pt x="312610" y="63461"/>
                </a:lnTo>
                <a:lnTo>
                  <a:pt x="341376" y="136779"/>
                </a:lnTo>
                <a:lnTo>
                  <a:pt x="351802" y="179527"/>
                </a:lnTo>
                <a:lnTo>
                  <a:pt x="359257" y="224688"/>
                </a:lnTo>
                <a:lnTo>
                  <a:pt x="363753" y="272249"/>
                </a:lnTo>
                <a:lnTo>
                  <a:pt x="365252" y="322199"/>
                </a:lnTo>
                <a:lnTo>
                  <a:pt x="363753" y="371309"/>
                </a:lnTo>
                <a:lnTo>
                  <a:pt x="359283" y="418439"/>
                </a:lnTo>
                <a:lnTo>
                  <a:pt x="351853" y="463613"/>
                </a:lnTo>
                <a:lnTo>
                  <a:pt x="341503" y="506857"/>
                </a:lnTo>
                <a:lnTo>
                  <a:pt x="328345" y="546582"/>
                </a:lnTo>
                <a:lnTo>
                  <a:pt x="312712" y="581329"/>
                </a:lnTo>
                <a:lnTo>
                  <a:pt x="273939" y="635889"/>
                </a:lnTo>
                <a:lnTo>
                  <a:pt x="279781" y="645033"/>
                </a:lnTo>
                <a:lnTo>
                  <a:pt x="325272" y="590727"/>
                </a:lnTo>
                <a:lnTo>
                  <a:pt x="344106" y="555256"/>
                </a:lnTo>
                <a:lnTo>
                  <a:pt x="360299" y="514223"/>
                </a:lnTo>
                <a:lnTo>
                  <a:pt x="373367" y="469430"/>
                </a:lnTo>
                <a:lnTo>
                  <a:pt x="382689" y="422490"/>
                </a:lnTo>
                <a:lnTo>
                  <a:pt x="388277" y="373367"/>
                </a:lnTo>
                <a:lnTo>
                  <a:pt x="390144" y="322072"/>
                </a:lnTo>
                <a:close/>
              </a:path>
              <a:path w="854075" h="645160">
                <a:moveTo>
                  <a:pt x="854075" y="315595"/>
                </a:moveTo>
                <a:lnTo>
                  <a:pt x="713867" y="315595"/>
                </a:lnTo>
                <a:lnTo>
                  <a:pt x="713867" y="330835"/>
                </a:lnTo>
                <a:lnTo>
                  <a:pt x="854075" y="330835"/>
                </a:lnTo>
                <a:lnTo>
                  <a:pt x="854075" y="3155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908793" y="1007110"/>
            <a:ext cx="1330960" cy="692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ts val="1955"/>
              </a:lnSpc>
              <a:spcBef>
                <a:spcPts val="90"/>
              </a:spcBef>
              <a:tabLst>
                <a:tab pos="626110" algn="l"/>
              </a:tabLst>
            </a:pPr>
            <a:r>
              <a:rPr sz="2000" spc="-50" dirty="0">
                <a:latin typeface="Cambria Math"/>
                <a:cs typeface="Cambria Math"/>
              </a:rPr>
              <a:t>3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50" dirty="0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  <a:p>
            <a:pPr marL="379095">
              <a:lnSpc>
                <a:spcPts val="1430"/>
              </a:lnSpc>
              <a:tabLst>
                <a:tab pos="812165" algn="l"/>
              </a:tabLst>
            </a:pPr>
            <a:r>
              <a:rPr sz="2000" spc="-50" dirty="0">
                <a:latin typeface="Cambria Math"/>
                <a:cs typeface="Cambria Math"/>
              </a:rPr>
              <a:t>−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20" dirty="0">
                <a:latin typeface="Cambria Math"/>
                <a:cs typeface="Cambria Math"/>
              </a:rPr>
              <a:t>𝑙𝑜𝑔</a:t>
            </a:r>
            <a:r>
              <a:rPr sz="2175" spc="-30" baseline="-15325" dirty="0">
                <a:latin typeface="Cambria Math"/>
                <a:cs typeface="Cambria Math"/>
              </a:rPr>
              <a:t>2</a:t>
            </a:r>
            <a:endParaRPr sz="2175" baseline="-15325">
              <a:latin typeface="Cambria Math"/>
              <a:cs typeface="Cambria Math"/>
            </a:endParaRPr>
          </a:p>
          <a:p>
            <a:pPr marL="38100">
              <a:lnSpc>
                <a:spcPts val="1870"/>
              </a:lnSpc>
              <a:tabLst>
                <a:tab pos="626110" algn="l"/>
              </a:tabLst>
            </a:pPr>
            <a:r>
              <a:rPr sz="2000" spc="-50" dirty="0">
                <a:latin typeface="Cambria Math"/>
                <a:cs typeface="Cambria Math"/>
              </a:rPr>
              <a:t>5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50" dirty="0">
                <a:latin typeface="Cambria Math"/>
                <a:cs typeface="Cambria Math"/>
              </a:rPr>
              <a:t>5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261597" y="1183132"/>
            <a:ext cx="349250" cy="417830"/>
          </a:xfrm>
          <a:custGeom>
            <a:avLst/>
            <a:gdLst/>
            <a:ahLst/>
            <a:cxnLst/>
            <a:rect l="l" t="t" r="r" b="b"/>
            <a:pathLst>
              <a:path w="349250" h="417830">
                <a:moveTo>
                  <a:pt x="258572" y="0"/>
                </a:moveTo>
                <a:lnTo>
                  <a:pt x="254634" y="9905"/>
                </a:lnTo>
                <a:lnTo>
                  <a:pt x="270158" y="22572"/>
                </a:lnTo>
                <a:lnTo>
                  <a:pt x="283956" y="39036"/>
                </a:lnTo>
                <a:lnTo>
                  <a:pt x="306324" y="83312"/>
                </a:lnTo>
                <a:lnTo>
                  <a:pt x="320436" y="140573"/>
                </a:lnTo>
                <a:lnTo>
                  <a:pt x="325120" y="208787"/>
                </a:lnTo>
                <a:lnTo>
                  <a:pt x="323953" y="243742"/>
                </a:lnTo>
                <a:lnTo>
                  <a:pt x="314618" y="306175"/>
                </a:lnTo>
                <a:lnTo>
                  <a:pt x="296211" y="357874"/>
                </a:lnTo>
                <a:lnTo>
                  <a:pt x="270303" y="394743"/>
                </a:lnTo>
                <a:lnTo>
                  <a:pt x="254634" y="407415"/>
                </a:lnTo>
                <a:lnTo>
                  <a:pt x="258572" y="417321"/>
                </a:lnTo>
                <a:lnTo>
                  <a:pt x="295703" y="387603"/>
                </a:lnTo>
                <a:lnTo>
                  <a:pt x="324357" y="339978"/>
                </a:lnTo>
                <a:lnTo>
                  <a:pt x="342646" y="278828"/>
                </a:lnTo>
                <a:lnTo>
                  <a:pt x="348742" y="208533"/>
                </a:lnTo>
                <a:lnTo>
                  <a:pt x="347218" y="172100"/>
                </a:lnTo>
                <a:lnTo>
                  <a:pt x="335025" y="106378"/>
                </a:lnTo>
                <a:lnTo>
                  <a:pt x="311096" y="51274"/>
                </a:lnTo>
                <a:lnTo>
                  <a:pt x="278191" y="12741"/>
                </a:lnTo>
                <a:lnTo>
                  <a:pt x="258572" y="0"/>
                </a:lnTo>
                <a:close/>
              </a:path>
              <a:path w="349250" h="417830">
                <a:moveTo>
                  <a:pt x="90043" y="0"/>
                </a:moveTo>
                <a:lnTo>
                  <a:pt x="52974" y="29829"/>
                </a:lnTo>
                <a:lnTo>
                  <a:pt x="24383" y="77088"/>
                </a:lnTo>
                <a:lnTo>
                  <a:pt x="6096" y="138049"/>
                </a:lnTo>
                <a:lnTo>
                  <a:pt x="0" y="208533"/>
                </a:lnTo>
                <a:lnTo>
                  <a:pt x="1523" y="244824"/>
                </a:lnTo>
                <a:lnTo>
                  <a:pt x="13715" y="310546"/>
                </a:lnTo>
                <a:lnTo>
                  <a:pt x="37625" y="366029"/>
                </a:lnTo>
                <a:lnTo>
                  <a:pt x="70443" y="404701"/>
                </a:lnTo>
                <a:lnTo>
                  <a:pt x="90043" y="417321"/>
                </a:lnTo>
                <a:lnTo>
                  <a:pt x="94106" y="407415"/>
                </a:lnTo>
                <a:lnTo>
                  <a:pt x="78418" y="394743"/>
                </a:lnTo>
                <a:lnTo>
                  <a:pt x="64515" y="378237"/>
                </a:lnTo>
                <a:lnTo>
                  <a:pt x="42163" y="333628"/>
                </a:lnTo>
                <a:lnTo>
                  <a:pt x="28273" y="276209"/>
                </a:lnTo>
                <a:lnTo>
                  <a:pt x="23622" y="208787"/>
                </a:lnTo>
                <a:lnTo>
                  <a:pt x="24790" y="173305"/>
                </a:lnTo>
                <a:lnTo>
                  <a:pt x="34176" y="110579"/>
                </a:lnTo>
                <a:lnTo>
                  <a:pt x="52708" y="59287"/>
                </a:lnTo>
                <a:lnTo>
                  <a:pt x="78529" y="22572"/>
                </a:lnTo>
                <a:lnTo>
                  <a:pt x="94106" y="9905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1355069" y="1061974"/>
            <a:ext cx="165735" cy="6280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2375"/>
              </a:lnSpc>
              <a:spcBef>
                <a:spcPts val="90"/>
              </a:spcBef>
            </a:pPr>
            <a:r>
              <a:rPr sz="2000" spc="-5" dirty="0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  <a:p>
            <a:pPr marL="12700">
              <a:lnSpc>
                <a:spcPts val="2375"/>
              </a:lnSpc>
            </a:pPr>
            <a:r>
              <a:rPr sz="2000" spc="-5" dirty="0">
                <a:latin typeface="Cambria Math"/>
                <a:cs typeface="Cambria Math"/>
              </a:rPr>
              <a:t>5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03072" y="1022680"/>
            <a:ext cx="2533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Calibri"/>
                <a:cs typeface="Calibri"/>
              </a:rPr>
              <a:t>=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53059" y="2634818"/>
            <a:ext cx="22796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latin typeface="Calibri"/>
                <a:cs typeface="Calibri"/>
              </a:rPr>
              <a:t>=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06272" y="2751531"/>
            <a:ext cx="78168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latin typeface="Cambria Math"/>
                <a:cs typeface="Cambria Math"/>
              </a:rPr>
              <a:t>0.6854</a:t>
            </a:r>
            <a:endParaRPr sz="20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5855" y="279654"/>
            <a:ext cx="318579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b="0" u="sng" spc="-3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Decision</a:t>
            </a:r>
            <a:r>
              <a:rPr sz="4400" b="0" u="sng" spc="-19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6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Trees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5933" y="1434070"/>
            <a:ext cx="4517164" cy="4741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097521" y="1798827"/>
            <a:ext cx="267970" cy="212090"/>
          </a:xfrm>
          <a:custGeom>
            <a:avLst/>
            <a:gdLst/>
            <a:ahLst/>
            <a:cxnLst/>
            <a:rect l="l" t="t" r="r" b="b"/>
            <a:pathLst>
              <a:path w="267970" h="212089">
                <a:moveTo>
                  <a:pt x="200405" y="0"/>
                </a:moveTo>
                <a:lnTo>
                  <a:pt x="197484" y="8509"/>
                </a:lnTo>
                <a:lnTo>
                  <a:pt x="209698" y="13892"/>
                </a:lnTo>
                <a:lnTo>
                  <a:pt x="220233" y="21288"/>
                </a:lnTo>
                <a:lnTo>
                  <a:pt x="241647" y="55429"/>
                </a:lnTo>
                <a:lnTo>
                  <a:pt x="248666" y="104775"/>
                </a:lnTo>
                <a:lnTo>
                  <a:pt x="247880" y="123444"/>
                </a:lnTo>
                <a:lnTo>
                  <a:pt x="236093" y="169163"/>
                </a:lnTo>
                <a:lnTo>
                  <a:pt x="209839" y="197738"/>
                </a:lnTo>
                <a:lnTo>
                  <a:pt x="197738" y="203073"/>
                </a:lnTo>
                <a:lnTo>
                  <a:pt x="200405" y="211709"/>
                </a:lnTo>
                <a:lnTo>
                  <a:pt x="240928" y="187705"/>
                </a:lnTo>
                <a:lnTo>
                  <a:pt x="263651" y="143335"/>
                </a:lnTo>
                <a:lnTo>
                  <a:pt x="267970" y="105918"/>
                </a:lnTo>
                <a:lnTo>
                  <a:pt x="266876" y="86483"/>
                </a:lnTo>
                <a:lnTo>
                  <a:pt x="250571" y="37084"/>
                </a:lnTo>
                <a:lnTo>
                  <a:pt x="215816" y="5526"/>
                </a:lnTo>
                <a:lnTo>
                  <a:pt x="200405" y="0"/>
                </a:lnTo>
                <a:close/>
              </a:path>
              <a:path w="267970" h="212089">
                <a:moveTo>
                  <a:pt x="67436" y="0"/>
                </a:moveTo>
                <a:lnTo>
                  <a:pt x="27092" y="24056"/>
                </a:lnTo>
                <a:lnTo>
                  <a:pt x="4317" y="68548"/>
                </a:lnTo>
                <a:lnTo>
                  <a:pt x="0" y="105918"/>
                </a:lnTo>
                <a:lnTo>
                  <a:pt x="1075" y="125370"/>
                </a:lnTo>
                <a:lnTo>
                  <a:pt x="17399" y="174751"/>
                </a:lnTo>
                <a:lnTo>
                  <a:pt x="52081" y="206184"/>
                </a:lnTo>
                <a:lnTo>
                  <a:pt x="67436" y="211709"/>
                </a:lnTo>
                <a:lnTo>
                  <a:pt x="70103" y="203073"/>
                </a:lnTo>
                <a:lnTo>
                  <a:pt x="58056" y="197738"/>
                </a:lnTo>
                <a:lnTo>
                  <a:pt x="47640" y="190309"/>
                </a:lnTo>
                <a:lnTo>
                  <a:pt x="26322" y="155638"/>
                </a:lnTo>
                <a:lnTo>
                  <a:pt x="19303" y="104775"/>
                </a:lnTo>
                <a:lnTo>
                  <a:pt x="20087" y="86723"/>
                </a:lnTo>
                <a:lnTo>
                  <a:pt x="31750" y="42163"/>
                </a:lnTo>
                <a:lnTo>
                  <a:pt x="58271" y="13892"/>
                </a:lnTo>
                <a:lnTo>
                  <a:pt x="70484" y="8509"/>
                </a:lnTo>
                <a:lnTo>
                  <a:pt x="67436" y="0"/>
                </a:lnTo>
                <a:close/>
              </a:path>
            </a:pathLst>
          </a:custGeom>
          <a:solidFill>
            <a:srgbClr val="FF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792089" y="1562867"/>
            <a:ext cx="1539875" cy="746760"/>
          </a:xfrm>
          <a:prstGeom prst="rect">
            <a:avLst/>
          </a:prstGeom>
        </p:spPr>
        <p:txBody>
          <a:bodyPr vert="horz" wrap="square" lIns="0" tIns="1543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15"/>
              </a:spcBef>
            </a:pPr>
            <a:r>
              <a:rPr sz="1800" b="1" spc="-20" dirty="0">
                <a:solidFill>
                  <a:srgbClr val="FF5050"/>
                </a:solidFill>
                <a:latin typeface="Calibri"/>
                <a:cs typeface="Calibri"/>
              </a:rPr>
              <a:t>E(T,X) </a:t>
            </a: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=</a:t>
            </a:r>
            <a:r>
              <a:rPr sz="1800" b="1" spc="85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700" spc="2722" baseline="-6172" dirty="0">
                <a:solidFill>
                  <a:srgbClr val="FF5050"/>
                </a:solidFill>
                <a:latin typeface="Cambria Math"/>
                <a:cs typeface="Cambria Math"/>
              </a:rPr>
              <a:t>෍</a:t>
            </a:r>
            <a:r>
              <a:rPr sz="2700" spc="-150" baseline="-6172" dirty="0">
                <a:solidFill>
                  <a:srgbClr val="FF5050"/>
                </a:solidFill>
                <a:latin typeface="Cambria Math"/>
                <a:cs typeface="Cambria Math"/>
              </a:rPr>
              <a:t> </a:t>
            </a:r>
            <a:r>
              <a:rPr sz="2700" spc="-75" baseline="-6172" dirty="0">
                <a:solidFill>
                  <a:srgbClr val="FF5050"/>
                </a:solidFill>
                <a:latin typeface="Cambria Math"/>
                <a:cs typeface="Cambria Math"/>
              </a:rPr>
              <a:t>𝐏 </a:t>
            </a:r>
            <a:endParaRPr sz="2700" baseline="-6172">
              <a:latin typeface="Cambria Math"/>
              <a:cs typeface="Cambria Math"/>
            </a:endParaRPr>
          </a:p>
          <a:p>
            <a:pPr marL="365760" algn="ctr">
              <a:lnSpc>
                <a:spcPct val="100000"/>
              </a:lnSpc>
              <a:spcBef>
                <a:spcPts val="835"/>
              </a:spcBef>
            </a:pPr>
            <a:r>
              <a:rPr sz="1300" spc="-50" dirty="0">
                <a:solidFill>
                  <a:srgbClr val="FF5050"/>
                </a:solidFill>
                <a:latin typeface="Cambria Math"/>
                <a:cs typeface="Cambria Math"/>
              </a:rPr>
              <a:t>𝐱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26197" y="1732026"/>
            <a:ext cx="471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5050"/>
                </a:solidFill>
                <a:latin typeface="Cambria Math"/>
                <a:cs typeface="Cambria Math"/>
              </a:rPr>
              <a:t>𝐄(𝐱)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26151" y="2414142"/>
            <a:ext cx="5287645" cy="1311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We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have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calculate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entropy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respect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to</a:t>
            </a:r>
            <a:endParaRPr sz="1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a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given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predictor/feature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order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able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to</a:t>
            </a:r>
            <a:endParaRPr sz="1800">
              <a:latin typeface="Calibri"/>
              <a:cs typeface="Calibri"/>
            </a:endParaRPr>
          </a:p>
          <a:p>
            <a:pPr marL="18415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calculate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information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gain</a:t>
            </a:r>
            <a:endParaRPr sz="1800">
              <a:latin typeface="Calibri"/>
              <a:cs typeface="Calibri"/>
            </a:endParaRPr>
          </a:p>
          <a:p>
            <a:pPr marL="3175000">
              <a:lnSpc>
                <a:spcPct val="100000"/>
              </a:lnSpc>
              <a:spcBef>
                <a:spcPts val="1480"/>
              </a:spcBef>
            </a:pPr>
            <a:r>
              <a:rPr sz="1800" b="1" spc="-20" dirty="0">
                <a:latin typeface="Calibri"/>
                <a:cs typeface="Calibri"/>
              </a:rPr>
              <a:t>PLAY</a:t>
            </a:r>
            <a:r>
              <a:rPr sz="1800" b="1" spc="-90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GOLF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507101" y="3769614"/>
          <a:ext cx="4340224" cy="11493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4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0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35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035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5440" algn="ctr">
                        <a:lnSpc>
                          <a:spcPts val="1710"/>
                        </a:lnSpc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7175" algn="ctr">
                        <a:lnSpc>
                          <a:spcPts val="1710"/>
                        </a:lnSpc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21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Hot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605" marB="0"/>
                </a:tc>
                <a:tc>
                  <a:txBody>
                    <a:bodyPr/>
                    <a:lstStyle/>
                    <a:p>
                      <a:pPr marL="407034" algn="ctr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605" marB="0"/>
                </a:tc>
                <a:tc>
                  <a:txBody>
                    <a:bodyPr/>
                    <a:lstStyle/>
                    <a:p>
                      <a:pPr marL="223520" algn="ctr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60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590">
                <a:tc>
                  <a:txBody>
                    <a:bodyPr/>
                    <a:lstStyle/>
                    <a:p>
                      <a:pPr marL="31750">
                        <a:lnSpc>
                          <a:spcPts val="1910"/>
                        </a:lnSpc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Temperature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ts val="1889"/>
                        </a:lnSpc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Mild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7034" algn="ctr">
                        <a:lnSpc>
                          <a:spcPts val="1889"/>
                        </a:lnSpc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3520" algn="ctr">
                        <a:lnSpc>
                          <a:spcPts val="1889"/>
                        </a:lnSpc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ts val="1870"/>
                        </a:lnSpc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cold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7034" algn="ctr">
                        <a:lnSpc>
                          <a:spcPts val="1870"/>
                        </a:lnSpc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4154" algn="ctr">
                        <a:lnSpc>
                          <a:spcPts val="1870"/>
                        </a:lnSpc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36495" y="303657"/>
            <a:ext cx="6539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Calibri"/>
                <a:cs typeface="Calibri"/>
              </a:rPr>
              <a:t>E(PlayGolf,Temperature)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=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P(hot)E(2,2)</a:t>
            </a:r>
            <a:r>
              <a:rPr sz="1800" b="1" spc="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+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P(mild)E(4,2)</a:t>
            </a:r>
            <a:r>
              <a:rPr sz="1800" b="1" spc="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+ </a:t>
            </a:r>
            <a:r>
              <a:rPr sz="1800" b="1" spc="-10" dirty="0">
                <a:latin typeface="Calibri"/>
                <a:cs typeface="Calibri"/>
              </a:rPr>
              <a:t>P(cold)E(3,1)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3072" y="1022680"/>
            <a:ext cx="2533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Calibri"/>
                <a:cs typeface="Calibri"/>
              </a:rPr>
              <a:t>=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3059" y="2634818"/>
            <a:ext cx="22796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latin typeface="Calibri"/>
                <a:cs typeface="Calibri"/>
              </a:rPr>
              <a:t>=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6272" y="2751531"/>
            <a:ext cx="78168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latin typeface="Cambria Math"/>
                <a:cs typeface="Cambria Math"/>
              </a:rPr>
              <a:t>0.9091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01103" y="1384935"/>
            <a:ext cx="283845" cy="15240"/>
          </a:xfrm>
          <a:custGeom>
            <a:avLst/>
            <a:gdLst/>
            <a:ahLst/>
            <a:cxnLst/>
            <a:rect l="l" t="t" r="r" b="b"/>
            <a:pathLst>
              <a:path w="283844" h="15240">
                <a:moveTo>
                  <a:pt x="283464" y="0"/>
                </a:moveTo>
                <a:lnTo>
                  <a:pt x="0" y="0"/>
                </a:lnTo>
                <a:lnTo>
                  <a:pt x="0" y="15239"/>
                </a:lnTo>
                <a:lnTo>
                  <a:pt x="283464" y="15239"/>
                </a:lnTo>
                <a:lnTo>
                  <a:pt x="2834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58723" y="1007110"/>
            <a:ext cx="16573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Cambria Math"/>
                <a:cs typeface="Cambria Math"/>
              </a:rPr>
              <a:t>4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47991" y="1069339"/>
            <a:ext cx="3066415" cy="645160"/>
          </a:xfrm>
          <a:custGeom>
            <a:avLst/>
            <a:gdLst/>
            <a:ahLst/>
            <a:cxnLst/>
            <a:rect l="l" t="t" r="r" b="b"/>
            <a:pathLst>
              <a:path w="3066415" h="645160">
                <a:moveTo>
                  <a:pt x="116230" y="9271"/>
                </a:moveTo>
                <a:lnTo>
                  <a:pt x="64884" y="54127"/>
                </a:lnTo>
                <a:lnTo>
                  <a:pt x="46050" y="89217"/>
                </a:lnTo>
                <a:lnTo>
                  <a:pt x="29832" y="129667"/>
                </a:lnTo>
                <a:lnTo>
                  <a:pt x="16776" y="174066"/>
                </a:lnTo>
                <a:lnTo>
                  <a:pt x="7454" y="220916"/>
                </a:lnTo>
                <a:lnTo>
                  <a:pt x="1854" y="270256"/>
                </a:lnTo>
                <a:lnTo>
                  <a:pt x="0" y="322199"/>
                </a:lnTo>
                <a:lnTo>
                  <a:pt x="1854" y="373367"/>
                </a:lnTo>
                <a:lnTo>
                  <a:pt x="7454" y="422490"/>
                </a:lnTo>
                <a:lnTo>
                  <a:pt x="16776" y="469430"/>
                </a:lnTo>
                <a:lnTo>
                  <a:pt x="29832" y="514223"/>
                </a:lnTo>
                <a:lnTo>
                  <a:pt x="46050" y="555256"/>
                </a:lnTo>
                <a:lnTo>
                  <a:pt x="64884" y="590727"/>
                </a:lnTo>
                <a:lnTo>
                  <a:pt x="110426" y="645033"/>
                </a:lnTo>
                <a:lnTo>
                  <a:pt x="116230" y="635889"/>
                </a:lnTo>
                <a:lnTo>
                  <a:pt x="95554" y="611111"/>
                </a:lnTo>
                <a:lnTo>
                  <a:pt x="77406" y="581317"/>
                </a:lnTo>
                <a:lnTo>
                  <a:pt x="61772" y="546531"/>
                </a:lnTo>
                <a:lnTo>
                  <a:pt x="48666" y="506730"/>
                </a:lnTo>
                <a:lnTo>
                  <a:pt x="38277" y="463562"/>
                </a:lnTo>
                <a:lnTo>
                  <a:pt x="30873" y="418426"/>
                </a:lnTo>
                <a:lnTo>
                  <a:pt x="26416" y="371309"/>
                </a:lnTo>
                <a:lnTo>
                  <a:pt x="24942" y="322072"/>
                </a:lnTo>
                <a:lnTo>
                  <a:pt x="26428" y="272249"/>
                </a:lnTo>
                <a:lnTo>
                  <a:pt x="30886" y="224688"/>
                </a:lnTo>
                <a:lnTo>
                  <a:pt x="38315" y="179527"/>
                </a:lnTo>
                <a:lnTo>
                  <a:pt x="48729" y="136779"/>
                </a:lnTo>
                <a:lnTo>
                  <a:pt x="61861" y="97739"/>
                </a:lnTo>
                <a:lnTo>
                  <a:pt x="95605" y="33972"/>
                </a:lnTo>
                <a:lnTo>
                  <a:pt x="116230" y="9271"/>
                </a:lnTo>
                <a:close/>
              </a:path>
              <a:path w="3066415" h="645160">
                <a:moveTo>
                  <a:pt x="497420" y="315595"/>
                </a:moveTo>
                <a:lnTo>
                  <a:pt x="357212" y="315595"/>
                </a:lnTo>
                <a:lnTo>
                  <a:pt x="357212" y="330835"/>
                </a:lnTo>
                <a:lnTo>
                  <a:pt x="497420" y="330835"/>
                </a:lnTo>
                <a:lnTo>
                  <a:pt x="497420" y="315595"/>
                </a:lnTo>
                <a:close/>
              </a:path>
              <a:path w="3066415" h="645160">
                <a:moveTo>
                  <a:pt x="3066250" y="322072"/>
                </a:moveTo>
                <a:lnTo>
                  <a:pt x="3064383" y="270256"/>
                </a:lnTo>
                <a:lnTo>
                  <a:pt x="3058795" y="220916"/>
                </a:lnTo>
                <a:lnTo>
                  <a:pt x="3049473" y="174066"/>
                </a:lnTo>
                <a:lnTo>
                  <a:pt x="3036405" y="129667"/>
                </a:lnTo>
                <a:lnTo>
                  <a:pt x="3020212" y="89217"/>
                </a:lnTo>
                <a:lnTo>
                  <a:pt x="3001378" y="54127"/>
                </a:lnTo>
                <a:lnTo>
                  <a:pt x="2955887" y="0"/>
                </a:lnTo>
                <a:lnTo>
                  <a:pt x="2950045" y="9271"/>
                </a:lnTo>
                <a:lnTo>
                  <a:pt x="2970606" y="33972"/>
                </a:lnTo>
                <a:lnTo>
                  <a:pt x="2988703" y="63461"/>
                </a:lnTo>
                <a:lnTo>
                  <a:pt x="3017482" y="136779"/>
                </a:lnTo>
                <a:lnTo>
                  <a:pt x="3027908" y="179527"/>
                </a:lnTo>
                <a:lnTo>
                  <a:pt x="3035363" y="224688"/>
                </a:lnTo>
                <a:lnTo>
                  <a:pt x="3039859" y="272249"/>
                </a:lnTo>
                <a:lnTo>
                  <a:pt x="3041358" y="322199"/>
                </a:lnTo>
                <a:lnTo>
                  <a:pt x="3039872" y="371309"/>
                </a:lnTo>
                <a:lnTo>
                  <a:pt x="3035427" y="418426"/>
                </a:lnTo>
                <a:lnTo>
                  <a:pt x="3028010" y="463562"/>
                </a:lnTo>
                <a:lnTo>
                  <a:pt x="3017609" y="506730"/>
                </a:lnTo>
                <a:lnTo>
                  <a:pt x="3004515" y="546531"/>
                </a:lnTo>
                <a:lnTo>
                  <a:pt x="2988868" y="581317"/>
                </a:lnTo>
                <a:lnTo>
                  <a:pt x="2950045" y="635889"/>
                </a:lnTo>
                <a:lnTo>
                  <a:pt x="2955887" y="645033"/>
                </a:lnTo>
                <a:lnTo>
                  <a:pt x="3001378" y="590727"/>
                </a:lnTo>
                <a:lnTo>
                  <a:pt x="3020212" y="555256"/>
                </a:lnTo>
                <a:lnTo>
                  <a:pt x="3036405" y="514223"/>
                </a:lnTo>
                <a:lnTo>
                  <a:pt x="3049473" y="469430"/>
                </a:lnTo>
                <a:lnTo>
                  <a:pt x="3058795" y="422490"/>
                </a:lnTo>
                <a:lnTo>
                  <a:pt x="3064383" y="373367"/>
                </a:lnTo>
                <a:lnTo>
                  <a:pt x="3066250" y="3220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63219" y="1007110"/>
            <a:ext cx="1443990" cy="692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2315">
              <a:lnSpc>
                <a:spcPts val="1955"/>
              </a:lnSpc>
              <a:spcBef>
                <a:spcPts val="90"/>
              </a:spcBef>
            </a:pPr>
            <a:r>
              <a:rPr sz="2000" spc="-5" dirty="0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  <a:p>
            <a:pPr marL="510540">
              <a:lnSpc>
                <a:spcPts val="1430"/>
              </a:lnSpc>
              <a:tabLst>
                <a:tab pos="925194" algn="l"/>
              </a:tabLst>
            </a:pPr>
            <a:r>
              <a:rPr sz="2000" spc="-50" dirty="0">
                <a:latin typeface="Cambria Math"/>
                <a:cs typeface="Cambria Math"/>
              </a:rPr>
              <a:t>−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20" dirty="0">
                <a:latin typeface="Cambria Math"/>
                <a:cs typeface="Cambria Math"/>
              </a:rPr>
              <a:t>𝑙𝑜𝑔</a:t>
            </a:r>
            <a:r>
              <a:rPr sz="2175" spc="-30" baseline="-15325" dirty="0">
                <a:latin typeface="Cambria Math"/>
                <a:cs typeface="Cambria Math"/>
              </a:rPr>
              <a:t>2</a:t>
            </a:r>
            <a:endParaRPr sz="2175" baseline="-15325">
              <a:latin typeface="Cambria Math"/>
              <a:cs typeface="Cambria Math"/>
            </a:endParaRPr>
          </a:p>
          <a:p>
            <a:pPr marL="38100">
              <a:lnSpc>
                <a:spcPts val="1870"/>
              </a:lnSpc>
              <a:tabLst>
                <a:tab pos="742315" algn="l"/>
              </a:tabLst>
            </a:pPr>
            <a:r>
              <a:rPr sz="2000" spc="-25" dirty="0">
                <a:latin typeface="Cambria Math"/>
                <a:cs typeface="Cambria Math"/>
              </a:rPr>
              <a:t>14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50" dirty="0">
                <a:latin typeface="Cambria Math"/>
                <a:cs typeface="Cambria Math"/>
              </a:rPr>
              <a:t>4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33041" y="1069339"/>
            <a:ext cx="854075" cy="645160"/>
          </a:xfrm>
          <a:custGeom>
            <a:avLst/>
            <a:gdLst/>
            <a:ahLst/>
            <a:cxnLst/>
            <a:rect l="l" t="t" r="r" b="b"/>
            <a:pathLst>
              <a:path w="854075" h="645160">
                <a:moveTo>
                  <a:pt x="116332" y="9271"/>
                </a:moveTo>
                <a:lnTo>
                  <a:pt x="64922" y="54127"/>
                </a:lnTo>
                <a:lnTo>
                  <a:pt x="46088" y="89217"/>
                </a:lnTo>
                <a:lnTo>
                  <a:pt x="29845" y="129667"/>
                </a:lnTo>
                <a:lnTo>
                  <a:pt x="16814" y="174066"/>
                </a:lnTo>
                <a:lnTo>
                  <a:pt x="7493" y="220916"/>
                </a:lnTo>
                <a:lnTo>
                  <a:pt x="1866" y="270256"/>
                </a:lnTo>
                <a:lnTo>
                  <a:pt x="0" y="322199"/>
                </a:lnTo>
                <a:lnTo>
                  <a:pt x="1866" y="373367"/>
                </a:lnTo>
                <a:lnTo>
                  <a:pt x="7493" y="422490"/>
                </a:lnTo>
                <a:lnTo>
                  <a:pt x="16814" y="469430"/>
                </a:lnTo>
                <a:lnTo>
                  <a:pt x="29845" y="514223"/>
                </a:lnTo>
                <a:lnTo>
                  <a:pt x="46088" y="555256"/>
                </a:lnTo>
                <a:lnTo>
                  <a:pt x="64922" y="590727"/>
                </a:lnTo>
                <a:lnTo>
                  <a:pt x="110490" y="645033"/>
                </a:lnTo>
                <a:lnTo>
                  <a:pt x="116332" y="635889"/>
                </a:lnTo>
                <a:lnTo>
                  <a:pt x="95605" y="611111"/>
                </a:lnTo>
                <a:lnTo>
                  <a:pt x="77431" y="581317"/>
                </a:lnTo>
                <a:lnTo>
                  <a:pt x="61785" y="546531"/>
                </a:lnTo>
                <a:lnTo>
                  <a:pt x="48641" y="506730"/>
                </a:lnTo>
                <a:lnTo>
                  <a:pt x="38303" y="463562"/>
                </a:lnTo>
                <a:lnTo>
                  <a:pt x="30924" y="418426"/>
                </a:lnTo>
                <a:lnTo>
                  <a:pt x="26492" y="371309"/>
                </a:lnTo>
                <a:lnTo>
                  <a:pt x="25019" y="322072"/>
                </a:lnTo>
                <a:lnTo>
                  <a:pt x="26492" y="272249"/>
                </a:lnTo>
                <a:lnTo>
                  <a:pt x="30937" y="224688"/>
                </a:lnTo>
                <a:lnTo>
                  <a:pt x="38354" y="179527"/>
                </a:lnTo>
                <a:lnTo>
                  <a:pt x="48768" y="136779"/>
                </a:lnTo>
                <a:lnTo>
                  <a:pt x="61912" y="97739"/>
                </a:lnTo>
                <a:lnTo>
                  <a:pt x="95681" y="33972"/>
                </a:lnTo>
                <a:lnTo>
                  <a:pt x="116332" y="9271"/>
                </a:lnTo>
                <a:close/>
              </a:path>
              <a:path w="854075" h="645160">
                <a:moveTo>
                  <a:pt x="265811" y="315595"/>
                </a:moveTo>
                <a:lnTo>
                  <a:pt x="125603" y="315595"/>
                </a:lnTo>
                <a:lnTo>
                  <a:pt x="125603" y="330835"/>
                </a:lnTo>
                <a:lnTo>
                  <a:pt x="265811" y="330835"/>
                </a:lnTo>
                <a:lnTo>
                  <a:pt x="265811" y="315595"/>
                </a:lnTo>
                <a:close/>
              </a:path>
              <a:path w="854075" h="645160">
                <a:moveTo>
                  <a:pt x="390144" y="322072"/>
                </a:moveTo>
                <a:lnTo>
                  <a:pt x="388277" y="270256"/>
                </a:lnTo>
                <a:lnTo>
                  <a:pt x="382689" y="220916"/>
                </a:lnTo>
                <a:lnTo>
                  <a:pt x="373367" y="174066"/>
                </a:lnTo>
                <a:lnTo>
                  <a:pt x="360299" y="129667"/>
                </a:lnTo>
                <a:lnTo>
                  <a:pt x="344106" y="89217"/>
                </a:lnTo>
                <a:lnTo>
                  <a:pt x="325272" y="54127"/>
                </a:lnTo>
                <a:lnTo>
                  <a:pt x="279781" y="0"/>
                </a:lnTo>
                <a:lnTo>
                  <a:pt x="273939" y="9271"/>
                </a:lnTo>
                <a:lnTo>
                  <a:pt x="294513" y="33972"/>
                </a:lnTo>
                <a:lnTo>
                  <a:pt x="312610" y="63461"/>
                </a:lnTo>
                <a:lnTo>
                  <a:pt x="341376" y="136779"/>
                </a:lnTo>
                <a:lnTo>
                  <a:pt x="351802" y="179527"/>
                </a:lnTo>
                <a:lnTo>
                  <a:pt x="359257" y="224688"/>
                </a:lnTo>
                <a:lnTo>
                  <a:pt x="363753" y="272249"/>
                </a:lnTo>
                <a:lnTo>
                  <a:pt x="365252" y="322199"/>
                </a:lnTo>
                <a:lnTo>
                  <a:pt x="363766" y="371309"/>
                </a:lnTo>
                <a:lnTo>
                  <a:pt x="359321" y="418426"/>
                </a:lnTo>
                <a:lnTo>
                  <a:pt x="351904" y="463562"/>
                </a:lnTo>
                <a:lnTo>
                  <a:pt x="341503" y="506730"/>
                </a:lnTo>
                <a:lnTo>
                  <a:pt x="328409" y="546531"/>
                </a:lnTo>
                <a:lnTo>
                  <a:pt x="312762" y="581317"/>
                </a:lnTo>
                <a:lnTo>
                  <a:pt x="273939" y="635889"/>
                </a:lnTo>
                <a:lnTo>
                  <a:pt x="279781" y="645033"/>
                </a:lnTo>
                <a:lnTo>
                  <a:pt x="325272" y="590727"/>
                </a:lnTo>
                <a:lnTo>
                  <a:pt x="344106" y="555256"/>
                </a:lnTo>
                <a:lnTo>
                  <a:pt x="360299" y="514223"/>
                </a:lnTo>
                <a:lnTo>
                  <a:pt x="373367" y="469430"/>
                </a:lnTo>
                <a:lnTo>
                  <a:pt x="382689" y="422490"/>
                </a:lnTo>
                <a:lnTo>
                  <a:pt x="388277" y="373367"/>
                </a:lnTo>
                <a:lnTo>
                  <a:pt x="390144" y="322072"/>
                </a:lnTo>
                <a:close/>
              </a:path>
              <a:path w="854075" h="645160">
                <a:moveTo>
                  <a:pt x="854062" y="315595"/>
                </a:moveTo>
                <a:lnTo>
                  <a:pt x="713867" y="315595"/>
                </a:lnTo>
                <a:lnTo>
                  <a:pt x="713867" y="330835"/>
                </a:lnTo>
                <a:lnTo>
                  <a:pt x="854062" y="330835"/>
                </a:lnTo>
                <a:lnTo>
                  <a:pt x="854062" y="3155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321051" y="1007110"/>
            <a:ext cx="1330960" cy="692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ts val="1955"/>
              </a:lnSpc>
              <a:spcBef>
                <a:spcPts val="90"/>
              </a:spcBef>
              <a:tabLst>
                <a:tab pos="626110" algn="l"/>
              </a:tabLst>
            </a:pPr>
            <a:r>
              <a:rPr sz="2000" spc="-50" dirty="0">
                <a:latin typeface="Cambria Math"/>
                <a:cs typeface="Cambria Math"/>
              </a:rPr>
              <a:t>2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50" dirty="0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  <a:p>
            <a:pPr marL="379730">
              <a:lnSpc>
                <a:spcPts val="1430"/>
              </a:lnSpc>
              <a:tabLst>
                <a:tab pos="812165" algn="l"/>
              </a:tabLst>
            </a:pPr>
            <a:r>
              <a:rPr sz="2000" spc="-50" dirty="0">
                <a:latin typeface="Cambria Math"/>
                <a:cs typeface="Cambria Math"/>
              </a:rPr>
              <a:t>−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20" dirty="0">
                <a:latin typeface="Cambria Math"/>
                <a:cs typeface="Cambria Math"/>
              </a:rPr>
              <a:t>𝑙𝑜𝑔</a:t>
            </a:r>
            <a:r>
              <a:rPr sz="2175" spc="-30" baseline="-15325" dirty="0">
                <a:latin typeface="Cambria Math"/>
                <a:cs typeface="Cambria Math"/>
              </a:rPr>
              <a:t>2</a:t>
            </a:r>
            <a:endParaRPr sz="2175" baseline="-15325">
              <a:latin typeface="Cambria Math"/>
              <a:cs typeface="Cambria Math"/>
            </a:endParaRPr>
          </a:p>
          <a:p>
            <a:pPr marL="38100">
              <a:lnSpc>
                <a:spcPts val="1870"/>
              </a:lnSpc>
              <a:tabLst>
                <a:tab pos="626110" algn="l"/>
              </a:tabLst>
            </a:pPr>
            <a:r>
              <a:rPr sz="2000" spc="-50" dirty="0">
                <a:latin typeface="Cambria Math"/>
                <a:cs typeface="Cambria Math"/>
              </a:rPr>
              <a:t>4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50" dirty="0">
                <a:latin typeface="Cambria Math"/>
                <a:cs typeface="Cambria Math"/>
              </a:rPr>
              <a:t>4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674745" y="1069339"/>
            <a:ext cx="393700" cy="645160"/>
          </a:xfrm>
          <a:custGeom>
            <a:avLst/>
            <a:gdLst/>
            <a:ahLst/>
            <a:cxnLst/>
            <a:rect l="l" t="t" r="r" b="b"/>
            <a:pathLst>
              <a:path w="393700" h="645160">
                <a:moveTo>
                  <a:pt x="116332" y="9271"/>
                </a:moveTo>
                <a:lnTo>
                  <a:pt x="64922" y="54127"/>
                </a:lnTo>
                <a:lnTo>
                  <a:pt x="46088" y="89217"/>
                </a:lnTo>
                <a:lnTo>
                  <a:pt x="29845" y="129667"/>
                </a:lnTo>
                <a:lnTo>
                  <a:pt x="16814" y="174066"/>
                </a:lnTo>
                <a:lnTo>
                  <a:pt x="7493" y="220916"/>
                </a:lnTo>
                <a:lnTo>
                  <a:pt x="1866" y="270256"/>
                </a:lnTo>
                <a:lnTo>
                  <a:pt x="0" y="322199"/>
                </a:lnTo>
                <a:lnTo>
                  <a:pt x="1866" y="373367"/>
                </a:lnTo>
                <a:lnTo>
                  <a:pt x="7493" y="422490"/>
                </a:lnTo>
                <a:lnTo>
                  <a:pt x="16814" y="469430"/>
                </a:lnTo>
                <a:lnTo>
                  <a:pt x="29845" y="514223"/>
                </a:lnTo>
                <a:lnTo>
                  <a:pt x="46088" y="555256"/>
                </a:lnTo>
                <a:lnTo>
                  <a:pt x="64922" y="590727"/>
                </a:lnTo>
                <a:lnTo>
                  <a:pt x="110490" y="645033"/>
                </a:lnTo>
                <a:lnTo>
                  <a:pt x="116332" y="635889"/>
                </a:lnTo>
                <a:lnTo>
                  <a:pt x="95605" y="611111"/>
                </a:lnTo>
                <a:lnTo>
                  <a:pt x="77431" y="581317"/>
                </a:lnTo>
                <a:lnTo>
                  <a:pt x="61785" y="546531"/>
                </a:lnTo>
                <a:lnTo>
                  <a:pt x="48641" y="506730"/>
                </a:lnTo>
                <a:lnTo>
                  <a:pt x="38303" y="463562"/>
                </a:lnTo>
                <a:lnTo>
                  <a:pt x="30911" y="418426"/>
                </a:lnTo>
                <a:lnTo>
                  <a:pt x="26492" y="371309"/>
                </a:lnTo>
                <a:lnTo>
                  <a:pt x="25019" y="322072"/>
                </a:lnTo>
                <a:lnTo>
                  <a:pt x="26492" y="272249"/>
                </a:lnTo>
                <a:lnTo>
                  <a:pt x="30937" y="224688"/>
                </a:lnTo>
                <a:lnTo>
                  <a:pt x="38354" y="179527"/>
                </a:lnTo>
                <a:lnTo>
                  <a:pt x="48768" y="136779"/>
                </a:lnTo>
                <a:lnTo>
                  <a:pt x="61912" y="97739"/>
                </a:lnTo>
                <a:lnTo>
                  <a:pt x="95681" y="33972"/>
                </a:lnTo>
                <a:lnTo>
                  <a:pt x="116332" y="9271"/>
                </a:lnTo>
                <a:close/>
              </a:path>
              <a:path w="393700" h="645160">
                <a:moveTo>
                  <a:pt x="265811" y="315595"/>
                </a:moveTo>
                <a:lnTo>
                  <a:pt x="125603" y="315595"/>
                </a:lnTo>
                <a:lnTo>
                  <a:pt x="125603" y="330835"/>
                </a:lnTo>
                <a:lnTo>
                  <a:pt x="265811" y="330835"/>
                </a:lnTo>
                <a:lnTo>
                  <a:pt x="265811" y="315595"/>
                </a:lnTo>
                <a:close/>
              </a:path>
              <a:path w="393700" h="645160">
                <a:moveTo>
                  <a:pt x="393192" y="322072"/>
                </a:moveTo>
                <a:lnTo>
                  <a:pt x="391325" y="270256"/>
                </a:lnTo>
                <a:lnTo>
                  <a:pt x="385737" y="220916"/>
                </a:lnTo>
                <a:lnTo>
                  <a:pt x="376415" y="174066"/>
                </a:lnTo>
                <a:lnTo>
                  <a:pt x="363347" y="129667"/>
                </a:lnTo>
                <a:lnTo>
                  <a:pt x="347154" y="89217"/>
                </a:lnTo>
                <a:lnTo>
                  <a:pt x="328320" y="54127"/>
                </a:lnTo>
                <a:lnTo>
                  <a:pt x="282829" y="0"/>
                </a:lnTo>
                <a:lnTo>
                  <a:pt x="276987" y="9271"/>
                </a:lnTo>
                <a:lnTo>
                  <a:pt x="297561" y="33972"/>
                </a:lnTo>
                <a:lnTo>
                  <a:pt x="315658" y="63461"/>
                </a:lnTo>
                <a:lnTo>
                  <a:pt x="344424" y="136779"/>
                </a:lnTo>
                <a:lnTo>
                  <a:pt x="354850" y="179527"/>
                </a:lnTo>
                <a:lnTo>
                  <a:pt x="362305" y="224688"/>
                </a:lnTo>
                <a:lnTo>
                  <a:pt x="366801" y="272249"/>
                </a:lnTo>
                <a:lnTo>
                  <a:pt x="368300" y="322199"/>
                </a:lnTo>
                <a:lnTo>
                  <a:pt x="366814" y="371309"/>
                </a:lnTo>
                <a:lnTo>
                  <a:pt x="362369" y="418426"/>
                </a:lnTo>
                <a:lnTo>
                  <a:pt x="354952" y="463562"/>
                </a:lnTo>
                <a:lnTo>
                  <a:pt x="344551" y="506730"/>
                </a:lnTo>
                <a:lnTo>
                  <a:pt x="331457" y="546531"/>
                </a:lnTo>
                <a:lnTo>
                  <a:pt x="315810" y="581317"/>
                </a:lnTo>
                <a:lnTo>
                  <a:pt x="276987" y="635889"/>
                </a:lnTo>
                <a:lnTo>
                  <a:pt x="282829" y="645033"/>
                </a:lnTo>
                <a:lnTo>
                  <a:pt x="328320" y="590727"/>
                </a:lnTo>
                <a:lnTo>
                  <a:pt x="347154" y="555256"/>
                </a:lnTo>
                <a:lnTo>
                  <a:pt x="363347" y="514223"/>
                </a:lnTo>
                <a:lnTo>
                  <a:pt x="376415" y="469430"/>
                </a:lnTo>
                <a:lnTo>
                  <a:pt x="385737" y="422490"/>
                </a:lnTo>
                <a:lnTo>
                  <a:pt x="391325" y="373367"/>
                </a:lnTo>
                <a:lnTo>
                  <a:pt x="393192" y="3220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788409" y="948354"/>
            <a:ext cx="165735" cy="750570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2000" spc="-5" dirty="0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2000" spc="-5" dirty="0">
                <a:latin typeface="Cambria Math"/>
                <a:cs typeface="Cambria Math"/>
              </a:rPr>
              <a:t>4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517390" y="1355725"/>
            <a:ext cx="283845" cy="15240"/>
          </a:xfrm>
          <a:custGeom>
            <a:avLst/>
            <a:gdLst/>
            <a:ahLst/>
            <a:cxnLst/>
            <a:rect l="l" t="t" r="r" b="b"/>
            <a:pathLst>
              <a:path w="283845" h="15240">
                <a:moveTo>
                  <a:pt x="283463" y="0"/>
                </a:moveTo>
                <a:lnTo>
                  <a:pt x="0" y="0"/>
                </a:lnTo>
                <a:lnTo>
                  <a:pt x="0" y="15239"/>
                </a:lnTo>
                <a:lnTo>
                  <a:pt x="283463" y="15239"/>
                </a:lnTo>
                <a:lnTo>
                  <a:pt x="2834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861179" y="1040002"/>
            <a:ext cx="3027045" cy="645160"/>
          </a:xfrm>
          <a:custGeom>
            <a:avLst/>
            <a:gdLst/>
            <a:ahLst/>
            <a:cxnLst/>
            <a:rect l="l" t="t" r="r" b="b"/>
            <a:pathLst>
              <a:path w="3027045" h="645160">
                <a:moveTo>
                  <a:pt x="116205" y="9271"/>
                </a:moveTo>
                <a:lnTo>
                  <a:pt x="64871" y="54229"/>
                </a:lnTo>
                <a:lnTo>
                  <a:pt x="46024" y="89344"/>
                </a:lnTo>
                <a:lnTo>
                  <a:pt x="29845" y="129794"/>
                </a:lnTo>
                <a:lnTo>
                  <a:pt x="16764" y="174117"/>
                </a:lnTo>
                <a:lnTo>
                  <a:pt x="7442" y="220954"/>
                </a:lnTo>
                <a:lnTo>
                  <a:pt x="1854" y="270319"/>
                </a:lnTo>
                <a:lnTo>
                  <a:pt x="0" y="322326"/>
                </a:lnTo>
                <a:lnTo>
                  <a:pt x="1854" y="373443"/>
                </a:lnTo>
                <a:lnTo>
                  <a:pt x="7442" y="422567"/>
                </a:lnTo>
                <a:lnTo>
                  <a:pt x="16764" y="469544"/>
                </a:lnTo>
                <a:lnTo>
                  <a:pt x="29845" y="514350"/>
                </a:lnTo>
                <a:lnTo>
                  <a:pt x="46024" y="555332"/>
                </a:lnTo>
                <a:lnTo>
                  <a:pt x="64871" y="590791"/>
                </a:lnTo>
                <a:lnTo>
                  <a:pt x="110490" y="645033"/>
                </a:lnTo>
                <a:lnTo>
                  <a:pt x="116205" y="636016"/>
                </a:lnTo>
                <a:lnTo>
                  <a:pt x="95554" y="611174"/>
                </a:lnTo>
                <a:lnTo>
                  <a:pt x="77419" y="581393"/>
                </a:lnTo>
                <a:lnTo>
                  <a:pt x="61785" y="546633"/>
                </a:lnTo>
                <a:lnTo>
                  <a:pt x="48641" y="506857"/>
                </a:lnTo>
                <a:lnTo>
                  <a:pt x="38277" y="463677"/>
                </a:lnTo>
                <a:lnTo>
                  <a:pt x="30861" y="418503"/>
                </a:lnTo>
                <a:lnTo>
                  <a:pt x="26377" y="371386"/>
                </a:lnTo>
                <a:lnTo>
                  <a:pt x="24892" y="322199"/>
                </a:lnTo>
                <a:lnTo>
                  <a:pt x="26377" y="272326"/>
                </a:lnTo>
                <a:lnTo>
                  <a:pt x="30873" y="224764"/>
                </a:lnTo>
                <a:lnTo>
                  <a:pt x="38328" y="179641"/>
                </a:lnTo>
                <a:lnTo>
                  <a:pt x="48768" y="136906"/>
                </a:lnTo>
                <a:lnTo>
                  <a:pt x="61912" y="97790"/>
                </a:lnTo>
                <a:lnTo>
                  <a:pt x="95631" y="33972"/>
                </a:lnTo>
                <a:lnTo>
                  <a:pt x="116205" y="9271"/>
                </a:lnTo>
                <a:close/>
              </a:path>
              <a:path w="3027045" h="645160">
                <a:moveTo>
                  <a:pt x="497459" y="315722"/>
                </a:moveTo>
                <a:lnTo>
                  <a:pt x="357251" y="315722"/>
                </a:lnTo>
                <a:lnTo>
                  <a:pt x="357251" y="330962"/>
                </a:lnTo>
                <a:lnTo>
                  <a:pt x="497459" y="330962"/>
                </a:lnTo>
                <a:lnTo>
                  <a:pt x="497459" y="315722"/>
                </a:lnTo>
                <a:close/>
              </a:path>
              <a:path w="3027045" h="645160">
                <a:moveTo>
                  <a:pt x="1184402" y="81026"/>
                </a:moveTo>
                <a:lnTo>
                  <a:pt x="1143762" y="109575"/>
                </a:lnTo>
                <a:lnTo>
                  <a:pt x="1114933" y="164084"/>
                </a:lnTo>
                <a:lnTo>
                  <a:pt x="1095032" y="235432"/>
                </a:lnTo>
                <a:lnTo>
                  <a:pt x="1090053" y="277037"/>
                </a:lnTo>
                <a:lnTo>
                  <a:pt x="1088390" y="322707"/>
                </a:lnTo>
                <a:lnTo>
                  <a:pt x="1090053" y="368211"/>
                </a:lnTo>
                <a:lnTo>
                  <a:pt x="1095032" y="409854"/>
                </a:lnTo>
                <a:lnTo>
                  <a:pt x="1103337" y="447509"/>
                </a:lnTo>
                <a:lnTo>
                  <a:pt x="1128763" y="510717"/>
                </a:lnTo>
                <a:lnTo>
                  <a:pt x="1159891" y="556437"/>
                </a:lnTo>
                <a:lnTo>
                  <a:pt x="1177163" y="572643"/>
                </a:lnTo>
                <a:lnTo>
                  <a:pt x="1184402" y="564261"/>
                </a:lnTo>
                <a:lnTo>
                  <a:pt x="1169441" y="547865"/>
                </a:lnTo>
                <a:lnTo>
                  <a:pt x="1155839" y="527405"/>
                </a:lnTo>
                <a:lnTo>
                  <a:pt x="1132713" y="474345"/>
                </a:lnTo>
                <a:lnTo>
                  <a:pt x="1117447" y="405955"/>
                </a:lnTo>
                <a:lnTo>
                  <a:pt x="1113650" y="366191"/>
                </a:lnTo>
                <a:lnTo>
                  <a:pt x="1112393" y="322580"/>
                </a:lnTo>
                <a:lnTo>
                  <a:pt x="1113650" y="279234"/>
                </a:lnTo>
                <a:lnTo>
                  <a:pt x="1117447" y="239445"/>
                </a:lnTo>
                <a:lnTo>
                  <a:pt x="1132713" y="170942"/>
                </a:lnTo>
                <a:lnTo>
                  <a:pt x="1155839" y="117983"/>
                </a:lnTo>
                <a:lnTo>
                  <a:pt x="1169441" y="97510"/>
                </a:lnTo>
                <a:lnTo>
                  <a:pt x="1184402" y="81026"/>
                </a:lnTo>
                <a:close/>
              </a:path>
              <a:path w="3027045" h="645160">
                <a:moveTo>
                  <a:pt x="1332611" y="315722"/>
                </a:moveTo>
                <a:lnTo>
                  <a:pt x="1192403" y="315722"/>
                </a:lnTo>
                <a:lnTo>
                  <a:pt x="1192403" y="330962"/>
                </a:lnTo>
                <a:lnTo>
                  <a:pt x="1332611" y="330962"/>
                </a:lnTo>
                <a:lnTo>
                  <a:pt x="1332611" y="315722"/>
                </a:lnTo>
                <a:close/>
              </a:path>
              <a:path w="3027045" h="645160">
                <a:moveTo>
                  <a:pt x="1436624" y="322580"/>
                </a:moveTo>
                <a:lnTo>
                  <a:pt x="1434947" y="277037"/>
                </a:lnTo>
                <a:lnTo>
                  <a:pt x="1429956" y="235432"/>
                </a:lnTo>
                <a:lnTo>
                  <a:pt x="1421612" y="197789"/>
                </a:lnTo>
                <a:lnTo>
                  <a:pt x="1396136" y="134607"/>
                </a:lnTo>
                <a:lnTo>
                  <a:pt x="1365034" y="88976"/>
                </a:lnTo>
                <a:lnTo>
                  <a:pt x="1347724" y="72771"/>
                </a:lnTo>
                <a:lnTo>
                  <a:pt x="1340612" y="81026"/>
                </a:lnTo>
                <a:lnTo>
                  <a:pt x="1355534" y="97510"/>
                </a:lnTo>
                <a:lnTo>
                  <a:pt x="1369098" y="117983"/>
                </a:lnTo>
                <a:lnTo>
                  <a:pt x="1392174" y="170942"/>
                </a:lnTo>
                <a:lnTo>
                  <a:pt x="1407490" y="239445"/>
                </a:lnTo>
                <a:lnTo>
                  <a:pt x="1411325" y="279234"/>
                </a:lnTo>
                <a:lnTo>
                  <a:pt x="1412621" y="322707"/>
                </a:lnTo>
                <a:lnTo>
                  <a:pt x="1411325" y="366191"/>
                </a:lnTo>
                <a:lnTo>
                  <a:pt x="1407490" y="405955"/>
                </a:lnTo>
                <a:lnTo>
                  <a:pt x="1392174" y="474345"/>
                </a:lnTo>
                <a:lnTo>
                  <a:pt x="1369098" y="527405"/>
                </a:lnTo>
                <a:lnTo>
                  <a:pt x="1340612" y="564261"/>
                </a:lnTo>
                <a:lnTo>
                  <a:pt x="1347724" y="572643"/>
                </a:lnTo>
                <a:lnTo>
                  <a:pt x="1381163" y="535787"/>
                </a:lnTo>
                <a:lnTo>
                  <a:pt x="1409954" y="481203"/>
                </a:lnTo>
                <a:lnTo>
                  <a:pt x="1429943" y="409854"/>
                </a:lnTo>
                <a:lnTo>
                  <a:pt x="1434947" y="368211"/>
                </a:lnTo>
                <a:lnTo>
                  <a:pt x="1436624" y="322580"/>
                </a:lnTo>
                <a:close/>
              </a:path>
              <a:path w="3027045" h="645160">
                <a:moveTo>
                  <a:pt x="1902574" y="315722"/>
                </a:moveTo>
                <a:lnTo>
                  <a:pt x="1762366" y="315722"/>
                </a:lnTo>
                <a:lnTo>
                  <a:pt x="1762366" y="330962"/>
                </a:lnTo>
                <a:lnTo>
                  <a:pt x="1902574" y="330962"/>
                </a:lnTo>
                <a:lnTo>
                  <a:pt x="1902574" y="315722"/>
                </a:lnTo>
                <a:close/>
              </a:path>
              <a:path w="3027045" h="645160">
                <a:moveTo>
                  <a:pt x="3026664" y="322199"/>
                </a:moveTo>
                <a:lnTo>
                  <a:pt x="3024797" y="270319"/>
                </a:lnTo>
                <a:lnTo>
                  <a:pt x="3019209" y="220954"/>
                </a:lnTo>
                <a:lnTo>
                  <a:pt x="3009887" y="174117"/>
                </a:lnTo>
                <a:lnTo>
                  <a:pt x="2996819" y="129794"/>
                </a:lnTo>
                <a:lnTo>
                  <a:pt x="2980626" y="89344"/>
                </a:lnTo>
                <a:lnTo>
                  <a:pt x="2961792" y="54229"/>
                </a:lnTo>
                <a:lnTo>
                  <a:pt x="2916301" y="0"/>
                </a:lnTo>
                <a:lnTo>
                  <a:pt x="2910459" y="9271"/>
                </a:lnTo>
                <a:lnTo>
                  <a:pt x="2931033" y="33972"/>
                </a:lnTo>
                <a:lnTo>
                  <a:pt x="2949130" y="63474"/>
                </a:lnTo>
                <a:lnTo>
                  <a:pt x="2977896" y="136906"/>
                </a:lnTo>
                <a:lnTo>
                  <a:pt x="2988322" y="179641"/>
                </a:lnTo>
                <a:lnTo>
                  <a:pt x="2995777" y="224764"/>
                </a:lnTo>
                <a:lnTo>
                  <a:pt x="3000273" y="272326"/>
                </a:lnTo>
                <a:lnTo>
                  <a:pt x="3001772" y="322326"/>
                </a:lnTo>
                <a:lnTo>
                  <a:pt x="3000273" y="371386"/>
                </a:lnTo>
                <a:lnTo>
                  <a:pt x="2995803" y="418503"/>
                </a:lnTo>
                <a:lnTo>
                  <a:pt x="2988373" y="463677"/>
                </a:lnTo>
                <a:lnTo>
                  <a:pt x="2978023" y="506857"/>
                </a:lnTo>
                <a:lnTo>
                  <a:pt x="2964865" y="546633"/>
                </a:lnTo>
                <a:lnTo>
                  <a:pt x="2949232" y="581393"/>
                </a:lnTo>
                <a:lnTo>
                  <a:pt x="2910459" y="636016"/>
                </a:lnTo>
                <a:lnTo>
                  <a:pt x="2916301" y="645033"/>
                </a:lnTo>
                <a:lnTo>
                  <a:pt x="2961792" y="590791"/>
                </a:lnTo>
                <a:lnTo>
                  <a:pt x="2980626" y="555332"/>
                </a:lnTo>
                <a:lnTo>
                  <a:pt x="2996819" y="514350"/>
                </a:lnTo>
                <a:lnTo>
                  <a:pt x="3009887" y="469544"/>
                </a:lnTo>
                <a:lnTo>
                  <a:pt x="3019209" y="422567"/>
                </a:lnTo>
                <a:lnTo>
                  <a:pt x="3024797" y="373443"/>
                </a:lnTo>
                <a:lnTo>
                  <a:pt x="3026664" y="322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245609" y="977900"/>
            <a:ext cx="3106420" cy="692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42900">
              <a:lnSpc>
                <a:spcPts val="1955"/>
              </a:lnSpc>
              <a:spcBef>
                <a:spcPts val="90"/>
              </a:spcBef>
              <a:tabLst>
                <a:tab pos="973455" algn="l"/>
                <a:tab pos="1809114" algn="l"/>
                <a:tab pos="2379345" algn="l"/>
              </a:tabLst>
            </a:pPr>
            <a:r>
              <a:rPr sz="2000" spc="-50" dirty="0">
                <a:latin typeface="Cambria Math"/>
                <a:cs typeface="Cambria Math"/>
              </a:rPr>
              <a:t>6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50" dirty="0">
                <a:latin typeface="Cambria Math"/>
                <a:cs typeface="Cambria Math"/>
              </a:rPr>
              <a:t>4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50" dirty="0">
                <a:latin typeface="Cambria Math"/>
                <a:cs typeface="Cambria Math"/>
              </a:rPr>
              <a:t>4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50" dirty="0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  <a:p>
            <a:pPr marL="38100">
              <a:lnSpc>
                <a:spcPts val="1430"/>
              </a:lnSpc>
              <a:tabLst>
                <a:tab pos="742315" algn="l"/>
                <a:tab pos="1159510" algn="l"/>
                <a:tab pos="2132330" algn="l"/>
                <a:tab pos="2562225" algn="l"/>
              </a:tabLst>
            </a:pPr>
            <a:r>
              <a:rPr sz="2000" spc="-50" dirty="0">
                <a:latin typeface="Cambria Math"/>
                <a:cs typeface="Cambria Math"/>
              </a:rPr>
              <a:t>+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50" dirty="0">
                <a:latin typeface="Cambria Math"/>
                <a:cs typeface="Cambria Math"/>
              </a:rPr>
              <a:t>−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20" dirty="0">
                <a:latin typeface="Cambria Math"/>
                <a:cs typeface="Cambria Math"/>
              </a:rPr>
              <a:t>𝑙𝑜𝑔</a:t>
            </a:r>
            <a:r>
              <a:rPr sz="2175" spc="-30" baseline="-15325" dirty="0">
                <a:latin typeface="Cambria Math"/>
                <a:cs typeface="Cambria Math"/>
              </a:rPr>
              <a:t>2</a:t>
            </a:r>
            <a:r>
              <a:rPr sz="2175" baseline="-15325" dirty="0">
                <a:latin typeface="Cambria Math"/>
                <a:cs typeface="Cambria Math"/>
              </a:rPr>
              <a:t>	</a:t>
            </a:r>
            <a:r>
              <a:rPr sz="2000" spc="-50" dirty="0">
                <a:latin typeface="Cambria Math"/>
                <a:cs typeface="Cambria Math"/>
              </a:rPr>
              <a:t>−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20" dirty="0">
                <a:latin typeface="Cambria Math"/>
                <a:cs typeface="Cambria Math"/>
              </a:rPr>
              <a:t>𝑙𝑜𝑔</a:t>
            </a:r>
            <a:r>
              <a:rPr sz="2175" spc="-30" baseline="-15325" dirty="0">
                <a:latin typeface="Cambria Math"/>
                <a:cs typeface="Cambria Math"/>
              </a:rPr>
              <a:t>2</a:t>
            </a:r>
            <a:endParaRPr sz="2175" baseline="-15325">
              <a:latin typeface="Cambria Math"/>
              <a:cs typeface="Cambria Math"/>
            </a:endParaRPr>
          </a:p>
          <a:p>
            <a:pPr marL="272415">
              <a:lnSpc>
                <a:spcPts val="1870"/>
              </a:lnSpc>
              <a:tabLst>
                <a:tab pos="973455" algn="l"/>
                <a:tab pos="1809114" algn="l"/>
                <a:tab pos="2379345" algn="l"/>
              </a:tabLst>
            </a:pPr>
            <a:r>
              <a:rPr sz="2000" spc="-25" dirty="0">
                <a:latin typeface="Cambria Math"/>
                <a:cs typeface="Cambria Math"/>
              </a:rPr>
              <a:t>14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50" dirty="0">
                <a:latin typeface="Cambria Math"/>
                <a:cs typeface="Cambria Math"/>
              </a:rPr>
              <a:t>6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50" dirty="0">
                <a:latin typeface="Cambria Math"/>
                <a:cs typeface="Cambria Math"/>
              </a:rPr>
              <a:t>6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50" dirty="0">
                <a:latin typeface="Cambria Math"/>
                <a:cs typeface="Cambria Math"/>
              </a:rPr>
              <a:t>6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351395" y="1040002"/>
            <a:ext cx="390525" cy="645160"/>
          </a:xfrm>
          <a:custGeom>
            <a:avLst/>
            <a:gdLst/>
            <a:ahLst/>
            <a:cxnLst/>
            <a:rect l="l" t="t" r="r" b="b"/>
            <a:pathLst>
              <a:path w="390525" h="645160">
                <a:moveTo>
                  <a:pt x="116205" y="9271"/>
                </a:moveTo>
                <a:lnTo>
                  <a:pt x="64871" y="54229"/>
                </a:lnTo>
                <a:lnTo>
                  <a:pt x="46024" y="89344"/>
                </a:lnTo>
                <a:lnTo>
                  <a:pt x="29845" y="129794"/>
                </a:lnTo>
                <a:lnTo>
                  <a:pt x="16764" y="174117"/>
                </a:lnTo>
                <a:lnTo>
                  <a:pt x="7442" y="220954"/>
                </a:lnTo>
                <a:lnTo>
                  <a:pt x="1854" y="270319"/>
                </a:lnTo>
                <a:lnTo>
                  <a:pt x="0" y="322326"/>
                </a:lnTo>
                <a:lnTo>
                  <a:pt x="1854" y="373443"/>
                </a:lnTo>
                <a:lnTo>
                  <a:pt x="7442" y="422567"/>
                </a:lnTo>
                <a:lnTo>
                  <a:pt x="16764" y="469544"/>
                </a:lnTo>
                <a:lnTo>
                  <a:pt x="29845" y="514350"/>
                </a:lnTo>
                <a:lnTo>
                  <a:pt x="46024" y="555332"/>
                </a:lnTo>
                <a:lnTo>
                  <a:pt x="64871" y="590791"/>
                </a:lnTo>
                <a:lnTo>
                  <a:pt x="110490" y="645033"/>
                </a:lnTo>
                <a:lnTo>
                  <a:pt x="116205" y="636016"/>
                </a:lnTo>
                <a:lnTo>
                  <a:pt x="95554" y="611174"/>
                </a:lnTo>
                <a:lnTo>
                  <a:pt x="77419" y="581393"/>
                </a:lnTo>
                <a:lnTo>
                  <a:pt x="61785" y="546633"/>
                </a:lnTo>
                <a:lnTo>
                  <a:pt x="48641" y="506857"/>
                </a:lnTo>
                <a:lnTo>
                  <a:pt x="38277" y="463677"/>
                </a:lnTo>
                <a:lnTo>
                  <a:pt x="30861" y="418503"/>
                </a:lnTo>
                <a:lnTo>
                  <a:pt x="26377" y="371386"/>
                </a:lnTo>
                <a:lnTo>
                  <a:pt x="24892" y="322199"/>
                </a:lnTo>
                <a:lnTo>
                  <a:pt x="26377" y="272326"/>
                </a:lnTo>
                <a:lnTo>
                  <a:pt x="30873" y="224764"/>
                </a:lnTo>
                <a:lnTo>
                  <a:pt x="38328" y="179641"/>
                </a:lnTo>
                <a:lnTo>
                  <a:pt x="48768" y="136906"/>
                </a:lnTo>
                <a:lnTo>
                  <a:pt x="61912" y="97790"/>
                </a:lnTo>
                <a:lnTo>
                  <a:pt x="95631" y="33972"/>
                </a:lnTo>
                <a:lnTo>
                  <a:pt x="116205" y="9271"/>
                </a:lnTo>
                <a:close/>
              </a:path>
              <a:path w="390525" h="645160">
                <a:moveTo>
                  <a:pt x="265811" y="315722"/>
                </a:moveTo>
                <a:lnTo>
                  <a:pt x="125603" y="315722"/>
                </a:lnTo>
                <a:lnTo>
                  <a:pt x="125603" y="330962"/>
                </a:lnTo>
                <a:lnTo>
                  <a:pt x="265811" y="330962"/>
                </a:lnTo>
                <a:lnTo>
                  <a:pt x="265811" y="315722"/>
                </a:lnTo>
                <a:close/>
              </a:path>
              <a:path w="390525" h="645160">
                <a:moveTo>
                  <a:pt x="390144" y="322199"/>
                </a:moveTo>
                <a:lnTo>
                  <a:pt x="388277" y="270319"/>
                </a:lnTo>
                <a:lnTo>
                  <a:pt x="382689" y="220954"/>
                </a:lnTo>
                <a:lnTo>
                  <a:pt x="373367" y="174117"/>
                </a:lnTo>
                <a:lnTo>
                  <a:pt x="360299" y="129794"/>
                </a:lnTo>
                <a:lnTo>
                  <a:pt x="344106" y="89344"/>
                </a:lnTo>
                <a:lnTo>
                  <a:pt x="325272" y="54229"/>
                </a:lnTo>
                <a:lnTo>
                  <a:pt x="279781" y="0"/>
                </a:lnTo>
                <a:lnTo>
                  <a:pt x="273939" y="9271"/>
                </a:lnTo>
                <a:lnTo>
                  <a:pt x="294513" y="33972"/>
                </a:lnTo>
                <a:lnTo>
                  <a:pt x="312610" y="63474"/>
                </a:lnTo>
                <a:lnTo>
                  <a:pt x="341376" y="136906"/>
                </a:lnTo>
                <a:lnTo>
                  <a:pt x="351802" y="179641"/>
                </a:lnTo>
                <a:lnTo>
                  <a:pt x="359257" y="224764"/>
                </a:lnTo>
                <a:lnTo>
                  <a:pt x="363753" y="272326"/>
                </a:lnTo>
                <a:lnTo>
                  <a:pt x="365252" y="322326"/>
                </a:lnTo>
                <a:lnTo>
                  <a:pt x="363753" y="371386"/>
                </a:lnTo>
                <a:lnTo>
                  <a:pt x="359283" y="418503"/>
                </a:lnTo>
                <a:lnTo>
                  <a:pt x="351853" y="463677"/>
                </a:lnTo>
                <a:lnTo>
                  <a:pt x="341503" y="506857"/>
                </a:lnTo>
                <a:lnTo>
                  <a:pt x="328345" y="546633"/>
                </a:lnTo>
                <a:lnTo>
                  <a:pt x="312712" y="581393"/>
                </a:lnTo>
                <a:lnTo>
                  <a:pt x="273939" y="636016"/>
                </a:lnTo>
                <a:lnTo>
                  <a:pt x="279781" y="645033"/>
                </a:lnTo>
                <a:lnTo>
                  <a:pt x="325272" y="590791"/>
                </a:lnTo>
                <a:lnTo>
                  <a:pt x="344106" y="555332"/>
                </a:lnTo>
                <a:lnTo>
                  <a:pt x="360299" y="514350"/>
                </a:lnTo>
                <a:lnTo>
                  <a:pt x="373367" y="469544"/>
                </a:lnTo>
                <a:lnTo>
                  <a:pt x="382689" y="422567"/>
                </a:lnTo>
                <a:lnTo>
                  <a:pt x="388277" y="373443"/>
                </a:lnTo>
                <a:lnTo>
                  <a:pt x="390144" y="322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466203" y="918769"/>
            <a:ext cx="165735" cy="75120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2000" spc="-5" dirty="0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2000" spc="-5" dirty="0">
                <a:latin typeface="Cambria Math"/>
                <a:cs typeface="Cambria Math"/>
              </a:rPr>
              <a:t>6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418576" y="1355725"/>
            <a:ext cx="283845" cy="15240"/>
          </a:xfrm>
          <a:custGeom>
            <a:avLst/>
            <a:gdLst/>
            <a:ahLst/>
            <a:cxnLst/>
            <a:rect l="l" t="t" r="r" b="b"/>
            <a:pathLst>
              <a:path w="283845" h="15240">
                <a:moveTo>
                  <a:pt x="283464" y="0"/>
                </a:moveTo>
                <a:lnTo>
                  <a:pt x="0" y="0"/>
                </a:lnTo>
                <a:lnTo>
                  <a:pt x="0" y="15239"/>
                </a:lnTo>
                <a:lnTo>
                  <a:pt x="283464" y="15239"/>
                </a:lnTo>
                <a:lnTo>
                  <a:pt x="2834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65540" y="1040002"/>
            <a:ext cx="3066415" cy="645160"/>
          </a:xfrm>
          <a:custGeom>
            <a:avLst/>
            <a:gdLst/>
            <a:ahLst/>
            <a:cxnLst/>
            <a:rect l="l" t="t" r="r" b="b"/>
            <a:pathLst>
              <a:path w="3066415" h="645160">
                <a:moveTo>
                  <a:pt x="116205" y="9271"/>
                </a:moveTo>
                <a:lnTo>
                  <a:pt x="64858" y="54229"/>
                </a:lnTo>
                <a:lnTo>
                  <a:pt x="46024" y="89344"/>
                </a:lnTo>
                <a:lnTo>
                  <a:pt x="29845" y="129794"/>
                </a:lnTo>
                <a:lnTo>
                  <a:pt x="16764" y="174117"/>
                </a:lnTo>
                <a:lnTo>
                  <a:pt x="7442" y="220954"/>
                </a:lnTo>
                <a:lnTo>
                  <a:pt x="1854" y="270319"/>
                </a:lnTo>
                <a:lnTo>
                  <a:pt x="0" y="322326"/>
                </a:lnTo>
                <a:lnTo>
                  <a:pt x="1854" y="373443"/>
                </a:lnTo>
                <a:lnTo>
                  <a:pt x="7442" y="422567"/>
                </a:lnTo>
                <a:lnTo>
                  <a:pt x="16764" y="469544"/>
                </a:lnTo>
                <a:lnTo>
                  <a:pt x="29845" y="514350"/>
                </a:lnTo>
                <a:lnTo>
                  <a:pt x="46024" y="555332"/>
                </a:lnTo>
                <a:lnTo>
                  <a:pt x="64858" y="590791"/>
                </a:lnTo>
                <a:lnTo>
                  <a:pt x="110363" y="645033"/>
                </a:lnTo>
                <a:lnTo>
                  <a:pt x="116205" y="636016"/>
                </a:lnTo>
                <a:lnTo>
                  <a:pt x="95529" y="611174"/>
                </a:lnTo>
                <a:lnTo>
                  <a:pt x="77368" y="581393"/>
                </a:lnTo>
                <a:lnTo>
                  <a:pt x="61722" y="546633"/>
                </a:lnTo>
                <a:lnTo>
                  <a:pt x="48641" y="506857"/>
                </a:lnTo>
                <a:lnTo>
                  <a:pt x="38227" y="463677"/>
                </a:lnTo>
                <a:lnTo>
                  <a:pt x="30810" y="418503"/>
                </a:lnTo>
                <a:lnTo>
                  <a:pt x="26365" y="371386"/>
                </a:lnTo>
                <a:lnTo>
                  <a:pt x="24892" y="322199"/>
                </a:lnTo>
                <a:lnTo>
                  <a:pt x="26377" y="272326"/>
                </a:lnTo>
                <a:lnTo>
                  <a:pt x="30861" y="224764"/>
                </a:lnTo>
                <a:lnTo>
                  <a:pt x="38277" y="179641"/>
                </a:lnTo>
                <a:lnTo>
                  <a:pt x="48641" y="136906"/>
                </a:lnTo>
                <a:lnTo>
                  <a:pt x="61785" y="97790"/>
                </a:lnTo>
                <a:lnTo>
                  <a:pt x="95554" y="33972"/>
                </a:lnTo>
                <a:lnTo>
                  <a:pt x="116205" y="9271"/>
                </a:lnTo>
                <a:close/>
              </a:path>
              <a:path w="3066415" h="645160">
                <a:moveTo>
                  <a:pt x="497332" y="315722"/>
                </a:moveTo>
                <a:lnTo>
                  <a:pt x="357124" y="315722"/>
                </a:lnTo>
                <a:lnTo>
                  <a:pt x="357124" y="330962"/>
                </a:lnTo>
                <a:lnTo>
                  <a:pt x="497332" y="330962"/>
                </a:lnTo>
                <a:lnTo>
                  <a:pt x="497332" y="315722"/>
                </a:lnTo>
                <a:close/>
              </a:path>
              <a:path w="3066415" h="645160">
                <a:moveTo>
                  <a:pt x="3066288" y="322199"/>
                </a:moveTo>
                <a:lnTo>
                  <a:pt x="3064408" y="270319"/>
                </a:lnTo>
                <a:lnTo>
                  <a:pt x="3058795" y="220954"/>
                </a:lnTo>
                <a:lnTo>
                  <a:pt x="3049460" y="174117"/>
                </a:lnTo>
                <a:lnTo>
                  <a:pt x="3036443" y="129794"/>
                </a:lnTo>
                <a:lnTo>
                  <a:pt x="3020187" y="89344"/>
                </a:lnTo>
                <a:lnTo>
                  <a:pt x="3001353" y="54229"/>
                </a:lnTo>
                <a:lnTo>
                  <a:pt x="2955798" y="0"/>
                </a:lnTo>
                <a:lnTo>
                  <a:pt x="2949956" y="9271"/>
                </a:lnTo>
                <a:lnTo>
                  <a:pt x="2970530" y="33972"/>
                </a:lnTo>
                <a:lnTo>
                  <a:pt x="2988640" y="63474"/>
                </a:lnTo>
                <a:lnTo>
                  <a:pt x="3017520" y="136906"/>
                </a:lnTo>
                <a:lnTo>
                  <a:pt x="3027921" y="179641"/>
                </a:lnTo>
                <a:lnTo>
                  <a:pt x="3035338" y="224764"/>
                </a:lnTo>
                <a:lnTo>
                  <a:pt x="3039783" y="272326"/>
                </a:lnTo>
                <a:lnTo>
                  <a:pt x="3041269" y="322326"/>
                </a:lnTo>
                <a:lnTo>
                  <a:pt x="3039783" y="371386"/>
                </a:lnTo>
                <a:lnTo>
                  <a:pt x="3035350" y="418503"/>
                </a:lnTo>
                <a:lnTo>
                  <a:pt x="3027972" y="463677"/>
                </a:lnTo>
                <a:lnTo>
                  <a:pt x="3017647" y="506857"/>
                </a:lnTo>
                <a:lnTo>
                  <a:pt x="3004489" y="546633"/>
                </a:lnTo>
                <a:lnTo>
                  <a:pt x="2988843" y="581393"/>
                </a:lnTo>
                <a:lnTo>
                  <a:pt x="2949956" y="636016"/>
                </a:lnTo>
                <a:lnTo>
                  <a:pt x="2955798" y="645033"/>
                </a:lnTo>
                <a:lnTo>
                  <a:pt x="3001353" y="590791"/>
                </a:lnTo>
                <a:lnTo>
                  <a:pt x="3020187" y="555332"/>
                </a:lnTo>
                <a:lnTo>
                  <a:pt x="3036443" y="514350"/>
                </a:lnTo>
                <a:lnTo>
                  <a:pt x="3049460" y="469544"/>
                </a:lnTo>
                <a:lnTo>
                  <a:pt x="3058795" y="422567"/>
                </a:lnTo>
                <a:lnTo>
                  <a:pt x="3064408" y="373443"/>
                </a:lnTo>
                <a:lnTo>
                  <a:pt x="3066288" y="322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150986" y="977900"/>
            <a:ext cx="1675130" cy="692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39725">
              <a:lnSpc>
                <a:spcPts val="1955"/>
              </a:lnSpc>
              <a:spcBef>
                <a:spcPts val="90"/>
              </a:spcBef>
              <a:tabLst>
                <a:tab pos="973455" algn="l"/>
              </a:tabLst>
            </a:pPr>
            <a:r>
              <a:rPr sz="2000" spc="-50" dirty="0">
                <a:latin typeface="Cambria Math"/>
                <a:cs typeface="Cambria Math"/>
              </a:rPr>
              <a:t>4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50" dirty="0">
                <a:latin typeface="Cambria Math"/>
                <a:cs typeface="Cambria Math"/>
              </a:rPr>
              <a:t>3</a:t>
            </a:r>
            <a:endParaRPr sz="2000">
              <a:latin typeface="Cambria Math"/>
              <a:cs typeface="Cambria Math"/>
            </a:endParaRPr>
          </a:p>
          <a:p>
            <a:pPr marL="38100">
              <a:lnSpc>
                <a:spcPts val="1430"/>
              </a:lnSpc>
              <a:tabLst>
                <a:tab pos="742315" algn="l"/>
                <a:tab pos="1156335" algn="l"/>
              </a:tabLst>
            </a:pPr>
            <a:r>
              <a:rPr sz="2000" spc="-50" dirty="0">
                <a:latin typeface="Cambria Math"/>
                <a:cs typeface="Cambria Math"/>
              </a:rPr>
              <a:t>+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50" dirty="0">
                <a:latin typeface="Cambria Math"/>
                <a:cs typeface="Cambria Math"/>
              </a:rPr>
              <a:t>−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20" dirty="0">
                <a:latin typeface="Cambria Math"/>
                <a:cs typeface="Cambria Math"/>
              </a:rPr>
              <a:t>𝑙𝑜𝑔</a:t>
            </a:r>
            <a:r>
              <a:rPr sz="2175" spc="-30" baseline="-15325" dirty="0">
                <a:latin typeface="Cambria Math"/>
                <a:cs typeface="Cambria Math"/>
              </a:rPr>
              <a:t>2</a:t>
            </a:r>
            <a:endParaRPr sz="2175" baseline="-15325">
              <a:latin typeface="Cambria Math"/>
              <a:cs typeface="Cambria Math"/>
            </a:endParaRPr>
          </a:p>
          <a:p>
            <a:pPr marL="269240">
              <a:lnSpc>
                <a:spcPts val="1870"/>
              </a:lnSpc>
              <a:tabLst>
                <a:tab pos="973455" algn="l"/>
              </a:tabLst>
            </a:pPr>
            <a:r>
              <a:rPr sz="2000" spc="-25" dirty="0">
                <a:latin typeface="Cambria Math"/>
                <a:cs typeface="Cambria Math"/>
              </a:rPr>
              <a:t>14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50" dirty="0">
                <a:latin typeface="Cambria Math"/>
                <a:cs typeface="Cambria Math"/>
              </a:rPr>
              <a:t>4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850628" y="1040002"/>
            <a:ext cx="854075" cy="645160"/>
          </a:xfrm>
          <a:custGeom>
            <a:avLst/>
            <a:gdLst/>
            <a:ahLst/>
            <a:cxnLst/>
            <a:rect l="l" t="t" r="r" b="b"/>
            <a:pathLst>
              <a:path w="854075" h="645160">
                <a:moveTo>
                  <a:pt x="116205" y="9271"/>
                </a:moveTo>
                <a:lnTo>
                  <a:pt x="64858" y="54229"/>
                </a:lnTo>
                <a:lnTo>
                  <a:pt x="46024" y="89344"/>
                </a:lnTo>
                <a:lnTo>
                  <a:pt x="29845" y="129794"/>
                </a:lnTo>
                <a:lnTo>
                  <a:pt x="16764" y="174117"/>
                </a:lnTo>
                <a:lnTo>
                  <a:pt x="7442" y="220954"/>
                </a:lnTo>
                <a:lnTo>
                  <a:pt x="1854" y="270319"/>
                </a:lnTo>
                <a:lnTo>
                  <a:pt x="0" y="322326"/>
                </a:lnTo>
                <a:lnTo>
                  <a:pt x="1854" y="373443"/>
                </a:lnTo>
                <a:lnTo>
                  <a:pt x="7442" y="422567"/>
                </a:lnTo>
                <a:lnTo>
                  <a:pt x="16764" y="469544"/>
                </a:lnTo>
                <a:lnTo>
                  <a:pt x="29845" y="514350"/>
                </a:lnTo>
                <a:lnTo>
                  <a:pt x="46024" y="555332"/>
                </a:lnTo>
                <a:lnTo>
                  <a:pt x="64858" y="590791"/>
                </a:lnTo>
                <a:lnTo>
                  <a:pt x="110363" y="645033"/>
                </a:lnTo>
                <a:lnTo>
                  <a:pt x="116205" y="636016"/>
                </a:lnTo>
                <a:lnTo>
                  <a:pt x="95529" y="611174"/>
                </a:lnTo>
                <a:lnTo>
                  <a:pt x="77368" y="581393"/>
                </a:lnTo>
                <a:lnTo>
                  <a:pt x="61722" y="546633"/>
                </a:lnTo>
                <a:lnTo>
                  <a:pt x="48641" y="506857"/>
                </a:lnTo>
                <a:lnTo>
                  <a:pt x="38227" y="463677"/>
                </a:lnTo>
                <a:lnTo>
                  <a:pt x="30810" y="418503"/>
                </a:lnTo>
                <a:lnTo>
                  <a:pt x="26365" y="371386"/>
                </a:lnTo>
                <a:lnTo>
                  <a:pt x="24892" y="322199"/>
                </a:lnTo>
                <a:lnTo>
                  <a:pt x="26377" y="272326"/>
                </a:lnTo>
                <a:lnTo>
                  <a:pt x="30861" y="224764"/>
                </a:lnTo>
                <a:lnTo>
                  <a:pt x="38277" y="179641"/>
                </a:lnTo>
                <a:lnTo>
                  <a:pt x="48641" y="136906"/>
                </a:lnTo>
                <a:lnTo>
                  <a:pt x="61785" y="97790"/>
                </a:lnTo>
                <a:lnTo>
                  <a:pt x="95554" y="33972"/>
                </a:lnTo>
                <a:lnTo>
                  <a:pt x="116205" y="9271"/>
                </a:lnTo>
                <a:close/>
              </a:path>
              <a:path w="854075" h="645160">
                <a:moveTo>
                  <a:pt x="265684" y="315722"/>
                </a:moveTo>
                <a:lnTo>
                  <a:pt x="125476" y="315722"/>
                </a:lnTo>
                <a:lnTo>
                  <a:pt x="125476" y="330962"/>
                </a:lnTo>
                <a:lnTo>
                  <a:pt x="265684" y="330962"/>
                </a:lnTo>
                <a:lnTo>
                  <a:pt x="265684" y="315722"/>
                </a:lnTo>
                <a:close/>
              </a:path>
              <a:path w="854075" h="645160">
                <a:moveTo>
                  <a:pt x="390144" y="322199"/>
                </a:moveTo>
                <a:lnTo>
                  <a:pt x="388264" y="270319"/>
                </a:lnTo>
                <a:lnTo>
                  <a:pt x="382651" y="220954"/>
                </a:lnTo>
                <a:lnTo>
                  <a:pt x="373316" y="174117"/>
                </a:lnTo>
                <a:lnTo>
                  <a:pt x="360299" y="129794"/>
                </a:lnTo>
                <a:lnTo>
                  <a:pt x="344043" y="89344"/>
                </a:lnTo>
                <a:lnTo>
                  <a:pt x="325208" y="54229"/>
                </a:lnTo>
                <a:lnTo>
                  <a:pt x="279654" y="0"/>
                </a:lnTo>
                <a:lnTo>
                  <a:pt x="273812" y="9271"/>
                </a:lnTo>
                <a:lnTo>
                  <a:pt x="294386" y="33972"/>
                </a:lnTo>
                <a:lnTo>
                  <a:pt x="312496" y="63474"/>
                </a:lnTo>
                <a:lnTo>
                  <a:pt x="341376" y="136906"/>
                </a:lnTo>
                <a:lnTo>
                  <a:pt x="351777" y="179641"/>
                </a:lnTo>
                <a:lnTo>
                  <a:pt x="359194" y="224764"/>
                </a:lnTo>
                <a:lnTo>
                  <a:pt x="363639" y="272326"/>
                </a:lnTo>
                <a:lnTo>
                  <a:pt x="365125" y="322326"/>
                </a:lnTo>
                <a:lnTo>
                  <a:pt x="363639" y="371386"/>
                </a:lnTo>
                <a:lnTo>
                  <a:pt x="359219" y="418503"/>
                </a:lnTo>
                <a:lnTo>
                  <a:pt x="351828" y="463677"/>
                </a:lnTo>
                <a:lnTo>
                  <a:pt x="341503" y="506857"/>
                </a:lnTo>
                <a:lnTo>
                  <a:pt x="328345" y="546633"/>
                </a:lnTo>
                <a:lnTo>
                  <a:pt x="312699" y="581393"/>
                </a:lnTo>
                <a:lnTo>
                  <a:pt x="273812" y="636016"/>
                </a:lnTo>
                <a:lnTo>
                  <a:pt x="279654" y="645033"/>
                </a:lnTo>
                <a:lnTo>
                  <a:pt x="325208" y="590791"/>
                </a:lnTo>
                <a:lnTo>
                  <a:pt x="344043" y="555332"/>
                </a:lnTo>
                <a:lnTo>
                  <a:pt x="360299" y="514350"/>
                </a:lnTo>
                <a:lnTo>
                  <a:pt x="373316" y="469544"/>
                </a:lnTo>
                <a:lnTo>
                  <a:pt x="382651" y="422567"/>
                </a:lnTo>
                <a:lnTo>
                  <a:pt x="388264" y="373443"/>
                </a:lnTo>
                <a:lnTo>
                  <a:pt x="390144" y="322199"/>
                </a:lnTo>
                <a:close/>
              </a:path>
              <a:path w="854075" h="645160">
                <a:moveTo>
                  <a:pt x="853948" y="315722"/>
                </a:moveTo>
                <a:lnTo>
                  <a:pt x="713740" y="315722"/>
                </a:lnTo>
                <a:lnTo>
                  <a:pt x="713740" y="330962"/>
                </a:lnTo>
                <a:lnTo>
                  <a:pt x="853948" y="330962"/>
                </a:lnTo>
                <a:lnTo>
                  <a:pt x="853948" y="3157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9940417" y="977900"/>
            <a:ext cx="1330960" cy="692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ts val="1955"/>
              </a:lnSpc>
              <a:spcBef>
                <a:spcPts val="90"/>
              </a:spcBef>
              <a:tabLst>
                <a:tab pos="626110" algn="l"/>
              </a:tabLst>
            </a:pPr>
            <a:r>
              <a:rPr sz="2000" spc="-50" dirty="0">
                <a:latin typeface="Cambria Math"/>
                <a:cs typeface="Cambria Math"/>
              </a:rPr>
              <a:t>3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50" dirty="0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  <a:p>
            <a:pPr marL="379730">
              <a:lnSpc>
                <a:spcPts val="1430"/>
              </a:lnSpc>
              <a:tabLst>
                <a:tab pos="812165" algn="l"/>
              </a:tabLst>
            </a:pPr>
            <a:r>
              <a:rPr sz="2000" spc="-50" dirty="0">
                <a:latin typeface="Cambria Math"/>
                <a:cs typeface="Cambria Math"/>
              </a:rPr>
              <a:t>−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20" dirty="0">
                <a:latin typeface="Cambria Math"/>
                <a:cs typeface="Cambria Math"/>
              </a:rPr>
              <a:t>𝑙𝑜𝑔</a:t>
            </a:r>
            <a:r>
              <a:rPr sz="2175" spc="-30" baseline="-15325" dirty="0">
                <a:latin typeface="Cambria Math"/>
                <a:cs typeface="Cambria Math"/>
              </a:rPr>
              <a:t>2</a:t>
            </a:r>
            <a:endParaRPr sz="2175" baseline="-15325">
              <a:latin typeface="Cambria Math"/>
              <a:cs typeface="Cambria Math"/>
            </a:endParaRPr>
          </a:p>
          <a:p>
            <a:pPr marL="38100">
              <a:lnSpc>
                <a:spcPts val="1870"/>
              </a:lnSpc>
              <a:tabLst>
                <a:tab pos="626110" algn="l"/>
              </a:tabLst>
            </a:pPr>
            <a:r>
              <a:rPr sz="2000" spc="-50" dirty="0">
                <a:latin typeface="Cambria Math"/>
                <a:cs typeface="Cambria Math"/>
              </a:rPr>
              <a:t>4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50" dirty="0">
                <a:latin typeface="Cambria Math"/>
                <a:cs typeface="Cambria Math"/>
              </a:rPr>
              <a:t>4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1292332" y="1040002"/>
            <a:ext cx="393700" cy="645160"/>
          </a:xfrm>
          <a:custGeom>
            <a:avLst/>
            <a:gdLst/>
            <a:ahLst/>
            <a:cxnLst/>
            <a:rect l="l" t="t" r="r" b="b"/>
            <a:pathLst>
              <a:path w="393700" h="645160">
                <a:moveTo>
                  <a:pt x="116205" y="9271"/>
                </a:moveTo>
                <a:lnTo>
                  <a:pt x="64858" y="54229"/>
                </a:lnTo>
                <a:lnTo>
                  <a:pt x="46024" y="89344"/>
                </a:lnTo>
                <a:lnTo>
                  <a:pt x="29845" y="129794"/>
                </a:lnTo>
                <a:lnTo>
                  <a:pt x="16764" y="174117"/>
                </a:lnTo>
                <a:lnTo>
                  <a:pt x="7442" y="220954"/>
                </a:lnTo>
                <a:lnTo>
                  <a:pt x="1854" y="270319"/>
                </a:lnTo>
                <a:lnTo>
                  <a:pt x="0" y="322326"/>
                </a:lnTo>
                <a:lnTo>
                  <a:pt x="1854" y="373443"/>
                </a:lnTo>
                <a:lnTo>
                  <a:pt x="7442" y="422567"/>
                </a:lnTo>
                <a:lnTo>
                  <a:pt x="16764" y="469544"/>
                </a:lnTo>
                <a:lnTo>
                  <a:pt x="29845" y="514350"/>
                </a:lnTo>
                <a:lnTo>
                  <a:pt x="46024" y="555332"/>
                </a:lnTo>
                <a:lnTo>
                  <a:pt x="64858" y="590791"/>
                </a:lnTo>
                <a:lnTo>
                  <a:pt x="110363" y="645033"/>
                </a:lnTo>
                <a:lnTo>
                  <a:pt x="116205" y="636016"/>
                </a:lnTo>
                <a:lnTo>
                  <a:pt x="95529" y="611174"/>
                </a:lnTo>
                <a:lnTo>
                  <a:pt x="77368" y="581393"/>
                </a:lnTo>
                <a:lnTo>
                  <a:pt x="61722" y="546633"/>
                </a:lnTo>
                <a:lnTo>
                  <a:pt x="48641" y="506857"/>
                </a:lnTo>
                <a:lnTo>
                  <a:pt x="38227" y="463677"/>
                </a:lnTo>
                <a:lnTo>
                  <a:pt x="30810" y="418503"/>
                </a:lnTo>
                <a:lnTo>
                  <a:pt x="26365" y="371386"/>
                </a:lnTo>
                <a:lnTo>
                  <a:pt x="24892" y="322199"/>
                </a:lnTo>
                <a:lnTo>
                  <a:pt x="26377" y="272326"/>
                </a:lnTo>
                <a:lnTo>
                  <a:pt x="30861" y="224764"/>
                </a:lnTo>
                <a:lnTo>
                  <a:pt x="38277" y="179641"/>
                </a:lnTo>
                <a:lnTo>
                  <a:pt x="48641" y="136906"/>
                </a:lnTo>
                <a:lnTo>
                  <a:pt x="61785" y="97790"/>
                </a:lnTo>
                <a:lnTo>
                  <a:pt x="95554" y="33972"/>
                </a:lnTo>
                <a:lnTo>
                  <a:pt x="116205" y="9271"/>
                </a:lnTo>
                <a:close/>
              </a:path>
              <a:path w="393700" h="645160">
                <a:moveTo>
                  <a:pt x="265671" y="315722"/>
                </a:moveTo>
                <a:lnTo>
                  <a:pt x="125476" y="315722"/>
                </a:lnTo>
                <a:lnTo>
                  <a:pt x="125476" y="330962"/>
                </a:lnTo>
                <a:lnTo>
                  <a:pt x="265671" y="330962"/>
                </a:lnTo>
                <a:lnTo>
                  <a:pt x="265671" y="315722"/>
                </a:lnTo>
                <a:close/>
              </a:path>
              <a:path w="393700" h="645160">
                <a:moveTo>
                  <a:pt x="393192" y="322199"/>
                </a:moveTo>
                <a:lnTo>
                  <a:pt x="391312" y="270319"/>
                </a:lnTo>
                <a:lnTo>
                  <a:pt x="385699" y="220954"/>
                </a:lnTo>
                <a:lnTo>
                  <a:pt x="376364" y="174117"/>
                </a:lnTo>
                <a:lnTo>
                  <a:pt x="363347" y="129794"/>
                </a:lnTo>
                <a:lnTo>
                  <a:pt x="347091" y="89344"/>
                </a:lnTo>
                <a:lnTo>
                  <a:pt x="328256" y="54229"/>
                </a:lnTo>
                <a:lnTo>
                  <a:pt x="282702" y="0"/>
                </a:lnTo>
                <a:lnTo>
                  <a:pt x="276860" y="9271"/>
                </a:lnTo>
                <a:lnTo>
                  <a:pt x="297434" y="33972"/>
                </a:lnTo>
                <a:lnTo>
                  <a:pt x="315544" y="63474"/>
                </a:lnTo>
                <a:lnTo>
                  <a:pt x="344424" y="136906"/>
                </a:lnTo>
                <a:lnTo>
                  <a:pt x="354825" y="179641"/>
                </a:lnTo>
                <a:lnTo>
                  <a:pt x="362242" y="224764"/>
                </a:lnTo>
                <a:lnTo>
                  <a:pt x="366687" y="272326"/>
                </a:lnTo>
                <a:lnTo>
                  <a:pt x="368173" y="322326"/>
                </a:lnTo>
                <a:lnTo>
                  <a:pt x="366687" y="371386"/>
                </a:lnTo>
                <a:lnTo>
                  <a:pt x="362267" y="418503"/>
                </a:lnTo>
                <a:lnTo>
                  <a:pt x="354876" y="463677"/>
                </a:lnTo>
                <a:lnTo>
                  <a:pt x="344551" y="506857"/>
                </a:lnTo>
                <a:lnTo>
                  <a:pt x="331393" y="546633"/>
                </a:lnTo>
                <a:lnTo>
                  <a:pt x="315747" y="581393"/>
                </a:lnTo>
                <a:lnTo>
                  <a:pt x="276860" y="636016"/>
                </a:lnTo>
                <a:lnTo>
                  <a:pt x="282702" y="645033"/>
                </a:lnTo>
                <a:lnTo>
                  <a:pt x="328256" y="590791"/>
                </a:lnTo>
                <a:lnTo>
                  <a:pt x="347091" y="555332"/>
                </a:lnTo>
                <a:lnTo>
                  <a:pt x="363347" y="514350"/>
                </a:lnTo>
                <a:lnTo>
                  <a:pt x="376364" y="469544"/>
                </a:lnTo>
                <a:lnTo>
                  <a:pt x="385699" y="422567"/>
                </a:lnTo>
                <a:lnTo>
                  <a:pt x="391312" y="373443"/>
                </a:lnTo>
                <a:lnTo>
                  <a:pt x="393192" y="322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1408156" y="918769"/>
            <a:ext cx="165735" cy="75120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2000" spc="-5" dirty="0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2000" spc="-5" dirty="0">
                <a:latin typeface="Cambria Math"/>
                <a:cs typeface="Cambria Math"/>
              </a:rPr>
              <a:t>4</a:t>
            </a:r>
            <a:endParaRPr sz="20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959" y="1545336"/>
            <a:ext cx="4946904" cy="227076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2879" y="283463"/>
            <a:ext cx="11814175" cy="704215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25"/>
              </a:spcBef>
            </a:pPr>
            <a:r>
              <a:rPr sz="4000" spc="-25" dirty="0">
                <a:solidFill>
                  <a:srgbClr val="FFFFFF"/>
                </a:solidFill>
              </a:rPr>
              <a:t>APPLICATIONS</a:t>
            </a:r>
            <a:r>
              <a:rPr sz="4000" spc="-120" dirty="0">
                <a:solidFill>
                  <a:srgbClr val="FFFFFF"/>
                </a:solidFill>
              </a:rPr>
              <a:t> </a:t>
            </a:r>
            <a:r>
              <a:rPr sz="4000" dirty="0">
                <a:solidFill>
                  <a:srgbClr val="FFFFFF"/>
                </a:solidFill>
              </a:rPr>
              <a:t>OF</a:t>
            </a:r>
            <a:r>
              <a:rPr sz="4000" spc="-45" dirty="0">
                <a:solidFill>
                  <a:srgbClr val="FFFFFF"/>
                </a:solidFill>
              </a:rPr>
              <a:t> </a:t>
            </a:r>
            <a:r>
              <a:rPr sz="4000" spc="-10" dirty="0">
                <a:solidFill>
                  <a:srgbClr val="FFFFFF"/>
                </a:solidFill>
              </a:rPr>
              <a:t>REGRESSION</a:t>
            </a:r>
            <a:endParaRPr sz="40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78040" y="1545336"/>
            <a:ext cx="4572000" cy="227076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1959" y="4224527"/>
            <a:ext cx="4946904" cy="248412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23898" y="5465062"/>
            <a:ext cx="1073213" cy="135940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97112" y="5434582"/>
            <a:ext cx="1359407" cy="135940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56519" y="5367527"/>
            <a:ext cx="1384104" cy="135940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351519" y="4251959"/>
            <a:ext cx="2505455" cy="1149095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5855" y="279654"/>
            <a:ext cx="318579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b="0" u="sng" spc="-3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Decision</a:t>
            </a:r>
            <a:r>
              <a:rPr sz="4400" b="0" u="sng" spc="-19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6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Trees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5933" y="1434070"/>
            <a:ext cx="4517164" cy="4741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097521" y="1798827"/>
            <a:ext cx="267970" cy="212090"/>
          </a:xfrm>
          <a:custGeom>
            <a:avLst/>
            <a:gdLst/>
            <a:ahLst/>
            <a:cxnLst/>
            <a:rect l="l" t="t" r="r" b="b"/>
            <a:pathLst>
              <a:path w="267970" h="212089">
                <a:moveTo>
                  <a:pt x="200405" y="0"/>
                </a:moveTo>
                <a:lnTo>
                  <a:pt x="197484" y="8509"/>
                </a:lnTo>
                <a:lnTo>
                  <a:pt x="209698" y="13892"/>
                </a:lnTo>
                <a:lnTo>
                  <a:pt x="220233" y="21288"/>
                </a:lnTo>
                <a:lnTo>
                  <a:pt x="241647" y="55429"/>
                </a:lnTo>
                <a:lnTo>
                  <a:pt x="248666" y="104775"/>
                </a:lnTo>
                <a:lnTo>
                  <a:pt x="247880" y="123444"/>
                </a:lnTo>
                <a:lnTo>
                  <a:pt x="236093" y="169163"/>
                </a:lnTo>
                <a:lnTo>
                  <a:pt x="209839" y="197738"/>
                </a:lnTo>
                <a:lnTo>
                  <a:pt x="197738" y="203073"/>
                </a:lnTo>
                <a:lnTo>
                  <a:pt x="200405" y="211709"/>
                </a:lnTo>
                <a:lnTo>
                  <a:pt x="240928" y="187705"/>
                </a:lnTo>
                <a:lnTo>
                  <a:pt x="263651" y="143335"/>
                </a:lnTo>
                <a:lnTo>
                  <a:pt x="267970" y="105918"/>
                </a:lnTo>
                <a:lnTo>
                  <a:pt x="266876" y="86483"/>
                </a:lnTo>
                <a:lnTo>
                  <a:pt x="250571" y="37084"/>
                </a:lnTo>
                <a:lnTo>
                  <a:pt x="215816" y="5526"/>
                </a:lnTo>
                <a:lnTo>
                  <a:pt x="200405" y="0"/>
                </a:lnTo>
                <a:close/>
              </a:path>
              <a:path w="267970" h="212089">
                <a:moveTo>
                  <a:pt x="67436" y="0"/>
                </a:moveTo>
                <a:lnTo>
                  <a:pt x="27092" y="24056"/>
                </a:lnTo>
                <a:lnTo>
                  <a:pt x="4317" y="68548"/>
                </a:lnTo>
                <a:lnTo>
                  <a:pt x="0" y="105918"/>
                </a:lnTo>
                <a:lnTo>
                  <a:pt x="1075" y="125370"/>
                </a:lnTo>
                <a:lnTo>
                  <a:pt x="17399" y="174751"/>
                </a:lnTo>
                <a:lnTo>
                  <a:pt x="52081" y="206184"/>
                </a:lnTo>
                <a:lnTo>
                  <a:pt x="67436" y="211709"/>
                </a:lnTo>
                <a:lnTo>
                  <a:pt x="70103" y="203073"/>
                </a:lnTo>
                <a:lnTo>
                  <a:pt x="58056" y="197738"/>
                </a:lnTo>
                <a:lnTo>
                  <a:pt x="47640" y="190309"/>
                </a:lnTo>
                <a:lnTo>
                  <a:pt x="26322" y="155638"/>
                </a:lnTo>
                <a:lnTo>
                  <a:pt x="19303" y="104775"/>
                </a:lnTo>
                <a:lnTo>
                  <a:pt x="20087" y="86723"/>
                </a:lnTo>
                <a:lnTo>
                  <a:pt x="31750" y="42163"/>
                </a:lnTo>
                <a:lnTo>
                  <a:pt x="58271" y="13892"/>
                </a:lnTo>
                <a:lnTo>
                  <a:pt x="70484" y="8509"/>
                </a:lnTo>
                <a:lnTo>
                  <a:pt x="67436" y="0"/>
                </a:lnTo>
                <a:close/>
              </a:path>
            </a:pathLst>
          </a:custGeom>
          <a:solidFill>
            <a:srgbClr val="FF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792089" y="1562867"/>
            <a:ext cx="1539875" cy="746760"/>
          </a:xfrm>
          <a:prstGeom prst="rect">
            <a:avLst/>
          </a:prstGeom>
        </p:spPr>
        <p:txBody>
          <a:bodyPr vert="horz" wrap="square" lIns="0" tIns="1543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15"/>
              </a:spcBef>
            </a:pPr>
            <a:r>
              <a:rPr sz="1800" b="1" spc="-20" dirty="0">
                <a:solidFill>
                  <a:srgbClr val="FF5050"/>
                </a:solidFill>
                <a:latin typeface="Calibri"/>
                <a:cs typeface="Calibri"/>
              </a:rPr>
              <a:t>E(T,X) </a:t>
            </a: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=</a:t>
            </a:r>
            <a:r>
              <a:rPr sz="1800" b="1" spc="85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700" spc="2722" baseline="-6172" dirty="0">
                <a:solidFill>
                  <a:srgbClr val="FF5050"/>
                </a:solidFill>
                <a:latin typeface="Cambria Math"/>
                <a:cs typeface="Cambria Math"/>
              </a:rPr>
              <a:t>෍</a:t>
            </a:r>
            <a:r>
              <a:rPr sz="2700" spc="-150" baseline="-6172" dirty="0">
                <a:solidFill>
                  <a:srgbClr val="FF5050"/>
                </a:solidFill>
                <a:latin typeface="Cambria Math"/>
                <a:cs typeface="Cambria Math"/>
              </a:rPr>
              <a:t> </a:t>
            </a:r>
            <a:r>
              <a:rPr sz="2700" spc="-75" baseline="-6172" dirty="0">
                <a:solidFill>
                  <a:srgbClr val="FF5050"/>
                </a:solidFill>
                <a:latin typeface="Cambria Math"/>
                <a:cs typeface="Cambria Math"/>
              </a:rPr>
              <a:t>𝐏 </a:t>
            </a:r>
            <a:endParaRPr sz="2700" baseline="-6172">
              <a:latin typeface="Cambria Math"/>
              <a:cs typeface="Cambria Math"/>
            </a:endParaRPr>
          </a:p>
          <a:p>
            <a:pPr marL="365760" algn="ctr">
              <a:lnSpc>
                <a:spcPct val="100000"/>
              </a:lnSpc>
              <a:spcBef>
                <a:spcPts val="835"/>
              </a:spcBef>
            </a:pPr>
            <a:r>
              <a:rPr sz="1300" spc="-50" dirty="0">
                <a:solidFill>
                  <a:srgbClr val="FF5050"/>
                </a:solidFill>
                <a:latin typeface="Cambria Math"/>
                <a:cs typeface="Cambria Math"/>
              </a:rPr>
              <a:t>𝐱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26197" y="1732026"/>
            <a:ext cx="471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5050"/>
                </a:solidFill>
                <a:latin typeface="Cambria Math"/>
                <a:cs typeface="Cambria Math"/>
              </a:rPr>
              <a:t>𝐄(𝐱)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26151" y="2414142"/>
            <a:ext cx="528764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We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have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calculate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entropy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respect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to</a:t>
            </a:r>
            <a:endParaRPr sz="1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a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given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predictor/feature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order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able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to</a:t>
            </a:r>
            <a:endParaRPr sz="1800">
              <a:latin typeface="Calibri"/>
              <a:cs typeface="Calibri"/>
            </a:endParaRPr>
          </a:p>
          <a:p>
            <a:pPr marL="18415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calculate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information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gain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26151" y="4348988"/>
            <a:ext cx="895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Humidity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97116" y="4071873"/>
            <a:ext cx="7181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High </a:t>
            </a:r>
            <a:r>
              <a:rPr sz="1800" spc="-10" dirty="0">
                <a:latin typeface="Calibri"/>
                <a:cs typeface="Calibri"/>
              </a:rPr>
              <a:t>Normal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89085" y="3424885"/>
            <a:ext cx="10382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PLAY</a:t>
            </a:r>
            <a:r>
              <a:rPr sz="1800" b="1" spc="-90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GOLF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85454" y="3601974"/>
            <a:ext cx="362585" cy="1043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670" marR="5080" indent="-141605">
              <a:lnSpc>
                <a:spcPct val="135600"/>
              </a:lnSpc>
              <a:spcBef>
                <a:spcPts val="100"/>
              </a:spcBef>
            </a:pPr>
            <a:r>
              <a:rPr sz="1800" b="1" spc="-25" dirty="0">
                <a:latin typeface="Calibri"/>
                <a:cs typeface="Calibri"/>
              </a:rPr>
              <a:t>YES </a:t>
            </a:r>
            <a:r>
              <a:rPr sz="1800" b="1" spc="-5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  <a:p>
            <a:pPr marL="153670">
              <a:lnSpc>
                <a:spcPct val="100000"/>
              </a:lnSpc>
            </a:pPr>
            <a:r>
              <a:rPr sz="1800" b="1" dirty="0"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500107" y="3601974"/>
            <a:ext cx="328295" cy="1043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9535" marR="5080" indent="-76835">
              <a:lnSpc>
                <a:spcPct val="135600"/>
              </a:lnSpc>
              <a:spcBef>
                <a:spcPts val="100"/>
              </a:spcBef>
            </a:pPr>
            <a:r>
              <a:rPr sz="1800" b="1" spc="-35" dirty="0">
                <a:latin typeface="Calibri"/>
                <a:cs typeface="Calibri"/>
              </a:rPr>
              <a:t>NO </a:t>
            </a:r>
            <a:r>
              <a:rPr sz="1800" b="1" spc="-50" dirty="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  <a:p>
            <a:pPr marL="89535">
              <a:lnSpc>
                <a:spcPct val="100000"/>
              </a:lnSpc>
            </a:pPr>
            <a:r>
              <a:rPr sz="1800" b="1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36495" y="303657"/>
            <a:ext cx="5112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E(PlayGolf,humidity)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=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P(high)E(3,4)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+</a:t>
            </a:r>
            <a:r>
              <a:rPr sz="1800" b="1" spc="-10" dirty="0">
                <a:latin typeface="Calibri"/>
                <a:cs typeface="Calibri"/>
              </a:rPr>
              <a:t> P(normal)E(6,1)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3072" y="1022680"/>
            <a:ext cx="2533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Calibri"/>
                <a:cs typeface="Calibri"/>
              </a:rPr>
              <a:t>=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3059" y="2634818"/>
            <a:ext cx="22796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latin typeface="Calibri"/>
                <a:cs typeface="Calibri"/>
              </a:rPr>
              <a:t>=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2744" y="2751531"/>
            <a:ext cx="73088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latin typeface="Calibri"/>
                <a:cs typeface="Calibri"/>
              </a:rPr>
              <a:t>0.7865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52372" y="1384935"/>
            <a:ext cx="283845" cy="15240"/>
          </a:xfrm>
          <a:custGeom>
            <a:avLst/>
            <a:gdLst/>
            <a:ahLst/>
            <a:cxnLst/>
            <a:rect l="l" t="t" r="r" b="b"/>
            <a:pathLst>
              <a:path w="283844" h="15240">
                <a:moveTo>
                  <a:pt x="283464" y="0"/>
                </a:moveTo>
                <a:lnTo>
                  <a:pt x="0" y="0"/>
                </a:lnTo>
                <a:lnTo>
                  <a:pt x="0" y="15239"/>
                </a:lnTo>
                <a:lnTo>
                  <a:pt x="283464" y="15239"/>
                </a:lnTo>
                <a:lnTo>
                  <a:pt x="2834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09903" y="1007110"/>
            <a:ext cx="16573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Cambria Math"/>
                <a:cs typeface="Cambria Math"/>
              </a:rPr>
              <a:t>7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96162" y="1069339"/>
            <a:ext cx="3027045" cy="645160"/>
          </a:xfrm>
          <a:custGeom>
            <a:avLst/>
            <a:gdLst/>
            <a:ahLst/>
            <a:cxnLst/>
            <a:rect l="l" t="t" r="r" b="b"/>
            <a:pathLst>
              <a:path w="3027045" h="645160">
                <a:moveTo>
                  <a:pt x="116332" y="9271"/>
                </a:moveTo>
                <a:lnTo>
                  <a:pt x="64922" y="54127"/>
                </a:lnTo>
                <a:lnTo>
                  <a:pt x="46088" y="89217"/>
                </a:lnTo>
                <a:lnTo>
                  <a:pt x="29845" y="129667"/>
                </a:lnTo>
                <a:lnTo>
                  <a:pt x="16814" y="174066"/>
                </a:lnTo>
                <a:lnTo>
                  <a:pt x="7493" y="220916"/>
                </a:lnTo>
                <a:lnTo>
                  <a:pt x="1866" y="270256"/>
                </a:lnTo>
                <a:lnTo>
                  <a:pt x="0" y="322199"/>
                </a:lnTo>
                <a:lnTo>
                  <a:pt x="1866" y="373367"/>
                </a:lnTo>
                <a:lnTo>
                  <a:pt x="7493" y="422490"/>
                </a:lnTo>
                <a:lnTo>
                  <a:pt x="16814" y="469430"/>
                </a:lnTo>
                <a:lnTo>
                  <a:pt x="29845" y="514223"/>
                </a:lnTo>
                <a:lnTo>
                  <a:pt x="46088" y="555256"/>
                </a:lnTo>
                <a:lnTo>
                  <a:pt x="64922" y="590727"/>
                </a:lnTo>
                <a:lnTo>
                  <a:pt x="110490" y="645033"/>
                </a:lnTo>
                <a:lnTo>
                  <a:pt x="116332" y="635889"/>
                </a:lnTo>
                <a:lnTo>
                  <a:pt x="95605" y="611111"/>
                </a:lnTo>
                <a:lnTo>
                  <a:pt x="77444" y="581317"/>
                </a:lnTo>
                <a:lnTo>
                  <a:pt x="61836" y="546531"/>
                </a:lnTo>
                <a:lnTo>
                  <a:pt x="48768" y="506730"/>
                </a:lnTo>
                <a:lnTo>
                  <a:pt x="38354" y="463562"/>
                </a:lnTo>
                <a:lnTo>
                  <a:pt x="30937" y="418426"/>
                </a:lnTo>
                <a:lnTo>
                  <a:pt x="26492" y="371309"/>
                </a:lnTo>
                <a:lnTo>
                  <a:pt x="25019" y="322072"/>
                </a:lnTo>
                <a:lnTo>
                  <a:pt x="26492" y="272249"/>
                </a:lnTo>
                <a:lnTo>
                  <a:pt x="30937" y="224688"/>
                </a:lnTo>
                <a:lnTo>
                  <a:pt x="38354" y="179527"/>
                </a:lnTo>
                <a:lnTo>
                  <a:pt x="48768" y="136779"/>
                </a:lnTo>
                <a:lnTo>
                  <a:pt x="61912" y="97739"/>
                </a:lnTo>
                <a:lnTo>
                  <a:pt x="95681" y="33972"/>
                </a:lnTo>
                <a:lnTo>
                  <a:pt x="116332" y="9271"/>
                </a:lnTo>
                <a:close/>
              </a:path>
              <a:path w="3027045" h="645160">
                <a:moveTo>
                  <a:pt x="497459" y="315595"/>
                </a:moveTo>
                <a:lnTo>
                  <a:pt x="357251" y="315595"/>
                </a:lnTo>
                <a:lnTo>
                  <a:pt x="357251" y="330835"/>
                </a:lnTo>
                <a:lnTo>
                  <a:pt x="497459" y="330835"/>
                </a:lnTo>
                <a:lnTo>
                  <a:pt x="497459" y="315595"/>
                </a:lnTo>
                <a:close/>
              </a:path>
              <a:path w="3027045" h="645160">
                <a:moveTo>
                  <a:pt x="3026664" y="322072"/>
                </a:moveTo>
                <a:lnTo>
                  <a:pt x="3024797" y="270256"/>
                </a:lnTo>
                <a:lnTo>
                  <a:pt x="3019234" y="220916"/>
                </a:lnTo>
                <a:lnTo>
                  <a:pt x="3009938" y="174066"/>
                </a:lnTo>
                <a:lnTo>
                  <a:pt x="2996946" y="129667"/>
                </a:lnTo>
                <a:lnTo>
                  <a:pt x="2980677" y="89217"/>
                </a:lnTo>
                <a:lnTo>
                  <a:pt x="2961805" y="54127"/>
                </a:lnTo>
                <a:lnTo>
                  <a:pt x="2916301" y="0"/>
                </a:lnTo>
                <a:lnTo>
                  <a:pt x="2910459" y="9271"/>
                </a:lnTo>
                <a:lnTo>
                  <a:pt x="2931020" y="33972"/>
                </a:lnTo>
                <a:lnTo>
                  <a:pt x="2949130" y="63461"/>
                </a:lnTo>
                <a:lnTo>
                  <a:pt x="2977896" y="136779"/>
                </a:lnTo>
                <a:lnTo>
                  <a:pt x="2988322" y="179527"/>
                </a:lnTo>
                <a:lnTo>
                  <a:pt x="2995777" y="224688"/>
                </a:lnTo>
                <a:lnTo>
                  <a:pt x="3000273" y="272249"/>
                </a:lnTo>
                <a:lnTo>
                  <a:pt x="3001772" y="322199"/>
                </a:lnTo>
                <a:lnTo>
                  <a:pt x="3000286" y="371309"/>
                </a:lnTo>
                <a:lnTo>
                  <a:pt x="2995841" y="418426"/>
                </a:lnTo>
                <a:lnTo>
                  <a:pt x="2988424" y="463562"/>
                </a:lnTo>
                <a:lnTo>
                  <a:pt x="2978023" y="506730"/>
                </a:lnTo>
                <a:lnTo>
                  <a:pt x="2964929" y="546531"/>
                </a:lnTo>
                <a:lnTo>
                  <a:pt x="2949283" y="581317"/>
                </a:lnTo>
                <a:lnTo>
                  <a:pt x="2910459" y="635889"/>
                </a:lnTo>
                <a:lnTo>
                  <a:pt x="2916301" y="645033"/>
                </a:lnTo>
                <a:lnTo>
                  <a:pt x="2961805" y="590727"/>
                </a:lnTo>
                <a:lnTo>
                  <a:pt x="2980677" y="555256"/>
                </a:lnTo>
                <a:lnTo>
                  <a:pt x="2996946" y="514223"/>
                </a:lnTo>
                <a:lnTo>
                  <a:pt x="3009938" y="469430"/>
                </a:lnTo>
                <a:lnTo>
                  <a:pt x="3019234" y="422490"/>
                </a:lnTo>
                <a:lnTo>
                  <a:pt x="3024797" y="373367"/>
                </a:lnTo>
                <a:lnTo>
                  <a:pt x="3026664" y="3220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14400" y="1007110"/>
            <a:ext cx="1443990" cy="692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39140">
              <a:lnSpc>
                <a:spcPts val="1955"/>
              </a:lnSpc>
              <a:spcBef>
                <a:spcPts val="90"/>
              </a:spcBef>
            </a:pPr>
            <a:r>
              <a:rPr sz="2000" spc="-5" dirty="0">
                <a:latin typeface="Cambria Math"/>
                <a:cs typeface="Cambria Math"/>
              </a:rPr>
              <a:t>3</a:t>
            </a:r>
            <a:endParaRPr sz="2000">
              <a:latin typeface="Cambria Math"/>
              <a:cs typeface="Cambria Math"/>
            </a:endParaRPr>
          </a:p>
          <a:p>
            <a:pPr marL="507365">
              <a:lnSpc>
                <a:spcPts val="1430"/>
              </a:lnSpc>
              <a:tabLst>
                <a:tab pos="925194" algn="l"/>
              </a:tabLst>
            </a:pPr>
            <a:r>
              <a:rPr sz="2000" spc="-50" dirty="0">
                <a:latin typeface="Cambria Math"/>
                <a:cs typeface="Cambria Math"/>
              </a:rPr>
              <a:t>−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20" dirty="0">
                <a:latin typeface="Cambria Math"/>
                <a:cs typeface="Cambria Math"/>
              </a:rPr>
              <a:t>𝑙𝑜𝑔</a:t>
            </a:r>
            <a:r>
              <a:rPr sz="2175" spc="-30" baseline="-15325" dirty="0">
                <a:latin typeface="Cambria Math"/>
                <a:cs typeface="Cambria Math"/>
              </a:rPr>
              <a:t>2</a:t>
            </a:r>
            <a:endParaRPr sz="2175" baseline="-15325">
              <a:latin typeface="Cambria Math"/>
              <a:cs typeface="Cambria Math"/>
            </a:endParaRPr>
          </a:p>
          <a:p>
            <a:pPr marL="38100">
              <a:lnSpc>
                <a:spcPts val="1870"/>
              </a:lnSpc>
              <a:tabLst>
                <a:tab pos="739140" algn="l"/>
              </a:tabLst>
            </a:pPr>
            <a:r>
              <a:rPr sz="2000" spc="-25" dirty="0">
                <a:latin typeface="Cambria Math"/>
                <a:cs typeface="Cambria Math"/>
              </a:rPr>
              <a:t>14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50" dirty="0">
                <a:latin typeface="Cambria Math"/>
                <a:cs typeface="Cambria Math"/>
              </a:rPr>
              <a:t>7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384298" y="1069339"/>
            <a:ext cx="854075" cy="645160"/>
          </a:xfrm>
          <a:custGeom>
            <a:avLst/>
            <a:gdLst/>
            <a:ahLst/>
            <a:cxnLst/>
            <a:rect l="l" t="t" r="r" b="b"/>
            <a:pathLst>
              <a:path w="854075" h="645160">
                <a:moveTo>
                  <a:pt x="116332" y="9271"/>
                </a:moveTo>
                <a:lnTo>
                  <a:pt x="64922" y="54127"/>
                </a:lnTo>
                <a:lnTo>
                  <a:pt x="46088" y="89217"/>
                </a:lnTo>
                <a:lnTo>
                  <a:pt x="29845" y="129667"/>
                </a:lnTo>
                <a:lnTo>
                  <a:pt x="16814" y="174066"/>
                </a:lnTo>
                <a:lnTo>
                  <a:pt x="7480" y="220916"/>
                </a:lnTo>
                <a:lnTo>
                  <a:pt x="1866" y="270256"/>
                </a:lnTo>
                <a:lnTo>
                  <a:pt x="0" y="322199"/>
                </a:lnTo>
                <a:lnTo>
                  <a:pt x="1866" y="373367"/>
                </a:lnTo>
                <a:lnTo>
                  <a:pt x="7480" y="422490"/>
                </a:lnTo>
                <a:lnTo>
                  <a:pt x="16814" y="469430"/>
                </a:lnTo>
                <a:lnTo>
                  <a:pt x="29845" y="514223"/>
                </a:lnTo>
                <a:lnTo>
                  <a:pt x="46088" y="555256"/>
                </a:lnTo>
                <a:lnTo>
                  <a:pt x="64922" y="590727"/>
                </a:lnTo>
                <a:lnTo>
                  <a:pt x="110490" y="645033"/>
                </a:lnTo>
                <a:lnTo>
                  <a:pt x="116332" y="635889"/>
                </a:lnTo>
                <a:lnTo>
                  <a:pt x="95605" y="611111"/>
                </a:lnTo>
                <a:lnTo>
                  <a:pt x="77444" y="581317"/>
                </a:lnTo>
                <a:lnTo>
                  <a:pt x="61836" y="546531"/>
                </a:lnTo>
                <a:lnTo>
                  <a:pt x="48768" y="506730"/>
                </a:lnTo>
                <a:lnTo>
                  <a:pt x="38354" y="463562"/>
                </a:lnTo>
                <a:lnTo>
                  <a:pt x="30937" y="418426"/>
                </a:lnTo>
                <a:lnTo>
                  <a:pt x="26492" y="371309"/>
                </a:lnTo>
                <a:lnTo>
                  <a:pt x="25019" y="322072"/>
                </a:lnTo>
                <a:lnTo>
                  <a:pt x="26492" y="272249"/>
                </a:lnTo>
                <a:lnTo>
                  <a:pt x="30937" y="224688"/>
                </a:lnTo>
                <a:lnTo>
                  <a:pt x="38354" y="179527"/>
                </a:lnTo>
                <a:lnTo>
                  <a:pt x="48768" y="136779"/>
                </a:lnTo>
                <a:lnTo>
                  <a:pt x="61912" y="97739"/>
                </a:lnTo>
                <a:lnTo>
                  <a:pt x="95681" y="33972"/>
                </a:lnTo>
                <a:lnTo>
                  <a:pt x="116332" y="9271"/>
                </a:lnTo>
                <a:close/>
              </a:path>
              <a:path w="854075" h="645160">
                <a:moveTo>
                  <a:pt x="265811" y="315595"/>
                </a:moveTo>
                <a:lnTo>
                  <a:pt x="125603" y="315595"/>
                </a:lnTo>
                <a:lnTo>
                  <a:pt x="125603" y="330835"/>
                </a:lnTo>
                <a:lnTo>
                  <a:pt x="265811" y="330835"/>
                </a:lnTo>
                <a:lnTo>
                  <a:pt x="265811" y="315595"/>
                </a:lnTo>
                <a:close/>
              </a:path>
              <a:path w="854075" h="645160">
                <a:moveTo>
                  <a:pt x="390144" y="322072"/>
                </a:moveTo>
                <a:lnTo>
                  <a:pt x="388277" y="270256"/>
                </a:lnTo>
                <a:lnTo>
                  <a:pt x="382714" y="220916"/>
                </a:lnTo>
                <a:lnTo>
                  <a:pt x="373418" y="174066"/>
                </a:lnTo>
                <a:lnTo>
                  <a:pt x="360426" y="129667"/>
                </a:lnTo>
                <a:lnTo>
                  <a:pt x="344157" y="89217"/>
                </a:lnTo>
                <a:lnTo>
                  <a:pt x="325285" y="54127"/>
                </a:lnTo>
                <a:lnTo>
                  <a:pt x="279781" y="0"/>
                </a:lnTo>
                <a:lnTo>
                  <a:pt x="273939" y="9271"/>
                </a:lnTo>
                <a:lnTo>
                  <a:pt x="294513" y="33972"/>
                </a:lnTo>
                <a:lnTo>
                  <a:pt x="312610" y="63461"/>
                </a:lnTo>
                <a:lnTo>
                  <a:pt x="341376" y="136779"/>
                </a:lnTo>
                <a:lnTo>
                  <a:pt x="351802" y="179527"/>
                </a:lnTo>
                <a:lnTo>
                  <a:pt x="359257" y="224688"/>
                </a:lnTo>
                <a:lnTo>
                  <a:pt x="363753" y="272249"/>
                </a:lnTo>
                <a:lnTo>
                  <a:pt x="365252" y="322199"/>
                </a:lnTo>
                <a:lnTo>
                  <a:pt x="363766" y="371309"/>
                </a:lnTo>
                <a:lnTo>
                  <a:pt x="359321" y="418426"/>
                </a:lnTo>
                <a:lnTo>
                  <a:pt x="351904" y="463562"/>
                </a:lnTo>
                <a:lnTo>
                  <a:pt x="341503" y="506730"/>
                </a:lnTo>
                <a:lnTo>
                  <a:pt x="328409" y="546531"/>
                </a:lnTo>
                <a:lnTo>
                  <a:pt x="312762" y="581317"/>
                </a:lnTo>
                <a:lnTo>
                  <a:pt x="273939" y="635889"/>
                </a:lnTo>
                <a:lnTo>
                  <a:pt x="279781" y="645033"/>
                </a:lnTo>
                <a:lnTo>
                  <a:pt x="325285" y="590727"/>
                </a:lnTo>
                <a:lnTo>
                  <a:pt x="344157" y="555256"/>
                </a:lnTo>
                <a:lnTo>
                  <a:pt x="360426" y="514223"/>
                </a:lnTo>
                <a:lnTo>
                  <a:pt x="373418" y="469430"/>
                </a:lnTo>
                <a:lnTo>
                  <a:pt x="382714" y="422490"/>
                </a:lnTo>
                <a:lnTo>
                  <a:pt x="388277" y="373367"/>
                </a:lnTo>
                <a:lnTo>
                  <a:pt x="390144" y="322072"/>
                </a:lnTo>
                <a:close/>
              </a:path>
              <a:path w="854075" h="645160">
                <a:moveTo>
                  <a:pt x="854062" y="315595"/>
                </a:moveTo>
                <a:lnTo>
                  <a:pt x="713867" y="315595"/>
                </a:lnTo>
                <a:lnTo>
                  <a:pt x="713867" y="330835"/>
                </a:lnTo>
                <a:lnTo>
                  <a:pt x="854062" y="330835"/>
                </a:lnTo>
                <a:lnTo>
                  <a:pt x="854062" y="3155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472563" y="1007110"/>
            <a:ext cx="1327785" cy="692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ts val="1955"/>
              </a:lnSpc>
              <a:spcBef>
                <a:spcPts val="90"/>
              </a:spcBef>
              <a:tabLst>
                <a:tab pos="626110" algn="l"/>
              </a:tabLst>
            </a:pPr>
            <a:r>
              <a:rPr sz="2000" spc="-50" dirty="0">
                <a:latin typeface="Cambria Math"/>
                <a:cs typeface="Cambria Math"/>
              </a:rPr>
              <a:t>3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50" dirty="0">
                <a:latin typeface="Cambria Math"/>
                <a:cs typeface="Cambria Math"/>
              </a:rPr>
              <a:t>4</a:t>
            </a:r>
            <a:endParaRPr sz="2000">
              <a:latin typeface="Cambria Math"/>
              <a:cs typeface="Cambria Math"/>
            </a:endParaRPr>
          </a:p>
          <a:p>
            <a:pPr marL="379095">
              <a:lnSpc>
                <a:spcPts val="1430"/>
              </a:lnSpc>
              <a:tabLst>
                <a:tab pos="808990" algn="l"/>
              </a:tabLst>
            </a:pPr>
            <a:r>
              <a:rPr sz="2000" spc="-50" dirty="0">
                <a:latin typeface="Cambria Math"/>
                <a:cs typeface="Cambria Math"/>
              </a:rPr>
              <a:t>−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20" dirty="0">
                <a:latin typeface="Cambria Math"/>
                <a:cs typeface="Cambria Math"/>
              </a:rPr>
              <a:t>𝑙𝑜𝑔</a:t>
            </a:r>
            <a:r>
              <a:rPr sz="2175" spc="-30" baseline="-15325" dirty="0">
                <a:latin typeface="Cambria Math"/>
                <a:cs typeface="Cambria Math"/>
              </a:rPr>
              <a:t>2</a:t>
            </a:r>
            <a:endParaRPr sz="2175" baseline="-15325">
              <a:latin typeface="Cambria Math"/>
              <a:cs typeface="Cambria Math"/>
            </a:endParaRPr>
          </a:p>
          <a:p>
            <a:pPr marL="38100">
              <a:lnSpc>
                <a:spcPts val="1870"/>
              </a:lnSpc>
              <a:tabLst>
                <a:tab pos="626110" algn="l"/>
              </a:tabLst>
            </a:pPr>
            <a:r>
              <a:rPr sz="2000" spc="-50" dirty="0">
                <a:latin typeface="Cambria Math"/>
                <a:cs typeface="Cambria Math"/>
              </a:rPr>
              <a:t>7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50" dirty="0">
                <a:latin typeface="Cambria Math"/>
                <a:cs typeface="Cambria Math"/>
              </a:rPr>
              <a:t>7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826256" y="1142110"/>
            <a:ext cx="351790" cy="499745"/>
          </a:xfrm>
          <a:custGeom>
            <a:avLst/>
            <a:gdLst/>
            <a:ahLst/>
            <a:cxnLst/>
            <a:rect l="l" t="t" r="r" b="b"/>
            <a:pathLst>
              <a:path w="351789" h="499744">
                <a:moveTo>
                  <a:pt x="96012" y="8255"/>
                </a:moveTo>
                <a:lnTo>
                  <a:pt x="55435" y="36753"/>
                </a:lnTo>
                <a:lnTo>
                  <a:pt x="26543" y="91313"/>
                </a:lnTo>
                <a:lnTo>
                  <a:pt x="6642" y="162648"/>
                </a:lnTo>
                <a:lnTo>
                  <a:pt x="1663" y="204203"/>
                </a:lnTo>
                <a:lnTo>
                  <a:pt x="0" y="249809"/>
                </a:lnTo>
                <a:lnTo>
                  <a:pt x="1663" y="295338"/>
                </a:lnTo>
                <a:lnTo>
                  <a:pt x="6642" y="337019"/>
                </a:lnTo>
                <a:lnTo>
                  <a:pt x="14947" y="374726"/>
                </a:lnTo>
                <a:lnTo>
                  <a:pt x="40424" y="437921"/>
                </a:lnTo>
                <a:lnTo>
                  <a:pt x="71577" y="483552"/>
                </a:lnTo>
                <a:lnTo>
                  <a:pt x="88900" y="499745"/>
                </a:lnTo>
                <a:lnTo>
                  <a:pt x="96012" y="491490"/>
                </a:lnTo>
                <a:lnTo>
                  <a:pt x="81051" y="475018"/>
                </a:lnTo>
                <a:lnTo>
                  <a:pt x="67449" y="454533"/>
                </a:lnTo>
                <a:lnTo>
                  <a:pt x="44323" y="401574"/>
                </a:lnTo>
                <a:lnTo>
                  <a:pt x="29108" y="333082"/>
                </a:lnTo>
                <a:lnTo>
                  <a:pt x="25273" y="293293"/>
                </a:lnTo>
                <a:lnTo>
                  <a:pt x="24003" y="249682"/>
                </a:lnTo>
                <a:lnTo>
                  <a:pt x="25273" y="206336"/>
                </a:lnTo>
                <a:lnTo>
                  <a:pt x="29108" y="166560"/>
                </a:lnTo>
                <a:lnTo>
                  <a:pt x="44323" y="98171"/>
                </a:lnTo>
                <a:lnTo>
                  <a:pt x="67449" y="45173"/>
                </a:lnTo>
                <a:lnTo>
                  <a:pt x="81051" y="24688"/>
                </a:lnTo>
                <a:lnTo>
                  <a:pt x="96012" y="8255"/>
                </a:lnTo>
                <a:close/>
              </a:path>
              <a:path w="351789" h="499744">
                <a:moveTo>
                  <a:pt x="244221" y="242824"/>
                </a:moveTo>
                <a:lnTo>
                  <a:pt x="104013" y="242824"/>
                </a:lnTo>
                <a:lnTo>
                  <a:pt x="104013" y="258064"/>
                </a:lnTo>
                <a:lnTo>
                  <a:pt x="244221" y="258064"/>
                </a:lnTo>
                <a:lnTo>
                  <a:pt x="244221" y="242824"/>
                </a:lnTo>
                <a:close/>
              </a:path>
              <a:path w="351789" h="499744">
                <a:moveTo>
                  <a:pt x="351282" y="249682"/>
                </a:moveTo>
                <a:lnTo>
                  <a:pt x="349605" y="204203"/>
                </a:lnTo>
                <a:lnTo>
                  <a:pt x="344627" y="162648"/>
                </a:lnTo>
                <a:lnTo>
                  <a:pt x="336321" y="125006"/>
                </a:lnTo>
                <a:lnTo>
                  <a:pt x="310845" y="61823"/>
                </a:lnTo>
                <a:lnTo>
                  <a:pt x="279742" y="16154"/>
                </a:lnTo>
                <a:lnTo>
                  <a:pt x="262509" y="0"/>
                </a:lnTo>
                <a:lnTo>
                  <a:pt x="255270" y="8255"/>
                </a:lnTo>
                <a:lnTo>
                  <a:pt x="270217" y="24688"/>
                </a:lnTo>
                <a:lnTo>
                  <a:pt x="283819" y="45173"/>
                </a:lnTo>
                <a:lnTo>
                  <a:pt x="306959" y="98171"/>
                </a:lnTo>
                <a:lnTo>
                  <a:pt x="322211" y="166560"/>
                </a:lnTo>
                <a:lnTo>
                  <a:pt x="326009" y="206336"/>
                </a:lnTo>
                <a:lnTo>
                  <a:pt x="327279" y="249809"/>
                </a:lnTo>
                <a:lnTo>
                  <a:pt x="326009" y="293293"/>
                </a:lnTo>
                <a:lnTo>
                  <a:pt x="322211" y="333082"/>
                </a:lnTo>
                <a:lnTo>
                  <a:pt x="306959" y="401574"/>
                </a:lnTo>
                <a:lnTo>
                  <a:pt x="283819" y="454533"/>
                </a:lnTo>
                <a:lnTo>
                  <a:pt x="255270" y="491490"/>
                </a:lnTo>
                <a:lnTo>
                  <a:pt x="262509" y="499745"/>
                </a:lnTo>
                <a:lnTo>
                  <a:pt x="295859" y="462953"/>
                </a:lnTo>
                <a:lnTo>
                  <a:pt x="324739" y="408432"/>
                </a:lnTo>
                <a:lnTo>
                  <a:pt x="344627" y="337019"/>
                </a:lnTo>
                <a:lnTo>
                  <a:pt x="349605" y="295338"/>
                </a:lnTo>
                <a:lnTo>
                  <a:pt x="351282" y="2496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918584" y="948354"/>
            <a:ext cx="165735" cy="750570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2000" spc="-5" dirty="0">
                <a:latin typeface="Cambria Math"/>
                <a:cs typeface="Cambria Math"/>
              </a:rPr>
              <a:t>4</a:t>
            </a:r>
            <a:endParaRPr sz="20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2000" spc="-5" dirty="0">
                <a:latin typeface="Cambria Math"/>
                <a:cs typeface="Cambria Math"/>
              </a:rPr>
              <a:t>7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74259" y="1419605"/>
            <a:ext cx="283845" cy="15240"/>
          </a:xfrm>
          <a:custGeom>
            <a:avLst/>
            <a:gdLst/>
            <a:ahLst/>
            <a:cxnLst/>
            <a:rect l="l" t="t" r="r" b="b"/>
            <a:pathLst>
              <a:path w="283845" h="15240">
                <a:moveTo>
                  <a:pt x="283463" y="0"/>
                </a:moveTo>
                <a:lnTo>
                  <a:pt x="0" y="0"/>
                </a:lnTo>
                <a:lnTo>
                  <a:pt x="0" y="15239"/>
                </a:lnTo>
                <a:lnTo>
                  <a:pt x="283463" y="15239"/>
                </a:lnTo>
                <a:lnTo>
                  <a:pt x="2834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21224" y="1103883"/>
            <a:ext cx="3066415" cy="645160"/>
          </a:xfrm>
          <a:custGeom>
            <a:avLst/>
            <a:gdLst/>
            <a:ahLst/>
            <a:cxnLst/>
            <a:rect l="l" t="t" r="r" b="b"/>
            <a:pathLst>
              <a:path w="3066415" h="645160">
                <a:moveTo>
                  <a:pt x="116205" y="9271"/>
                </a:moveTo>
                <a:lnTo>
                  <a:pt x="64858" y="54165"/>
                </a:lnTo>
                <a:lnTo>
                  <a:pt x="46024" y="89268"/>
                </a:lnTo>
                <a:lnTo>
                  <a:pt x="29845" y="129667"/>
                </a:lnTo>
                <a:lnTo>
                  <a:pt x="16764" y="174066"/>
                </a:lnTo>
                <a:lnTo>
                  <a:pt x="7442" y="220941"/>
                </a:lnTo>
                <a:lnTo>
                  <a:pt x="1854" y="270319"/>
                </a:lnTo>
                <a:lnTo>
                  <a:pt x="0" y="322326"/>
                </a:lnTo>
                <a:lnTo>
                  <a:pt x="1854" y="373430"/>
                </a:lnTo>
                <a:lnTo>
                  <a:pt x="7442" y="422516"/>
                </a:lnTo>
                <a:lnTo>
                  <a:pt x="16764" y="469493"/>
                </a:lnTo>
                <a:lnTo>
                  <a:pt x="29845" y="514350"/>
                </a:lnTo>
                <a:lnTo>
                  <a:pt x="46024" y="555307"/>
                </a:lnTo>
                <a:lnTo>
                  <a:pt x="64858" y="590740"/>
                </a:lnTo>
                <a:lnTo>
                  <a:pt x="110363" y="645033"/>
                </a:lnTo>
                <a:lnTo>
                  <a:pt x="116205" y="635889"/>
                </a:lnTo>
                <a:lnTo>
                  <a:pt x="95554" y="611111"/>
                </a:lnTo>
                <a:lnTo>
                  <a:pt x="77419" y="581329"/>
                </a:lnTo>
                <a:lnTo>
                  <a:pt x="61785" y="546582"/>
                </a:lnTo>
                <a:lnTo>
                  <a:pt x="48641" y="506857"/>
                </a:lnTo>
                <a:lnTo>
                  <a:pt x="38277" y="463613"/>
                </a:lnTo>
                <a:lnTo>
                  <a:pt x="30861" y="418452"/>
                </a:lnTo>
                <a:lnTo>
                  <a:pt x="26377" y="371360"/>
                </a:lnTo>
                <a:lnTo>
                  <a:pt x="24892" y="322199"/>
                </a:lnTo>
                <a:lnTo>
                  <a:pt x="26377" y="272326"/>
                </a:lnTo>
                <a:lnTo>
                  <a:pt x="30848" y="224764"/>
                </a:lnTo>
                <a:lnTo>
                  <a:pt x="38277" y="179641"/>
                </a:lnTo>
                <a:lnTo>
                  <a:pt x="48641" y="136906"/>
                </a:lnTo>
                <a:lnTo>
                  <a:pt x="61785" y="97790"/>
                </a:lnTo>
                <a:lnTo>
                  <a:pt x="95554" y="33972"/>
                </a:lnTo>
                <a:lnTo>
                  <a:pt x="116205" y="9271"/>
                </a:lnTo>
                <a:close/>
              </a:path>
              <a:path w="3066415" h="645160">
                <a:moveTo>
                  <a:pt x="497332" y="315734"/>
                </a:moveTo>
                <a:lnTo>
                  <a:pt x="357124" y="315734"/>
                </a:lnTo>
                <a:lnTo>
                  <a:pt x="357124" y="330962"/>
                </a:lnTo>
                <a:lnTo>
                  <a:pt x="497332" y="330962"/>
                </a:lnTo>
                <a:lnTo>
                  <a:pt x="497332" y="315734"/>
                </a:lnTo>
                <a:close/>
              </a:path>
              <a:path w="3066415" h="645160">
                <a:moveTo>
                  <a:pt x="3066288" y="322199"/>
                </a:moveTo>
                <a:lnTo>
                  <a:pt x="3064421" y="270319"/>
                </a:lnTo>
                <a:lnTo>
                  <a:pt x="3058833" y="220941"/>
                </a:lnTo>
                <a:lnTo>
                  <a:pt x="3049511" y="174066"/>
                </a:lnTo>
                <a:lnTo>
                  <a:pt x="3036443" y="129667"/>
                </a:lnTo>
                <a:lnTo>
                  <a:pt x="3020187" y="89268"/>
                </a:lnTo>
                <a:lnTo>
                  <a:pt x="3001353" y="54165"/>
                </a:lnTo>
                <a:lnTo>
                  <a:pt x="2955798" y="0"/>
                </a:lnTo>
                <a:lnTo>
                  <a:pt x="2950083" y="9271"/>
                </a:lnTo>
                <a:lnTo>
                  <a:pt x="2970580" y="33972"/>
                </a:lnTo>
                <a:lnTo>
                  <a:pt x="2988653" y="63474"/>
                </a:lnTo>
                <a:lnTo>
                  <a:pt x="3017520" y="136906"/>
                </a:lnTo>
                <a:lnTo>
                  <a:pt x="3027921" y="179641"/>
                </a:lnTo>
                <a:lnTo>
                  <a:pt x="3035338" y="224764"/>
                </a:lnTo>
                <a:lnTo>
                  <a:pt x="3039783" y="272326"/>
                </a:lnTo>
                <a:lnTo>
                  <a:pt x="3041269" y="322326"/>
                </a:lnTo>
                <a:lnTo>
                  <a:pt x="3039783" y="371360"/>
                </a:lnTo>
                <a:lnTo>
                  <a:pt x="3035363" y="418452"/>
                </a:lnTo>
                <a:lnTo>
                  <a:pt x="3027972" y="463613"/>
                </a:lnTo>
                <a:lnTo>
                  <a:pt x="3017647" y="506857"/>
                </a:lnTo>
                <a:lnTo>
                  <a:pt x="3004489" y="546582"/>
                </a:lnTo>
                <a:lnTo>
                  <a:pt x="2988856" y="581329"/>
                </a:lnTo>
                <a:lnTo>
                  <a:pt x="2950083" y="635889"/>
                </a:lnTo>
                <a:lnTo>
                  <a:pt x="2955798" y="645033"/>
                </a:lnTo>
                <a:lnTo>
                  <a:pt x="3001353" y="590740"/>
                </a:lnTo>
                <a:lnTo>
                  <a:pt x="3020187" y="555307"/>
                </a:lnTo>
                <a:lnTo>
                  <a:pt x="3036443" y="514350"/>
                </a:lnTo>
                <a:lnTo>
                  <a:pt x="3049511" y="469493"/>
                </a:lnTo>
                <a:lnTo>
                  <a:pt x="3058833" y="422516"/>
                </a:lnTo>
                <a:lnTo>
                  <a:pt x="3064421" y="373430"/>
                </a:lnTo>
                <a:lnTo>
                  <a:pt x="3066288" y="322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605782" y="1041349"/>
            <a:ext cx="1675764" cy="692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9725">
              <a:lnSpc>
                <a:spcPts val="1955"/>
              </a:lnSpc>
              <a:spcBef>
                <a:spcPts val="95"/>
              </a:spcBef>
              <a:tabLst>
                <a:tab pos="973455" algn="l"/>
              </a:tabLst>
            </a:pPr>
            <a:r>
              <a:rPr sz="2000" spc="-50" dirty="0">
                <a:latin typeface="Cambria Math"/>
                <a:cs typeface="Cambria Math"/>
              </a:rPr>
              <a:t>7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50" dirty="0">
                <a:latin typeface="Cambria Math"/>
                <a:cs typeface="Cambria Math"/>
              </a:rPr>
              <a:t>6</a:t>
            </a:r>
            <a:endParaRPr sz="2000">
              <a:latin typeface="Cambria Math"/>
              <a:cs typeface="Cambria Math"/>
            </a:endParaRPr>
          </a:p>
          <a:p>
            <a:pPr marL="38100">
              <a:lnSpc>
                <a:spcPts val="1430"/>
              </a:lnSpc>
              <a:tabLst>
                <a:tab pos="741680" algn="l"/>
                <a:tab pos="1156970" algn="l"/>
              </a:tabLst>
            </a:pPr>
            <a:r>
              <a:rPr sz="2000" spc="-50" dirty="0">
                <a:latin typeface="Cambria Math"/>
                <a:cs typeface="Cambria Math"/>
              </a:rPr>
              <a:t>+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50" dirty="0">
                <a:latin typeface="Cambria Math"/>
                <a:cs typeface="Cambria Math"/>
              </a:rPr>
              <a:t>−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20" dirty="0">
                <a:latin typeface="Cambria Math"/>
                <a:cs typeface="Cambria Math"/>
              </a:rPr>
              <a:t>𝑙𝑜𝑔</a:t>
            </a:r>
            <a:r>
              <a:rPr sz="2175" spc="-30" baseline="-15325" dirty="0">
                <a:latin typeface="Cambria Math"/>
                <a:cs typeface="Cambria Math"/>
              </a:rPr>
              <a:t>2</a:t>
            </a:r>
            <a:endParaRPr sz="2175" baseline="-15325">
              <a:latin typeface="Cambria Math"/>
              <a:cs typeface="Cambria Math"/>
            </a:endParaRPr>
          </a:p>
          <a:p>
            <a:pPr marL="269240">
              <a:lnSpc>
                <a:spcPts val="1875"/>
              </a:lnSpc>
              <a:tabLst>
                <a:tab pos="973455" algn="l"/>
              </a:tabLst>
            </a:pPr>
            <a:r>
              <a:rPr sz="2000" spc="-25" dirty="0">
                <a:latin typeface="Cambria Math"/>
                <a:cs typeface="Cambria Math"/>
              </a:rPr>
              <a:t>14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50" dirty="0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306312" y="1103883"/>
            <a:ext cx="854075" cy="645160"/>
          </a:xfrm>
          <a:custGeom>
            <a:avLst/>
            <a:gdLst/>
            <a:ahLst/>
            <a:cxnLst/>
            <a:rect l="l" t="t" r="r" b="b"/>
            <a:pathLst>
              <a:path w="854075" h="645160">
                <a:moveTo>
                  <a:pt x="116205" y="9271"/>
                </a:moveTo>
                <a:lnTo>
                  <a:pt x="64858" y="54165"/>
                </a:lnTo>
                <a:lnTo>
                  <a:pt x="46024" y="89268"/>
                </a:lnTo>
                <a:lnTo>
                  <a:pt x="29845" y="129667"/>
                </a:lnTo>
                <a:lnTo>
                  <a:pt x="16764" y="174066"/>
                </a:lnTo>
                <a:lnTo>
                  <a:pt x="7442" y="220941"/>
                </a:lnTo>
                <a:lnTo>
                  <a:pt x="1854" y="270319"/>
                </a:lnTo>
                <a:lnTo>
                  <a:pt x="0" y="322326"/>
                </a:lnTo>
                <a:lnTo>
                  <a:pt x="1854" y="373430"/>
                </a:lnTo>
                <a:lnTo>
                  <a:pt x="7442" y="422516"/>
                </a:lnTo>
                <a:lnTo>
                  <a:pt x="16764" y="469493"/>
                </a:lnTo>
                <a:lnTo>
                  <a:pt x="29845" y="514350"/>
                </a:lnTo>
                <a:lnTo>
                  <a:pt x="46024" y="555307"/>
                </a:lnTo>
                <a:lnTo>
                  <a:pt x="64858" y="590740"/>
                </a:lnTo>
                <a:lnTo>
                  <a:pt x="110363" y="645033"/>
                </a:lnTo>
                <a:lnTo>
                  <a:pt x="116205" y="635889"/>
                </a:lnTo>
                <a:lnTo>
                  <a:pt x="95554" y="611111"/>
                </a:lnTo>
                <a:lnTo>
                  <a:pt x="77419" y="581329"/>
                </a:lnTo>
                <a:lnTo>
                  <a:pt x="61785" y="546582"/>
                </a:lnTo>
                <a:lnTo>
                  <a:pt x="48641" y="506857"/>
                </a:lnTo>
                <a:lnTo>
                  <a:pt x="38277" y="463613"/>
                </a:lnTo>
                <a:lnTo>
                  <a:pt x="30861" y="418452"/>
                </a:lnTo>
                <a:lnTo>
                  <a:pt x="26377" y="371360"/>
                </a:lnTo>
                <a:lnTo>
                  <a:pt x="24892" y="322199"/>
                </a:lnTo>
                <a:lnTo>
                  <a:pt x="26377" y="272326"/>
                </a:lnTo>
                <a:lnTo>
                  <a:pt x="30861" y="224764"/>
                </a:lnTo>
                <a:lnTo>
                  <a:pt x="38277" y="179641"/>
                </a:lnTo>
                <a:lnTo>
                  <a:pt x="48641" y="136906"/>
                </a:lnTo>
                <a:lnTo>
                  <a:pt x="61785" y="97790"/>
                </a:lnTo>
                <a:lnTo>
                  <a:pt x="95554" y="33972"/>
                </a:lnTo>
                <a:lnTo>
                  <a:pt x="116205" y="9271"/>
                </a:lnTo>
                <a:close/>
              </a:path>
              <a:path w="854075" h="645160">
                <a:moveTo>
                  <a:pt x="265684" y="315734"/>
                </a:moveTo>
                <a:lnTo>
                  <a:pt x="125476" y="315734"/>
                </a:lnTo>
                <a:lnTo>
                  <a:pt x="125476" y="330962"/>
                </a:lnTo>
                <a:lnTo>
                  <a:pt x="265684" y="330962"/>
                </a:lnTo>
                <a:lnTo>
                  <a:pt x="265684" y="315734"/>
                </a:lnTo>
                <a:close/>
              </a:path>
              <a:path w="854075" h="645160">
                <a:moveTo>
                  <a:pt x="390144" y="322199"/>
                </a:moveTo>
                <a:lnTo>
                  <a:pt x="388277" y="270319"/>
                </a:lnTo>
                <a:lnTo>
                  <a:pt x="382689" y="220941"/>
                </a:lnTo>
                <a:lnTo>
                  <a:pt x="373367" y="174066"/>
                </a:lnTo>
                <a:lnTo>
                  <a:pt x="360299" y="129667"/>
                </a:lnTo>
                <a:lnTo>
                  <a:pt x="344043" y="89268"/>
                </a:lnTo>
                <a:lnTo>
                  <a:pt x="325208" y="54165"/>
                </a:lnTo>
                <a:lnTo>
                  <a:pt x="279654" y="0"/>
                </a:lnTo>
                <a:lnTo>
                  <a:pt x="273939" y="9271"/>
                </a:lnTo>
                <a:lnTo>
                  <a:pt x="294436" y="33972"/>
                </a:lnTo>
                <a:lnTo>
                  <a:pt x="312508" y="63474"/>
                </a:lnTo>
                <a:lnTo>
                  <a:pt x="341376" y="136906"/>
                </a:lnTo>
                <a:lnTo>
                  <a:pt x="351777" y="179641"/>
                </a:lnTo>
                <a:lnTo>
                  <a:pt x="359194" y="224764"/>
                </a:lnTo>
                <a:lnTo>
                  <a:pt x="363639" y="272326"/>
                </a:lnTo>
                <a:lnTo>
                  <a:pt x="365125" y="322326"/>
                </a:lnTo>
                <a:lnTo>
                  <a:pt x="363639" y="371360"/>
                </a:lnTo>
                <a:lnTo>
                  <a:pt x="359219" y="418452"/>
                </a:lnTo>
                <a:lnTo>
                  <a:pt x="351828" y="463613"/>
                </a:lnTo>
                <a:lnTo>
                  <a:pt x="341503" y="506857"/>
                </a:lnTo>
                <a:lnTo>
                  <a:pt x="328345" y="546582"/>
                </a:lnTo>
                <a:lnTo>
                  <a:pt x="312712" y="581329"/>
                </a:lnTo>
                <a:lnTo>
                  <a:pt x="273939" y="635889"/>
                </a:lnTo>
                <a:lnTo>
                  <a:pt x="279654" y="645033"/>
                </a:lnTo>
                <a:lnTo>
                  <a:pt x="325208" y="590740"/>
                </a:lnTo>
                <a:lnTo>
                  <a:pt x="344043" y="555307"/>
                </a:lnTo>
                <a:lnTo>
                  <a:pt x="360299" y="514350"/>
                </a:lnTo>
                <a:lnTo>
                  <a:pt x="373367" y="469493"/>
                </a:lnTo>
                <a:lnTo>
                  <a:pt x="382689" y="422516"/>
                </a:lnTo>
                <a:lnTo>
                  <a:pt x="388277" y="373430"/>
                </a:lnTo>
                <a:lnTo>
                  <a:pt x="390144" y="322199"/>
                </a:lnTo>
                <a:close/>
              </a:path>
              <a:path w="854075" h="645160">
                <a:moveTo>
                  <a:pt x="853948" y="315734"/>
                </a:moveTo>
                <a:lnTo>
                  <a:pt x="713740" y="315734"/>
                </a:lnTo>
                <a:lnTo>
                  <a:pt x="713740" y="330962"/>
                </a:lnTo>
                <a:lnTo>
                  <a:pt x="853948" y="330962"/>
                </a:lnTo>
                <a:lnTo>
                  <a:pt x="853948" y="3157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395339" y="1041349"/>
            <a:ext cx="1330960" cy="692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ts val="1955"/>
              </a:lnSpc>
              <a:spcBef>
                <a:spcPts val="95"/>
              </a:spcBef>
              <a:tabLst>
                <a:tab pos="626110" algn="l"/>
              </a:tabLst>
            </a:pPr>
            <a:r>
              <a:rPr sz="2000" spc="-50" dirty="0">
                <a:latin typeface="Cambria Math"/>
                <a:cs typeface="Cambria Math"/>
              </a:rPr>
              <a:t>6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50" dirty="0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  <a:p>
            <a:pPr marL="379095">
              <a:lnSpc>
                <a:spcPts val="1430"/>
              </a:lnSpc>
              <a:tabLst>
                <a:tab pos="812165" algn="l"/>
              </a:tabLst>
            </a:pPr>
            <a:r>
              <a:rPr sz="2000" spc="-50" dirty="0">
                <a:latin typeface="Cambria Math"/>
                <a:cs typeface="Cambria Math"/>
              </a:rPr>
              <a:t>−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20" dirty="0">
                <a:latin typeface="Cambria Math"/>
                <a:cs typeface="Cambria Math"/>
              </a:rPr>
              <a:t>𝑙𝑜𝑔</a:t>
            </a:r>
            <a:r>
              <a:rPr sz="2175" spc="-30" baseline="-15325" dirty="0">
                <a:latin typeface="Cambria Math"/>
                <a:cs typeface="Cambria Math"/>
              </a:rPr>
              <a:t>2</a:t>
            </a:r>
            <a:endParaRPr sz="2175" baseline="-15325">
              <a:latin typeface="Cambria Math"/>
              <a:cs typeface="Cambria Math"/>
            </a:endParaRPr>
          </a:p>
          <a:p>
            <a:pPr marL="38100">
              <a:lnSpc>
                <a:spcPts val="1875"/>
              </a:lnSpc>
              <a:tabLst>
                <a:tab pos="626110" algn="l"/>
              </a:tabLst>
            </a:pPr>
            <a:r>
              <a:rPr sz="2000" spc="-50" dirty="0">
                <a:latin typeface="Cambria Math"/>
                <a:cs typeface="Cambria Math"/>
              </a:rPr>
              <a:t>7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50" dirty="0">
                <a:latin typeface="Cambria Math"/>
                <a:cs typeface="Cambria Math"/>
              </a:rPr>
              <a:t>7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748016" y="1103883"/>
            <a:ext cx="393700" cy="645160"/>
          </a:xfrm>
          <a:custGeom>
            <a:avLst/>
            <a:gdLst/>
            <a:ahLst/>
            <a:cxnLst/>
            <a:rect l="l" t="t" r="r" b="b"/>
            <a:pathLst>
              <a:path w="393700" h="645160">
                <a:moveTo>
                  <a:pt x="116205" y="9271"/>
                </a:moveTo>
                <a:lnTo>
                  <a:pt x="64858" y="54165"/>
                </a:lnTo>
                <a:lnTo>
                  <a:pt x="46024" y="89268"/>
                </a:lnTo>
                <a:lnTo>
                  <a:pt x="29845" y="129667"/>
                </a:lnTo>
                <a:lnTo>
                  <a:pt x="16764" y="174066"/>
                </a:lnTo>
                <a:lnTo>
                  <a:pt x="7442" y="220941"/>
                </a:lnTo>
                <a:lnTo>
                  <a:pt x="1854" y="270319"/>
                </a:lnTo>
                <a:lnTo>
                  <a:pt x="0" y="322326"/>
                </a:lnTo>
                <a:lnTo>
                  <a:pt x="1854" y="373430"/>
                </a:lnTo>
                <a:lnTo>
                  <a:pt x="7442" y="422516"/>
                </a:lnTo>
                <a:lnTo>
                  <a:pt x="16764" y="469493"/>
                </a:lnTo>
                <a:lnTo>
                  <a:pt x="29845" y="514350"/>
                </a:lnTo>
                <a:lnTo>
                  <a:pt x="46024" y="555307"/>
                </a:lnTo>
                <a:lnTo>
                  <a:pt x="64858" y="590740"/>
                </a:lnTo>
                <a:lnTo>
                  <a:pt x="110363" y="645033"/>
                </a:lnTo>
                <a:lnTo>
                  <a:pt x="116205" y="635889"/>
                </a:lnTo>
                <a:lnTo>
                  <a:pt x="95554" y="611111"/>
                </a:lnTo>
                <a:lnTo>
                  <a:pt x="77419" y="581329"/>
                </a:lnTo>
                <a:lnTo>
                  <a:pt x="61785" y="546582"/>
                </a:lnTo>
                <a:lnTo>
                  <a:pt x="48641" y="506857"/>
                </a:lnTo>
                <a:lnTo>
                  <a:pt x="38277" y="463613"/>
                </a:lnTo>
                <a:lnTo>
                  <a:pt x="30861" y="418452"/>
                </a:lnTo>
                <a:lnTo>
                  <a:pt x="26377" y="371360"/>
                </a:lnTo>
                <a:lnTo>
                  <a:pt x="24892" y="322199"/>
                </a:lnTo>
                <a:lnTo>
                  <a:pt x="26377" y="272326"/>
                </a:lnTo>
                <a:lnTo>
                  <a:pt x="30861" y="224764"/>
                </a:lnTo>
                <a:lnTo>
                  <a:pt x="38277" y="179641"/>
                </a:lnTo>
                <a:lnTo>
                  <a:pt x="48641" y="136906"/>
                </a:lnTo>
                <a:lnTo>
                  <a:pt x="61798" y="97790"/>
                </a:lnTo>
                <a:lnTo>
                  <a:pt x="95605" y="33972"/>
                </a:lnTo>
                <a:lnTo>
                  <a:pt x="116205" y="9271"/>
                </a:lnTo>
                <a:close/>
              </a:path>
              <a:path w="393700" h="645160">
                <a:moveTo>
                  <a:pt x="265684" y="315734"/>
                </a:moveTo>
                <a:lnTo>
                  <a:pt x="125476" y="315734"/>
                </a:lnTo>
                <a:lnTo>
                  <a:pt x="125476" y="330962"/>
                </a:lnTo>
                <a:lnTo>
                  <a:pt x="265684" y="330962"/>
                </a:lnTo>
                <a:lnTo>
                  <a:pt x="265684" y="315734"/>
                </a:lnTo>
                <a:close/>
              </a:path>
              <a:path w="393700" h="645160">
                <a:moveTo>
                  <a:pt x="393192" y="322199"/>
                </a:moveTo>
                <a:lnTo>
                  <a:pt x="391325" y="270319"/>
                </a:lnTo>
                <a:lnTo>
                  <a:pt x="385737" y="220941"/>
                </a:lnTo>
                <a:lnTo>
                  <a:pt x="376415" y="174066"/>
                </a:lnTo>
                <a:lnTo>
                  <a:pt x="363347" y="129667"/>
                </a:lnTo>
                <a:lnTo>
                  <a:pt x="347091" y="89268"/>
                </a:lnTo>
                <a:lnTo>
                  <a:pt x="328256" y="54165"/>
                </a:lnTo>
                <a:lnTo>
                  <a:pt x="282702" y="0"/>
                </a:lnTo>
                <a:lnTo>
                  <a:pt x="276987" y="9271"/>
                </a:lnTo>
                <a:lnTo>
                  <a:pt x="297484" y="33972"/>
                </a:lnTo>
                <a:lnTo>
                  <a:pt x="315556" y="63474"/>
                </a:lnTo>
                <a:lnTo>
                  <a:pt x="344424" y="136906"/>
                </a:lnTo>
                <a:lnTo>
                  <a:pt x="354825" y="179641"/>
                </a:lnTo>
                <a:lnTo>
                  <a:pt x="362242" y="224764"/>
                </a:lnTo>
                <a:lnTo>
                  <a:pt x="366687" y="272326"/>
                </a:lnTo>
                <a:lnTo>
                  <a:pt x="368173" y="322326"/>
                </a:lnTo>
                <a:lnTo>
                  <a:pt x="366687" y="371360"/>
                </a:lnTo>
                <a:lnTo>
                  <a:pt x="362267" y="418452"/>
                </a:lnTo>
                <a:lnTo>
                  <a:pt x="354876" y="463613"/>
                </a:lnTo>
                <a:lnTo>
                  <a:pt x="344551" y="506857"/>
                </a:lnTo>
                <a:lnTo>
                  <a:pt x="331393" y="546582"/>
                </a:lnTo>
                <a:lnTo>
                  <a:pt x="315760" y="581329"/>
                </a:lnTo>
                <a:lnTo>
                  <a:pt x="276987" y="635889"/>
                </a:lnTo>
                <a:lnTo>
                  <a:pt x="282702" y="645033"/>
                </a:lnTo>
                <a:lnTo>
                  <a:pt x="328256" y="590740"/>
                </a:lnTo>
                <a:lnTo>
                  <a:pt x="347091" y="555307"/>
                </a:lnTo>
                <a:lnTo>
                  <a:pt x="363347" y="514350"/>
                </a:lnTo>
                <a:lnTo>
                  <a:pt x="376415" y="469493"/>
                </a:lnTo>
                <a:lnTo>
                  <a:pt x="385737" y="422516"/>
                </a:lnTo>
                <a:lnTo>
                  <a:pt x="391325" y="373430"/>
                </a:lnTo>
                <a:lnTo>
                  <a:pt x="393192" y="322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862696" y="981953"/>
            <a:ext cx="165735" cy="75184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z="2000" spc="-5" dirty="0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2000" spc="-5" dirty="0">
                <a:latin typeface="Cambria Math"/>
                <a:cs typeface="Cambria Math"/>
              </a:rPr>
              <a:t>7</a:t>
            </a:r>
            <a:endParaRPr sz="20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5855" y="279654"/>
            <a:ext cx="318579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b="0" u="sng" spc="-3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Decision</a:t>
            </a:r>
            <a:r>
              <a:rPr sz="4400" b="0" u="sng" spc="-19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6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Trees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5933" y="1434070"/>
            <a:ext cx="4517164" cy="4741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097521" y="1798827"/>
            <a:ext cx="267970" cy="212090"/>
          </a:xfrm>
          <a:custGeom>
            <a:avLst/>
            <a:gdLst/>
            <a:ahLst/>
            <a:cxnLst/>
            <a:rect l="l" t="t" r="r" b="b"/>
            <a:pathLst>
              <a:path w="267970" h="212089">
                <a:moveTo>
                  <a:pt x="200405" y="0"/>
                </a:moveTo>
                <a:lnTo>
                  <a:pt x="197484" y="8509"/>
                </a:lnTo>
                <a:lnTo>
                  <a:pt x="209698" y="13892"/>
                </a:lnTo>
                <a:lnTo>
                  <a:pt x="220233" y="21288"/>
                </a:lnTo>
                <a:lnTo>
                  <a:pt x="241647" y="55429"/>
                </a:lnTo>
                <a:lnTo>
                  <a:pt x="248666" y="104775"/>
                </a:lnTo>
                <a:lnTo>
                  <a:pt x="247880" y="123444"/>
                </a:lnTo>
                <a:lnTo>
                  <a:pt x="236093" y="169163"/>
                </a:lnTo>
                <a:lnTo>
                  <a:pt x="209839" y="197738"/>
                </a:lnTo>
                <a:lnTo>
                  <a:pt x="197738" y="203073"/>
                </a:lnTo>
                <a:lnTo>
                  <a:pt x="200405" y="211709"/>
                </a:lnTo>
                <a:lnTo>
                  <a:pt x="240928" y="187705"/>
                </a:lnTo>
                <a:lnTo>
                  <a:pt x="263651" y="143335"/>
                </a:lnTo>
                <a:lnTo>
                  <a:pt x="267970" y="105918"/>
                </a:lnTo>
                <a:lnTo>
                  <a:pt x="266876" y="86483"/>
                </a:lnTo>
                <a:lnTo>
                  <a:pt x="250571" y="37084"/>
                </a:lnTo>
                <a:lnTo>
                  <a:pt x="215816" y="5526"/>
                </a:lnTo>
                <a:lnTo>
                  <a:pt x="200405" y="0"/>
                </a:lnTo>
                <a:close/>
              </a:path>
              <a:path w="267970" h="212089">
                <a:moveTo>
                  <a:pt x="67436" y="0"/>
                </a:moveTo>
                <a:lnTo>
                  <a:pt x="27092" y="24056"/>
                </a:lnTo>
                <a:lnTo>
                  <a:pt x="4317" y="68548"/>
                </a:lnTo>
                <a:lnTo>
                  <a:pt x="0" y="105918"/>
                </a:lnTo>
                <a:lnTo>
                  <a:pt x="1075" y="125370"/>
                </a:lnTo>
                <a:lnTo>
                  <a:pt x="17399" y="174751"/>
                </a:lnTo>
                <a:lnTo>
                  <a:pt x="52081" y="206184"/>
                </a:lnTo>
                <a:lnTo>
                  <a:pt x="67436" y="211709"/>
                </a:lnTo>
                <a:lnTo>
                  <a:pt x="70103" y="203073"/>
                </a:lnTo>
                <a:lnTo>
                  <a:pt x="58056" y="197738"/>
                </a:lnTo>
                <a:lnTo>
                  <a:pt x="47640" y="190309"/>
                </a:lnTo>
                <a:lnTo>
                  <a:pt x="26322" y="155638"/>
                </a:lnTo>
                <a:lnTo>
                  <a:pt x="19303" y="104775"/>
                </a:lnTo>
                <a:lnTo>
                  <a:pt x="20087" y="86723"/>
                </a:lnTo>
                <a:lnTo>
                  <a:pt x="31750" y="42163"/>
                </a:lnTo>
                <a:lnTo>
                  <a:pt x="58271" y="13892"/>
                </a:lnTo>
                <a:lnTo>
                  <a:pt x="70484" y="8509"/>
                </a:lnTo>
                <a:lnTo>
                  <a:pt x="67436" y="0"/>
                </a:lnTo>
                <a:close/>
              </a:path>
            </a:pathLst>
          </a:custGeom>
          <a:solidFill>
            <a:srgbClr val="FF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792089" y="1562867"/>
            <a:ext cx="1539875" cy="746760"/>
          </a:xfrm>
          <a:prstGeom prst="rect">
            <a:avLst/>
          </a:prstGeom>
        </p:spPr>
        <p:txBody>
          <a:bodyPr vert="horz" wrap="square" lIns="0" tIns="1543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15"/>
              </a:spcBef>
            </a:pPr>
            <a:r>
              <a:rPr sz="1800" b="1" spc="-20" dirty="0">
                <a:solidFill>
                  <a:srgbClr val="FF5050"/>
                </a:solidFill>
                <a:latin typeface="Calibri"/>
                <a:cs typeface="Calibri"/>
              </a:rPr>
              <a:t>E(T,X) </a:t>
            </a: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=</a:t>
            </a:r>
            <a:r>
              <a:rPr sz="1800" b="1" spc="85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700" spc="2722" baseline="-6172" dirty="0">
                <a:solidFill>
                  <a:srgbClr val="FF5050"/>
                </a:solidFill>
                <a:latin typeface="Cambria Math"/>
                <a:cs typeface="Cambria Math"/>
              </a:rPr>
              <a:t>෍</a:t>
            </a:r>
            <a:r>
              <a:rPr sz="2700" spc="-150" baseline="-6172" dirty="0">
                <a:solidFill>
                  <a:srgbClr val="FF5050"/>
                </a:solidFill>
                <a:latin typeface="Cambria Math"/>
                <a:cs typeface="Cambria Math"/>
              </a:rPr>
              <a:t> </a:t>
            </a:r>
            <a:r>
              <a:rPr sz="2700" spc="-75" baseline="-6172" dirty="0">
                <a:solidFill>
                  <a:srgbClr val="FF5050"/>
                </a:solidFill>
                <a:latin typeface="Cambria Math"/>
                <a:cs typeface="Cambria Math"/>
              </a:rPr>
              <a:t>𝐏 </a:t>
            </a:r>
            <a:endParaRPr sz="2700" baseline="-6172">
              <a:latin typeface="Cambria Math"/>
              <a:cs typeface="Cambria Math"/>
            </a:endParaRPr>
          </a:p>
          <a:p>
            <a:pPr marL="365760" algn="ctr">
              <a:lnSpc>
                <a:spcPct val="100000"/>
              </a:lnSpc>
              <a:spcBef>
                <a:spcPts val="835"/>
              </a:spcBef>
            </a:pPr>
            <a:r>
              <a:rPr sz="1300" spc="-50" dirty="0">
                <a:solidFill>
                  <a:srgbClr val="FF5050"/>
                </a:solidFill>
                <a:latin typeface="Cambria Math"/>
                <a:cs typeface="Cambria Math"/>
              </a:rPr>
              <a:t>𝐱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26197" y="1732026"/>
            <a:ext cx="471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5050"/>
                </a:solidFill>
                <a:latin typeface="Cambria Math"/>
                <a:cs typeface="Cambria Math"/>
              </a:rPr>
              <a:t>𝐄(𝐱)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26151" y="2414142"/>
            <a:ext cx="528764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We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have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calculate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entropy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respect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to</a:t>
            </a:r>
            <a:endParaRPr sz="1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a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given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predictor/feature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order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able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to</a:t>
            </a:r>
            <a:endParaRPr sz="1800">
              <a:latin typeface="Calibri"/>
              <a:cs typeface="Calibri"/>
            </a:endParaRPr>
          </a:p>
          <a:p>
            <a:pPr marL="18415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calculate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information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gain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26151" y="4348988"/>
            <a:ext cx="532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Wind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97116" y="4071873"/>
            <a:ext cx="455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true false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89085" y="3424885"/>
            <a:ext cx="10382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PLAY</a:t>
            </a:r>
            <a:r>
              <a:rPr sz="1800" b="1" spc="-90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GOLF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85454" y="3601974"/>
            <a:ext cx="362585" cy="1043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670" marR="5080" indent="-141605">
              <a:lnSpc>
                <a:spcPct val="135600"/>
              </a:lnSpc>
              <a:spcBef>
                <a:spcPts val="100"/>
              </a:spcBef>
            </a:pPr>
            <a:r>
              <a:rPr sz="1800" b="1" spc="-25" dirty="0">
                <a:latin typeface="Calibri"/>
                <a:cs typeface="Calibri"/>
              </a:rPr>
              <a:t>YES </a:t>
            </a:r>
            <a:r>
              <a:rPr sz="1800" b="1" spc="-5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  <a:p>
            <a:pPr marL="153670">
              <a:lnSpc>
                <a:spcPct val="100000"/>
              </a:lnSpc>
            </a:pPr>
            <a:r>
              <a:rPr sz="1800" b="1" dirty="0"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500107" y="3601974"/>
            <a:ext cx="328295" cy="1043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9535" marR="5080" indent="-76835">
              <a:lnSpc>
                <a:spcPct val="135600"/>
              </a:lnSpc>
              <a:spcBef>
                <a:spcPts val="100"/>
              </a:spcBef>
            </a:pPr>
            <a:r>
              <a:rPr sz="1800" b="1" spc="-35" dirty="0">
                <a:latin typeface="Calibri"/>
                <a:cs typeface="Calibri"/>
              </a:rPr>
              <a:t>NO </a:t>
            </a:r>
            <a:r>
              <a:rPr sz="1800" b="1" spc="-5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  <a:p>
            <a:pPr marL="89535">
              <a:lnSpc>
                <a:spcPct val="100000"/>
              </a:lnSpc>
            </a:pPr>
            <a:r>
              <a:rPr sz="1800" b="1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36495" y="303657"/>
            <a:ext cx="4511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E(PlayGolf,Wind)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=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P(true)E(3,3)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+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P(false)E(6,2)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3072" y="1022680"/>
            <a:ext cx="2533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Calibri"/>
                <a:cs typeface="Calibri"/>
              </a:rPr>
              <a:t>=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3059" y="2634818"/>
            <a:ext cx="22796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latin typeface="Calibri"/>
                <a:cs typeface="Calibri"/>
              </a:rPr>
              <a:t>=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2744" y="2751531"/>
            <a:ext cx="73088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latin typeface="Calibri"/>
                <a:cs typeface="Calibri"/>
              </a:rPr>
              <a:t>0.8912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01103" y="1369186"/>
            <a:ext cx="283845" cy="15240"/>
          </a:xfrm>
          <a:custGeom>
            <a:avLst/>
            <a:gdLst/>
            <a:ahLst/>
            <a:cxnLst/>
            <a:rect l="l" t="t" r="r" b="b"/>
            <a:pathLst>
              <a:path w="283844" h="15240">
                <a:moveTo>
                  <a:pt x="283464" y="0"/>
                </a:moveTo>
                <a:lnTo>
                  <a:pt x="0" y="0"/>
                </a:lnTo>
                <a:lnTo>
                  <a:pt x="0" y="15239"/>
                </a:lnTo>
                <a:lnTo>
                  <a:pt x="283464" y="15239"/>
                </a:lnTo>
                <a:lnTo>
                  <a:pt x="2834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58723" y="991362"/>
            <a:ext cx="16573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Cambria Math"/>
                <a:cs typeface="Cambria Math"/>
              </a:rPr>
              <a:t>6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47991" y="1053464"/>
            <a:ext cx="3066415" cy="645160"/>
          </a:xfrm>
          <a:custGeom>
            <a:avLst/>
            <a:gdLst/>
            <a:ahLst/>
            <a:cxnLst/>
            <a:rect l="l" t="t" r="r" b="b"/>
            <a:pathLst>
              <a:path w="3066415" h="645160">
                <a:moveTo>
                  <a:pt x="116230" y="9271"/>
                </a:moveTo>
                <a:lnTo>
                  <a:pt x="64884" y="54229"/>
                </a:lnTo>
                <a:lnTo>
                  <a:pt x="46050" y="89344"/>
                </a:lnTo>
                <a:lnTo>
                  <a:pt x="29832" y="129794"/>
                </a:lnTo>
                <a:lnTo>
                  <a:pt x="16776" y="174117"/>
                </a:lnTo>
                <a:lnTo>
                  <a:pt x="7454" y="220954"/>
                </a:lnTo>
                <a:lnTo>
                  <a:pt x="1854" y="270319"/>
                </a:lnTo>
                <a:lnTo>
                  <a:pt x="0" y="322326"/>
                </a:lnTo>
                <a:lnTo>
                  <a:pt x="1854" y="373443"/>
                </a:lnTo>
                <a:lnTo>
                  <a:pt x="7454" y="422567"/>
                </a:lnTo>
                <a:lnTo>
                  <a:pt x="16776" y="469544"/>
                </a:lnTo>
                <a:lnTo>
                  <a:pt x="29832" y="514350"/>
                </a:lnTo>
                <a:lnTo>
                  <a:pt x="46050" y="555332"/>
                </a:lnTo>
                <a:lnTo>
                  <a:pt x="64884" y="590804"/>
                </a:lnTo>
                <a:lnTo>
                  <a:pt x="110426" y="645160"/>
                </a:lnTo>
                <a:lnTo>
                  <a:pt x="116230" y="636016"/>
                </a:lnTo>
                <a:lnTo>
                  <a:pt x="95554" y="611238"/>
                </a:lnTo>
                <a:lnTo>
                  <a:pt x="77406" y="581444"/>
                </a:lnTo>
                <a:lnTo>
                  <a:pt x="61772" y="546658"/>
                </a:lnTo>
                <a:lnTo>
                  <a:pt x="48666" y="506857"/>
                </a:lnTo>
                <a:lnTo>
                  <a:pt x="38277" y="463677"/>
                </a:lnTo>
                <a:lnTo>
                  <a:pt x="30873" y="418503"/>
                </a:lnTo>
                <a:lnTo>
                  <a:pt x="26416" y="371386"/>
                </a:lnTo>
                <a:lnTo>
                  <a:pt x="24942" y="322199"/>
                </a:lnTo>
                <a:lnTo>
                  <a:pt x="26428" y="272326"/>
                </a:lnTo>
                <a:lnTo>
                  <a:pt x="30886" y="224764"/>
                </a:lnTo>
                <a:lnTo>
                  <a:pt x="38315" y="179641"/>
                </a:lnTo>
                <a:lnTo>
                  <a:pt x="48729" y="136906"/>
                </a:lnTo>
                <a:lnTo>
                  <a:pt x="61861" y="97790"/>
                </a:lnTo>
                <a:lnTo>
                  <a:pt x="95605" y="33972"/>
                </a:lnTo>
                <a:lnTo>
                  <a:pt x="116230" y="9271"/>
                </a:lnTo>
                <a:close/>
              </a:path>
              <a:path w="3066415" h="645160">
                <a:moveTo>
                  <a:pt x="497420" y="315722"/>
                </a:moveTo>
                <a:lnTo>
                  <a:pt x="357212" y="315722"/>
                </a:lnTo>
                <a:lnTo>
                  <a:pt x="357212" y="330962"/>
                </a:lnTo>
                <a:lnTo>
                  <a:pt x="497420" y="330962"/>
                </a:lnTo>
                <a:lnTo>
                  <a:pt x="497420" y="315722"/>
                </a:lnTo>
                <a:close/>
              </a:path>
              <a:path w="3066415" h="645160">
                <a:moveTo>
                  <a:pt x="3066250" y="322199"/>
                </a:moveTo>
                <a:lnTo>
                  <a:pt x="3064383" y="270319"/>
                </a:lnTo>
                <a:lnTo>
                  <a:pt x="3058795" y="220954"/>
                </a:lnTo>
                <a:lnTo>
                  <a:pt x="3049473" y="174117"/>
                </a:lnTo>
                <a:lnTo>
                  <a:pt x="3036405" y="129794"/>
                </a:lnTo>
                <a:lnTo>
                  <a:pt x="3020212" y="89344"/>
                </a:lnTo>
                <a:lnTo>
                  <a:pt x="3001378" y="54229"/>
                </a:lnTo>
                <a:lnTo>
                  <a:pt x="2955887" y="0"/>
                </a:lnTo>
                <a:lnTo>
                  <a:pt x="2950045" y="9271"/>
                </a:lnTo>
                <a:lnTo>
                  <a:pt x="2970606" y="33972"/>
                </a:lnTo>
                <a:lnTo>
                  <a:pt x="2988703" y="63474"/>
                </a:lnTo>
                <a:lnTo>
                  <a:pt x="3017482" y="136906"/>
                </a:lnTo>
                <a:lnTo>
                  <a:pt x="3027908" y="179641"/>
                </a:lnTo>
                <a:lnTo>
                  <a:pt x="3035363" y="224764"/>
                </a:lnTo>
                <a:lnTo>
                  <a:pt x="3039859" y="272326"/>
                </a:lnTo>
                <a:lnTo>
                  <a:pt x="3041358" y="322326"/>
                </a:lnTo>
                <a:lnTo>
                  <a:pt x="3039872" y="371386"/>
                </a:lnTo>
                <a:lnTo>
                  <a:pt x="3035427" y="418503"/>
                </a:lnTo>
                <a:lnTo>
                  <a:pt x="3028010" y="463677"/>
                </a:lnTo>
                <a:lnTo>
                  <a:pt x="3017609" y="506857"/>
                </a:lnTo>
                <a:lnTo>
                  <a:pt x="3004515" y="546658"/>
                </a:lnTo>
                <a:lnTo>
                  <a:pt x="2988868" y="581444"/>
                </a:lnTo>
                <a:lnTo>
                  <a:pt x="2950045" y="636016"/>
                </a:lnTo>
                <a:lnTo>
                  <a:pt x="2955887" y="645160"/>
                </a:lnTo>
                <a:lnTo>
                  <a:pt x="3001378" y="590804"/>
                </a:lnTo>
                <a:lnTo>
                  <a:pt x="3020212" y="555332"/>
                </a:lnTo>
                <a:lnTo>
                  <a:pt x="3036405" y="514350"/>
                </a:lnTo>
                <a:lnTo>
                  <a:pt x="3049473" y="469544"/>
                </a:lnTo>
                <a:lnTo>
                  <a:pt x="3058795" y="422567"/>
                </a:lnTo>
                <a:lnTo>
                  <a:pt x="3064383" y="373443"/>
                </a:lnTo>
                <a:lnTo>
                  <a:pt x="3066250" y="322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63219" y="991362"/>
            <a:ext cx="1443990" cy="692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2315">
              <a:lnSpc>
                <a:spcPts val="1955"/>
              </a:lnSpc>
              <a:spcBef>
                <a:spcPts val="90"/>
              </a:spcBef>
            </a:pPr>
            <a:r>
              <a:rPr sz="2000" spc="-5" dirty="0">
                <a:latin typeface="Cambria Math"/>
                <a:cs typeface="Cambria Math"/>
              </a:rPr>
              <a:t>3</a:t>
            </a:r>
            <a:endParaRPr sz="2000">
              <a:latin typeface="Cambria Math"/>
              <a:cs typeface="Cambria Math"/>
            </a:endParaRPr>
          </a:p>
          <a:p>
            <a:pPr marL="510540">
              <a:lnSpc>
                <a:spcPts val="1430"/>
              </a:lnSpc>
              <a:tabLst>
                <a:tab pos="925194" algn="l"/>
              </a:tabLst>
            </a:pPr>
            <a:r>
              <a:rPr sz="2000" spc="-50" dirty="0">
                <a:latin typeface="Cambria Math"/>
                <a:cs typeface="Cambria Math"/>
              </a:rPr>
              <a:t>−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20" dirty="0">
                <a:latin typeface="Cambria Math"/>
                <a:cs typeface="Cambria Math"/>
              </a:rPr>
              <a:t>𝑙𝑜𝑔</a:t>
            </a:r>
            <a:r>
              <a:rPr sz="2175" spc="-30" baseline="-15325" dirty="0">
                <a:latin typeface="Cambria Math"/>
                <a:cs typeface="Cambria Math"/>
              </a:rPr>
              <a:t>2</a:t>
            </a:r>
            <a:endParaRPr sz="2175" baseline="-15325">
              <a:latin typeface="Cambria Math"/>
              <a:cs typeface="Cambria Math"/>
            </a:endParaRPr>
          </a:p>
          <a:p>
            <a:pPr marL="38100">
              <a:lnSpc>
                <a:spcPts val="1870"/>
              </a:lnSpc>
              <a:tabLst>
                <a:tab pos="742315" algn="l"/>
              </a:tabLst>
            </a:pPr>
            <a:r>
              <a:rPr sz="2000" spc="-25" dirty="0">
                <a:latin typeface="Cambria Math"/>
                <a:cs typeface="Cambria Math"/>
              </a:rPr>
              <a:t>14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50" dirty="0">
                <a:latin typeface="Cambria Math"/>
                <a:cs typeface="Cambria Math"/>
              </a:rPr>
              <a:t>6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33041" y="1053464"/>
            <a:ext cx="854075" cy="645160"/>
          </a:xfrm>
          <a:custGeom>
            <a:avLst/>
            <a:gdLst/>
            <a:ahLst/>
            <a:cxnLst/>
            <a:rect l="l" t="t" r="r" b="b"/>
            <a:pathLst>
              <a:path w="854075" h="645160">
                <a:moveTo>
                  <a:pt x="116332" y="9271"/>
                </a:moveTo>
                <a:lnTo>
                  <a:pt x="64922" y="54229"/>
                </a:lnTo>
                <a:lnTo>
                  <a:pt x="46088" y="89344"/>
                </a:lnTo>
                <a:lnTo>
                  <a:pt x="29845" y="129794"/>
                </a:lnTo>
                <a:lnTo>
                  <a:pt x="16814" y="174117"/>
                </a:lnTo>
                <a:lnTo>
                  <a:pt x="7493" y="220954"/>
                </a:lnTo>
                <a:lnTo>
                  <a:pt x="1866" y="270319"/>
                </a:lnTo>
                <a:lnTo>
                  <a:pt x="0" y="322326"/>
                </a:lnTo>
                <a:lnTo>
                  <a:pt x="1866" y="373443"/>
                </a:lnTo>
                <a:lnTo>
                  <a:pt x="7493" y="422567"/>
                </a:lnTo>
                <a:lnTo>
                  <a:pt x="16814" y="469544"/>
                </a:lnTo>
                <a:lnTo>
                  <a:pt x="29845" y="514350"/>
                </a:lnTo>
                <a:lnTo>
                  <a:pt x="46088" y="555332"/>
                </a:lnTo>
                <a:lnTo>
                  <a:pt x="64922" y="590804"/>
                </a:lnTo>
                <a:lnTo>
                  <a:pt x="110490" y="645160"/>
                </a:lnTo>
                <a:lnTo>
                  <a:pt x="116332" y="636016"/>
                </a:lnTo>
                <a:lnTo>
                  <a:pt x="95605" y="611238"/>
                </a:lnTo>
                <a:lnTo>
                  <a:pt x="77431" y="581444"/>
                </a:lnTo>
                <a:lnTo>
                  <a:pt x="61785" y="546658"/>
                </a:lnTo>
                <a:lnTo>
                  <a:pt x="48641" y="506857"/>
                </a:lnTo>
                <a:lnTo>
                  <a:pt x="38303" y="463677"/>
                </a:lnTo>
                <a:lnTo>
                  <a:pt x="30924" y="418503"/>
                </a:lnTo>
                <a:lnTo>
                  <a:pt x="26492" y="371386"/>
                </a:lnTo>
                <a:lnTo>
                  <a:pt x="25019" y="322199"/>
                </a:lnTo>
                <a:lnTo>
                  <a:pt x="26492" y="272326"/>
                </a:lnTo>
                <a:lnTo>
                  <a:pt x="30937" y="224764"/>
                </a:lnTo>
                <a:lnTo>
                  <a:pt x="38354" y="179641"/>
                </a:lnTo>
                <a:lnTo>
                  <a:pt x="48768" y="136906"/>
                </a:lnTo>
                <a:lnTo>
                  <a:pt x="61912" y="97790"/>
                </a:lnTo>
                <a:lnTo>
                  <a:pt x="95681" y="33972"/>
                </a:lnTo>
                <a:lnTo>
                  <a:pt x="116332" y="9271"/>
                </a:lnTo>
                <a:close/>
              </a:path>
              <a:path w="854075" h="645160">
                <a:moveTo>
                  <a:pt x="265811" y="315722"/>
                </a:moveTo>
                <a:lnTo>
                  <a:pt x="125603" y="315722"/>
                </a:lnTo>
                <a:lnTo>
                  <a:pt x="125603" y="330962"/>
                </a:lnTo>
                <a:lnTo>
                  <a:pt x="265811" y="330962"/>
                </a:lnTo>
                <a:lnTo>
                  <a:pt x="265811" y="315722"/>
                </a:lnTo>
                <a:close/>
              </a:path>
              <a:path w="854075" h="645160">
                <a:moveTo>
                  <a:pt x="390144" y="322199"/>
                </a:moveTo>
                <a:lnTo>
                  <a:pt x="388277" y="270319"/>
                </a:lnTo>
                <a:lnTo>
                  <a:pt x="382689" y="220954"/>
                </a:lnTo>
                <a:lnTo>
                  <a:pt x="373367" y="174117"/>
                </a:lnTo>
                <a:lnTo>
                  <a:pt x="360299" y="129794"/>
                </a:lnTo>
                <a:lnTo>
                  <a:pt x="344106" y="89344"/>
                </a:lnTo>
                <a:lnTo>
                  <a:pt x="325272" y="54229"/>
                </a:lnTo>
                <a:lnTo>
                  <a:pt x="279781" y="0"/>
                </a:lnTo>
                <a:lnTo>
                  <a:pt x="273939" y="9271"/>
                </a:lnTo>
                <a:lnTo>
                  <a:pt x="294513" y="33972"/>
                </a:lnTo>
                <a:lnTo>
                  <a:pt x="312610" y="63474"/>
                </a:lnTo>
                <a:lnTo>
                  <a:pt x="341376" y="136906"/>
                </a:lnTo>
                <a:lnTo>
                  <a:pt x="351802" y="179641"/>
                </a:lnTo>
                <a:lnTo>
                  <a:pt x="359257" y="224764"/>
                </a:lnTo>
                <a:lnTo>
                  <a:pt x="363753" y="272326"/>
                </a:lnTo>
                <a:lnTo>
                  <a:pt x="365252" y="322326"/>
                </a:lnTo>
                <a:lnTo>
                  <a:pt x="363766" y="371386"/>
                </a:lnTo>
                <a:lnTo>
                  <a:pt x="359321" y="418503"/>
                </a:lnTo>
                <a:lnTo>
                  <a:pt x="351904" y="463677"/>
                </a:lnTo>
                <a:lnTo>
                  <a:pt x="341503" y="506857"/>
                </a:lnTo>
                <a:lnTo>
                  <a:pt x="328409" y="546658"/>
                </a:lnTo>
                <a:lnTo>
                  <a:pt x="312762" y="581444"/>
                </a:lnTo>
                <a:lnTo>
                  <a:pt x="273939" y="636016"/>
                </a:lnTo>
                <a:lnTo>
                  <a:pt x="279781" y="645160"/>
                </a:lnTo>
                <a:lnTo>
                  <a:pt x="325272" y="590804"/>
                </a:lnTo>
                <a:lnTo>
                  <a:pt x="344106" y="555332"/>
                </a:lnTo>
                <a:lnTo>
                  <a:pt x="360299" y="514350"/>
                </a:lnTo>
                <a:lnTo>
                  <a:pt x="373367" y="469544"/>
                </a:lnTo>
                <a:lnTo>
                  <a:pt x="382689" y="422567"/>
                </a:lnTo>
                <a:lnTo>
                  <a:pt x="388277" y="373443"/>
                </a:lnTo>
                <a:lnTo>
                  <a:pt x="390144" y="322199"/>
                </a:lnTo>
                <a:close/>
              </a:path>
              <a:path w="854075" h="645160">
                <a:moveTo>
                  <a:pt x="854062" y="315722"/>
                </a:moveTo>
                <a:lnTo>
                  <a:pt x="713867" y="315722"/>
                </a:lnTo>
                <a:lnTo>
                  <a:pt x="713867" y="330962"/>
                </a:lnTo>
                <a:lnTo>
                  <a:pt x="854062" y="330962"/>
                </a:lnTo>
                <a:lnTo>
                  <a:pt x="854062" y="3157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321051" y="991362"/>
            <a:ext cx="1330960" cy="692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ts val="1955"/>
              </a:lnSpc>
              <a:spcBef>
                <a:spcPts val="90"/>
              </a:spcBef>
              <a:tabLst>
                <a:tab pos="626110" algn="l"/>
              </a:tabLst>
            </a:pPr>
            <a:r>
              <a:rPr sz="2000" spc="-50" dirty="0">
                <a:latin typeface="Cambria Math"/>
                <a:cs typeface="Cambria Math"/>
              </a:rPr>
              <a:t>3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50" dirty="0">
                <a:latin typeface="Cambria Math"/>
                <a:cs typeface="Cambria Math"/>
              </a:rPr>
              <a:t>3</a:t>
            </a:r>
            <a:endParaRPr sz="2000">
              <a:latin typeface="Cambria Math"/>
              <a:cs typeface="Cambria Math"/>
            </a:endParaRPr>
          </a:p>
          <a:p>
            <a:pPr marL="379730">
              <a:lnSpc>
                <a:spcPts val="1430"/>
              </a:lnSpc>
              <a:tabLst>
                <a:tab pos="812165" algn="l"/>
              </a:tabLst>
            </a:pPr>
            <a:r>
              <a:rPr sz="2000" spc="-50" dirty="0">
                <a:latin typeface="Cambria Math"/>
                <a:cs typeface="Cambria Math"/>
              </a:rPr>
              <a:t>−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20" dirty="0">
                <a:latin typeface="Cambria Math"/>
                <a:cs typeface="Cambria Math"/>
              </a:rPr>
              <a:t>𝑙𝑜𝑔</a:t>
            </a:r>
            <a:r>
              <a:rPr sz="2175" spc="-30" baseline="-15325" dirty="0">
                <a:latin typeface="Cambria Math"/>
                <a:cs typeface="Cambria Math"/>
              </a:rPr>
              <a:t>2</a:t>
            </a:r>
            <a:endParaRPr sz="2175" baseline="-15325">
              <a:latin typeface="Cambria Math"/>
              <a:cs typeface="Cambria Math"/>
            </a:endParaRPr>
          </a:p>
          <a:p>
            <a:pPr marL="38100">
              <a:lnSpc>
                <a:spcPts val="1870"/>
              </a:lnSpc>
              <a:tabLst>
                <a:tab pos="626110" algn="l"/>
              </a:tabLst>
            </a:pPr>
            <a:r>
              <a:rPr sz="2000" spc="-50" dirty="0">
                <a:latin typeface="Cambria Math"/>
                <a:cs typeface="Cambria Math"/>
              </a:rPr>
              <a:t>6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50" dirty="0">
                <a:latin typeface="Cambria Math"/>
                <a:cs typeface="Cambria Math"/>
              </a:rPr>
              <a:t>6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674745" y="1053464"/>
            <a:ext cx="393700" cy="645160"/>
          </a:xfrm>
          <a:custGeom>
            <a:avLst/>
            <a:gdLst/>
            <a:ahLst/>
            <a:cxnLst/>
            <a:rect l="l" t="t" r="r" b="b"/>
            <a:pathLst>
              <a:path w="393700" h="645160">
                <a:moveTo>
                  <a:pt x="116332" y="9271"/>
                </a:moveTo>
                <a:lnTo>
                  <a:pt x="64922" y="54229"/>
                </a:lnTo>
                <a:lnTo>
                  <a:pt x="46088" y="89344"/>
                </a:lnTo>
                <a:lnTo>
                  <a:pt x="29845" y="129794"/>
                </a:lnTo>
                <a:lnTo>
                  <a:pt x="16814" y="174117"/>
                </a:lnTo>
                <a:lnTo>
                  <a:pt x="7493" y="220954"/>
                </a:lnTo>
                <a:lnTo>
                  <a:pt x="1866" y="270319"/>
                </a:lnTo>
                <a:lnTo>
                  <a:pt x="0" y="322326"/>
                </a:lnTo>
                <a:lnTo>
                  <a:pt x="1866" y="373443"/>
                </a:lnTo>
                <a:lnTo>
                  <a:pt x="7493" y="422567"/>
                </a:lnTo>
                <a:lnTo>
                  <a:pt x="16814" y="469544"/>
                </a:lnTo>
                <a:lnTo>
                  <a:pt x="29845" y="514350"/>
                </a:lnTo>
                <a:lnTo>
                  <a:pt x="46088" y="555332"/>
                </a:lnTo>
                <a:lnTo>
                  <a:pt x="64922" y="590804"/>
                </a:lnTo>
                <a:lnTo>
                  <a:pt x="110490" y="645160"/>
                </a:lnTo>
                <a:lnTo>
                  <a:pt x="116332" y="636016"/>
                </a:lnTo>
                <a:lnTo>
                  <a:pt x="95605" y="611238"/>
                </a:lnTo>
                <a:lnTo>
                  <a:pt x="77431" y="581444"/>
                </a:lnTo>
                <a:lnTo>
                  <a:pt x="61785" y="546658"/>
                </a:lnTo>
                <a:lnTo>
                  <a:pt x="48641" y="506857"/>
                </a:lnTo>
                <a:lnTo>
                  <a:pt x="38303" y="463677"/>
                </a:lnTo>
                <a:lnTo>
                  <a:pt x="30911" y="418503"/>
                </a:lnTo>
                <a:lnTo>
                  <a:pt x="26492" y="371386"/>
                </a:lnTo>
                <a:lnTo>
                  <a:pt x="25019" y="322199"/>
                </a:lnTo>
                <a:lnTo>
                  <a:pt x="26492" y="272326"/>
                </a:lnTo>
                <a:lnTo>
                  <a:pt x="30937" y="224764"/>
                </a:lnTo>
                <a:lnTo>
                  <a:pt x="38354" y="179641"/>
                </a:lnTo>
                <a:lnTo>
                  <a:pt x="48768" y="136906"/>
                </a:lnTo>
                <a:lnTo>
                  <a:pt x="61912" y="97790"/>
                </a:lnTo>
                <a:lnTo>
                  <a:pt x="95681" y="33972"/>
                </a:lnTo>
                <a:lnTo>
                  <a:pt x="116332" y="9271"/>
                </a:lnTo>
                <a:close/>
              </a:path>
              <a:path w="393700" h="645160">
                <a:moveTo>
                  <a:pt x="265811" y="315722"/>
                </a:moveTo>
                <a:lnTo>
                  <a:pt x="125603" y="315722"/>
                </a:lnTo>
                <a:lnTo>
                  <a:pt x="125603" y="330962"/>
                </a:lnTo>
                <a:lnTo>
                  <a:pt x="265811" y="330962"/>
                </a:lnTo>
                <a:lnTo>
                  <a:pt x="265811" y="315722"/>
                </a:lnTo>
                <a:close/>
              </a:path>
              <a:path w="393700" h="645160">
                <a:moveTo>
                  <a:pt x="393192" y="322199"/>
                </a:moveTo>
                <a:lnTo>
                  <a:pt x="391325" y="270319"/>
                </a:lnTo>
                <a:lnTo>
                  <a:pt x="385737" y="220954"/>
                </a:lnTo>
                <a:lnTo>
                  <a:pt x="376415" y="174117"/>
                </a:lnTo>
                <a:lnTo>
                  <a:pt x="363347" y="129794"/>
                </a:lnTo>
                <a:lnTo>
                  <a:pt x="347154" y="89344"/>
                </a:lnTo>
                <a:lnTo>
                  <a:pt x="328320" y="54229"/>
                </a:lnTo>
                <a:lnTo>
                  <a:pt x="282829" y="0"/>
                </a:lnTo>
                <a:lnTo>
                  <a:pt x="276987" y="9271"/>
                </a:lnTo>
                <a:lnTo>
                  <a:pt x="297561" y="33972"/>
                </a:lnTo>
                <a:lnTo>
                  <a:pt x="315658" y="63474"/>
                </a:lnTo>
                <a:lnTo>
                  <a:pt x="344424" y="136906"/>
                </a:lnTo>
                <a:lnTo>
                  <a:pt x="354850" y="179641"/>
                </a:lnTo>
                <a:lnTo>
                  <a:pt x="362305" y="224764"/>
                </a:lnTo>
                <a:lnTo>
                  <a:pt x="366801" y="272326"/>
                </a:lnTo>
                <a:lnTo>
                  <a:pt x="368300" y="322326"/>
                </a:lnTo>
                <a:lnTo>
                  <a:pt x="366814" y="371386"/>
                </a:lnTo>
                <a:lnTo>
                  <a:pt x="362369" y="418503"/>
                </a:lnTo>
                <a:lnTo>
                  <a:pt x="354952" y="463677"/>
                </a:lnTo>
                <a:lnTo>
                  <a:pt x="344551" y="506857"/>
                </a:lnTo>
                <a:lnTo>
                  <a:pt x="331457" y="546658"/>
                </a:lnTo>
                <a:lnTo>
                  <a:pt x="315810" y="581444"/>
                </a:lnTo>
                <a:lnTo>
                  <a:pt x="276987" y="636016"/>
                </a:lnTo>
                <a:lnTo>
                  <a:pt x="282829" y="645160"/>
                </a:lnTo>
                <a:lnTo>
                  <a:pt x="328320" y="590804"/>
                </a:lnTo>
                <a:lnTo>
                  <a:pt x="347154" y="555332"/>
                </a:lnTo>
                <a:lnTo>
                  <a:pt x="363347" y="514350"/>
                </a:lnTo>
                <a:lnTo>
                  <a:pt x="376415" y="469544"/>
                </a:lnTo>
                <a:lnTo>
                  <a:pt x="385737" y="422567"/>
                </a:lnTo>
                <a:lnTo>
                  <a:pt x="391325" y="373443"/>
                </a:lnTo>
                <a:lnTo>
                  <a:pt x="393192" y="322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788409" y="932606"/>
            <a:ext cx="165735" cy="750570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2000" spc="-5" dirty="0">
                <a:latin typeface="Cambria Math"/>
                <a:cs typeface="Cambria Math"/>
              </a:rPr>
              <a:t>3</a:t>
            </a:r>
            <a:endParaRPr sz="20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2000" spc="-5" dirty="0">
                <a:latin typeface="Cambria Math"/>
                <a:cs typeface="Cambria Math"/>
              </a:rPr>
              <a:t>6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744339" y="1407033"/>
            <a:ext cx="283845" cy="15240"/>
          </a:xfrm>
          <a:custGeom>
            <a:avLst/>
            <a:gdLst/>
            <a:ahLst/>
            <a:cxnLst/>
            <a:rect l="l" t="t" r="r" b="b"/>
            <a:pathLst>
              <a:path w="283845" h="15240">
                <a:moveTo>
                  <a:pt x="283463" y="0"/>
                </a:moveTo>
                <a:lnTo>
                  <a:pt x="0" y="0"/>
                </a:lnTo>
                <a:lnTo>
                  <a:pt x="0" y="15239"/>
                </a:lnTo>
                <a:lnTo>
                  <a:pt x="283463" y="15239"/>
                </a:lnTo>
                <a:lnTo>
                  <a:pt x="2834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91303" y="1091437"/>
            <a:ext cx="3066415" cy="645160"/>
          </a:xfrm>
          <a:custGeom>
            <a:avLst/>
            <a:gdLst/>
            <a:ahLst/>
            <a:cxnLst/>
            <a:rect l="l" t="t" r="r" b="b"/>
            <a:pathLst>
              <a:path w="3066415" h="645160">
                <a:moveTo>
                  <a:pt x="116205" y="9271"/>
                </a:moveTo>
                <a:lnTo>
                  <a:pt x="64858" y="54165"/>
                </a:lnTo>
                <a:lnTo>
                  <a:pt x="46024" y="89268"/>
                </a:lnTo>
                <a:lnTo>
                  <a:pt x="29845" y="129667"/>
                </a:lnTo>
                <a:lnTo>
                  <a:pt x="16764" y="174066"/>
                </a:lnTo>
                <a:lnTo>
                  <a:pt x="7442" y="220941"/>
                </a:lnTo>
                <a:lnTo>
                  <a:pt x="1854" y="270319"/>
                </a:lnTo>
                <a:lnTo>
                  <a:pt x="0" y="322326"/>
                </a:lnTo>
                <a:lnTo>
                  <a:pt x="1854" y="373430"/>
                </a:lnTo>
                <a:lnTo>
                  <a:pt x="7442" y="422516"/>
                </a:lnTo>
                <a:lnTo>
                  <a:pt x="16764" y="469493"/>
                </a:lnTo>
                <a:lnTo>
                  <a:pt x="29845" y="514350"/>
                </a:lnTo>
                <a:lnTo>
                  <a:pt x="46024" y="555307"/>
                </a:lnTo>
                <a:lnTo>
                  <a:pt x="64858" y="590740"/>
                </a:lnTo>
                <a:lnTo>
                  <a:pt x="110363" y="645033"/>
                </a:lnTo>
                <a:lnTo>
                  <a:pt x="116205" y="635889"/>
                </a:lnTo>
                <a:lnTo>
                  <a:pt x="95529" y="611111"/>
                </a:lnTo>
                <a:lnTo>
                  <a:pt x="77368" y="581329"/>
                </a:lnTo>
                <a:lnTo>
                  <a:pt x="61722" y="546582"/>
                </a:lnTo>
                <a:lnTo>
                  <a:pt x="48641" y="506857"/>
                </a:lnTo>
                <a:lnTo>
                  <a:pt x="38227" y="463613"/>
                </a:lnTo>
                <a:lnTo>
                  <a:pt x="30810" y="418452"/>
                </a:lnTo>
                <a:lnTo>
                  <a:pt x="26365" y="371360"/>
                </a:lnTo>
                <a:lnTo>
                  <a:pt x="24892" y="322199"/>
                </a:lnTo>
                <a:lnTo>
                  <a:pt x="26377" y="272300"/>
                </a:lnTo>
                <a:lnTo>
                  <a:pt x="30861" y="224713"/>
                </a:lnTo>
                <a:lnTo>
                  <a:pt x="38277" y="179578"/>
                </a:lnTo>
                <a:lnTo>
                  <a:pt x="48641" y="136906"/>
                </a:lnTo>
                <a:lnTo>
                  <a:pt x="61785" y="97790"/>
                </a:lnTo>
                <a:lnTo>
                  <a:pt x="95554" y="33972"/>
                </a:lnTo>
                <a:lnTo>
                  <a:pt x="116205" y="9271"/>
                </a:lnTo>
                <a:close/>
              </a:path>
              <a:path w="3066415" h="645160">
                <a:moveTo>
                  <a:pt x="497332" y="315595"/>
                </a:moveTo>
                <a:lnTo>
                  <a:pt x="357124" y="315595"/>
                </a:lnTo>
                <a:lnTo>
                  <a:pt x="357124" y="330835"/>
                </a:lnTo>
                <a:lnTo>
                  <a:pt x="497332" y="330835"/>
                </a:lnTo>
                <a:lnTo>
                  <a:pt x="497332" y="315595"/>
                </a:lnTo>
                <a:close/>
              </a:path>
              <a:path w="3066415" h="645160">
                <a:moveTo>
                  <a:pt x="3066288" y="322199"/>
                </a:moveTo>
                <a:lnTo>
                  <a:pt x="3064408" y="270319"/>
                </a:lnTo>
                <a:lnTo>
                  <a:pt x="3058795" y="220941"/>
                </a:lnTo>
                <a:lnTo>
                  <a:pt x="3049460" y="174066"/>
                </a:lnTo>
                <a:lnTo>
                  <a:pt x="3036443" y="129667"/>
                </a:lnTo>
                <a:lnTo>
                  <a:pt x="3020187" y="89268"/>
                </a:lnTo>
                <a:lnTo>
                  <a:pt x="3001353" y="54165"/>
                </a:lnTo>
                <a:lnTo>
                  <a:pt x="2955798" y="0"/>
                </a:lnTo>
                <a:lnTo>
                  <a:pt x="2949956" y="9271"/>
                </a:lnTo>
                <a:lnTo>
                  <a:pt x="2970530" y="33972"/>
                </a:lnTo>
                <a:lnTo>
                  <a:pt x="2988640" y="63474"/>
                </a:lnTo>
                <a:lnTo>
                  <a:pt x="3017520" y="136906"/>
                </a:lnTo>
                <a:lnTo>
                  <a:pt x="3027921" y="179578"/>
                </a:lnTo>
                <a:lnTo>
                  <a:pt x="3035338" y="224713"/>
                </a:lnTo>
                <a:lnTo>
                  <a:pt x="3039783" y="272300"/>
                </a:lnTo>
                <a:lnTo>
                  <a:pt x="3041269" y="322326"/>
                </a:lnTo>
                <a:lnTo>
                  <a:pt x="3039783" y="371360"/>
                </a:lnTo>
                <a:lnTo>
                  <a:pt x="3035363" y="418452"/>
                </a:lnTo>
                <a:lnTo>
                  <a:pt x="3027972" y="463613"/>
                </a:lnTo>
                <a:lnTo>
                  <a:pt x="3017647" y="506857"/>
                </a:lnTo>
                <a:lnTo>
                  <a:pt x="3004489" y="546582"/>
                </a:lnTo>
                <a:lnTo>
                  <a:pt x="2988843" y="581329"/>
                </a:lnTo>
                <a:lnTo>
                  <a:pt x="2949956" y="635889"/>
                </a:lnTo>
                <a:lnTo>
                  <a:pt x="2955798" y="645033"/>
                </a:lnTo>
                <a:lnTo>
                  <a:pt x="3001353" y="590740"/>
                </a:lnTo>
                <a:lnTo>
                  <a:pt x="3020187" y="555307"/>
                </a:lnTo>
                <a:lnTo>
                  <a:pt x="3036443" y="514350"/>
                </a:lnTo>
                <a:lnTo>
                  <a:pt x="3049460" y="469493"/>
                </a:lnTo>
                <a:lnTo>
                  <a:pt x="3058795" y="422516"/>
                </a:lnTo>
                <a:lnTo>
                  <a:pt x="3064408" y="373430"/>
                </a:lnTo>
                <a:lnTo>
                  <a:pt x="3066288" y="322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475734" y="1028776"/>
            <a:ext cx="1675764" cy="692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9725">
              <a:lnSpc>
                <a:spcPts val="1955"/>
              </a:lnSpc>
              <a:spcBef>
                <a:spcPts val="95"/>
              </a:spcBef>
              <a:tabLst>
                <a:tab pos="973455" algn="l"/>
              </a:tabLst>
            </a:pPr>
            <a:r>
              <a:rPr sz="2000" spc="-50" dirty="0">
                <a:latin typeface="Cambria Math"/>
                <a:cs typeface="Cambria Math"/>
              </a:rPr>
              <a:t>8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50" dirty="0">
                <a:latin typeface="Cambria Math"/>
                <a:cs typeface="Cambria Math"/>
              </a:rPr>
              <a:t>6</a:t>
            </a:r>
            <a:endParaRPr sz="2000">
              <a:latin typeface="Cambria Math"/>
              <a:cs typeface="Cambria Math"/>
            </a:endParaRPr>
          </a:p>
          <a:p>
            <a:pPr marL="38100">
              <a:lnSpc>
                <a:spcPts val="1430"/>
              </a:lnSpc>
              <a:tabLst>
                <a:tab pos="742315" algn="l"/>
                <a:tab pos="1156335" algn="l"/>
              </a:tabLst>
            </a:pPr>
            <a:r>
              <a:rPr sz="2000" spc="-50" dirty="0">
                <a:latin typeface="Cambria Math"/>
                <a:cs typeface="Cambria Math"/>
              </a:rPr>
              <a:t>+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50" dirty="0">
                <a:latin typeface="Cambria Math"/>
                <a:cs typeface="Cambria Math"/>
              </a:rPr>
              <a:t>−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20" dirty="0">
                <a:latin typeface="Cambria Math"/>
                <a:cs typeface="Cambria Math"/>
              </a:rPr>
              <a:t>𝑙𝑜𝑔</a:t>
            </a:r>
            <a:r>
              <a:rPr sz="2175" spc="-30" baseline="-15325" dirty="0">
                <a:latin typeface="Cambria Math"/>
                <a:cs typeface="Cambria Math"/>
              </a:rPr>
              <a:t>2</a:t>
            </a:r>
            <a:endParaRPr sz="2175" baseline="-15325">
              <a:latin typeface="Cambria Math"/>
              <a:cs typeface="Cambria Math"/>
            </a:endParaRPr>
          </a:p>
          <a:p>
            <a:pPr marL="269240">
              <a:lnSpc>
                <a:spcPts val="1870"/>
              </a:lnSpc>
              <a:tabLst>
                <a:tab pos="973455" algn="l"/>
              </a:tabLst>
            </a:pPr>
            <a:r>
              <a:rPr sz="2000" spc="-25" dirty="0">
                <a:latin typeface="Cambria Math"/>
                <a:cs typeface="Cambria Math"/>
              </a:rPr>
              <a:t>14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50" dirty="0">
                <a:latin typeface="Cambria Math"/>
                <a:cs typeface="Cambria Math"/>
              </a:rPr>
              <a:t>8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176391" y="1091437"/>
            <a:ext cx="854075" cy="645160"/>
          </a:xfrm>
          <a:custGeom>
            <a:avLst/>
            <a:gdLst/>
            <a:ahLst/>
            <a:cxnLst/>
            <a:rect l="l" t="t" r="r" b="b"/>
            <a:pathLst>
              <a:path w="854075" h="645160">
                <a:moveTo>
                  <a:pt x="116205" y="9271"/>
                </a:moveTo>
                <a:lnTo>
                  <a:pt x="64858" y="54165"/>
                </a:lnTo>
                <a:lnTo>
                  <a:pt x="46024" y="89268"/>
                </a:lnTo>
                <a:lnTo>
                  <a:pt x="29845" y="129667"/>
                </a:lnTo>
                <a:lnTo>
                  <a:pt x="16764" y="174066"/>
                </a:lnTo>
                <a:lnTo>
                  <a:pt x="7442" y="220941"/>
                </a:lnTo>
                <a:lnTo>
                  <a:pt x="1854" y="270319"/>
                </a:lnTo>
                <a:lnTo>
                  <a:pt x="0" y="322326"/>
                </a:lnTo>
                <a:lnTo>
                  <a:pt x="1854" y="373430"/>
                </a:lnTo>
                <a:lnTo>
                  <a:pt x="7442" y="422516"/>
                </a:lnTo>
                <a:lnTo>
                  <a:pt x="16764" y="469493"/>
                </a:lnTo>
                <a:lnTo>
                  <a:pt x="29845" y="514350"/>
                </a:lnTo>
                <a:lnTo>
                  <a:pt x="46024" y="555307"/>
                </a:lnTo>
                <a:lnTo>
                  <a:pt x="64858" y="590740"/>
                </a:lnTo>
                <a:lnTo>
                  <a:pt x="110363" y="645033"/>
                </a:lnTo>
                <a:lnTo>
                  <a:pt x="116205" y="635889"/>
                </a:lnTo>
                <a:lnTo>
                  <a:pt x="95529" y="611111"/>
                </a:lnTo>
                <a:lnTo>
                  <a:pt x="77368" y="581329"/>
                </a:lnTo>
                <a:lnTo>
                  <a:pt x="61722" y="546582"/>
                </a:lnTo>
                <a:lnTo>
                  <a:pt x="48641" y="506857"/>
                </a:lnTo>
                <a:lnTo>
                  <a:pt x="38227" y="463613"/>
                </a:lnTo>
                <a:lnTo>
                  <a:pt x="30810" y="418452"/>
                </a:lnTo>
                <a:lnTo>
                  <a:pt x="26365" y="371360"/>
                </a:lnTo>
                <a:lnTo>
                  <a:pt x="24892" y="322199"/>
                </a:lnTo>
                <a:lnTo>
                  <a:pt x="26377" y="272300"/>
                </a:lnTo>
                <a:lnTo>
                  <a:pt x="30861" y="224713"/>
                </a:lnTo>
                <a:lnTo>
                  <a:pt x="38277" y="179578"/>
                </a:lnTo>
                <a:lnTo>
                  <a:pt x="48641" y="136906"/>
                </a:lnTo>
                <a:lnTo>
                  <a:pt x="61785" y="97790"/>
                </a:lnTo>
                <a:lnTo>
                  <a:pt x="95554" y="33972"/>
                </a:lnTo>
                <a:lnTo>
                  <a:pt x="116205" y="9271"/>
                </a:lnTo>
                <a:close/>
              </a:path>
              <a:path w="854075" h="645160">
                <a:moveTo>
                  <a:pt x="265684" y="315595"/>
                </a:moveTo>
                <a:lnTo>
                  <a:pt x="125476" y="315595"/>
                </a:lnTo>
                <a:lnTo>
                  <a:pt x="125476" y="330835"/>
                </a:lnTo>
                <a:lnTo>
                  <a:pt x="265684" y="330835"/>
                </a:lnTo>
                <a:lnTo>
                  <a:pt x="265684" y="315595"/>
                </a:lnTo>
                <a:close/>
              </a:path>
              <a:path w="854075" h="645160">
                <a:moveTo>
                  <a:pt x="390131" y="322199"/>
                </a:moveTo>
                <a:lnTo>
                  <a:pt x="388264" y="270319"/>
                </a:lnTo>
                <a:lnTo>
                  <a:pt x="382638" y="220941"/>
                </a:lnTo>
                <a:lnTo>
                  <a:pt x="373316" y="174066"/>
                </a:lnTo>
                <a:lnTo>
                  <a:pt x="360299" y="129667"/>
                </a:lnTo>
                <a:lnTo>
                  <a:pt x="344043" y="89268"/>
                </a:lnTo>
                <a:lnTo>
                  <a:pt x="325208" y="54165"/>
                </a:lnTo>
                <a:lnTo>
                  <a:pt x="279654" y="0"/>
                </a:lnTo>
                <a:lnTo>
                  <a:pt x="273812" y="9271"/>
                </a:lnTo>
                <a:lnTo>
                  <a:pt x="294386" y="33972"/>
                </a:lnTo>
                <a:lnTo>
                  <a:pt x="312496" y="63474"/>
                </a:lnTo>
                <a:lnTo>
                  <a:pt x="341376" y="136906"/>
                </a:lnTo>
                <a:lnTo>
                  <a:pt x="351777" y="179578"/>
                </a:lnTo>
                <a:lnTo>
                  <a:pt x="359194" y="224713"/>
                </a:lnTo>
                <a:lnTo>
                  <a:pt x="363639" y="272300"/>
                </a:lnTo>
                <a:lnTo>
                  <a:pt x="365125" y="322326"/>
                </a:lnTo>
                <a:lnTo>
                  <a:pt x="363639" y="371360"/>
                </a:lnTo>
                <a:lnTo>
                  <a:pt x="359219" y="418452"/>
                </a:lnTo>
                <a:lnTo>
                  <a:pt x="351828" y="463613"/>
                </a:lnTo>
                <a:lnTo>
                  <a:pt x="341503" y="506857"/>
                </a:lnTo>
                <a:lnTo>
                  <a:pt x="328345" y="546582"/>
                </a:lnTo>
                <a:lnTo>
                  <a:pt x="312699" y="581329"/>
                </a:lnTo>
                <a:lnTo>
                  <a:pt x="273812" y="635889"/>
                </a:lnTo>
                <a:lnTo>
                  <a:pt x="279654" y="645033"/>
                </a:lnTo>
                <a:lnTo>
                  <a:pt x="325208" y="590740"/>
                </a:lnTo>
                <a:lnTo>
                  <a:pt x="344043" y="555307"/>
                </a:lnTo>
                <a:lnTo>
                  <a:pt x="360299" y="514350"/>
                </a:lnTo>
                <a:lnTo>
                  <a:pt x="373316" y="469493"/>
                </a:lnTo>
                <a:lnTo>
                  <a:pt x="382651" y="422516"/>
                </a:lnTo>
                <a:lnTo>
                  <a:pt x="388264" y="373430"/>
                </a:lnTo>
                <a:lnTo>
                  <a:pt x="390131" y="322199"/>
                </a:lnTo>
                <a:close/>
              </a:path>
              <a:path w="854075" h="645160">
                <a:moveTo>
                  <a:pt x="853935" y="315595"/>
                </a:moveTo>
                <a:lnTo>
                  <a:pt x="713740" y="315595"/>
                </a:lnTo>
                <a:lnTo>
                  <a:pt x="713740" y="330835"/>
                </a:lnTo>
                <a:lnTo>
                  <a:pt x="853935" y="330835"/>
                </a:lnTo>
                <a:lnTo>
                  <a:pt x="853935" y="3155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265417" y="1028776"/>
            <a:ext cx="1330960" cy="692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ts val="1955"/>
              </a:lnSpc>
              <a:spcBef>
                <a:spcPts val="95"/>
              </a:spcBef>
              <a:tabLst>
                <a:tab pos="626110" algn="l"/>
              </a:tabLst>
            </a:pPr>
            <a:r>
              <a:rPr sz="2000" spc="-50" dirty="0">
                <a:latin typeface="Cambria Math"/>
                <a:cs typeface="Cambria Math"/>
              </a:rPr>
              <a:t>6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50" dirty="0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  <a:p>
            <a:pPr marL="379095">
              <a:lnSpc>
                <a:spcPts val="1430"/>
              </a:lnSpc>
              <a:tabLst>
                <a:tab pos="812165" algn="l"/>
              </a:tabLst>
            </a:pPr>
            <a:r>
              <a:rPr sz="2000" spc="-50" dirty="0">
                <a:latin typeface="Cambria Math"/>
                <a:cs typeface="Cambria Math"/>
              </a:rPr>
              <a:t>−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20" dirty="0">
                <a:latin typeface="Cambria Math"/>
                <a:cs typeface="Cambria Math"/>
              </a:rPr>
              <a:t>𝑙𝑜𝑔</a:t>
            </a:r>
            <a:r>
              <a:rPr sz="2175" spc="-30" baseline="-15325" dirty="0">
                <a:latin typeface="Cambria Math"/>
                <a:cs typeface="Cambria Math"/>
              </a:rPr>
              <a:t>2</a:t>
            </a:r>
            <a:endParaRPr sz="2175" baseline="-15325">
              <a:latin typeface="Cambria Math"/>
              <a:cs typeface="Cambria Math"/>
            </a:endParaRPr>
          </a:p>
          <a:p>
            <a:pPr marL="38100">
              <a:lnSpc>
                <a:spcPts val="1870"/>
              </a:lnSpc>
              <a:tabLst>
                <a:tab pos="626110" algn="l"/>
              </a:tabLst>
            </a:pPr>
            <a:r>
              <a:rPr sz="2000" spc="-50" dirty="0">
                <a:latin typeface="Cambria Math"/>
                <a:cs typeface="Cambria Math"/>
              </a:rPr>
              <a:t>8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50" dirty="0">
                <a:latin typeface="Cambria Math"/>
                <a:cs typeface="Cambria Math"/>
              </a:rPr>
              <a:t>8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618095" y="1091437"/>
            <a:ext cx="393700" cy="645160"/>
          </a:xfrm>
          <a:custGeom>
            <a:avLst/>
            <a:gdLst/>
            <a:ahLst/>
            <a:cxnLst/>
            <a:rect l="l" t="t" r="r" b="b"/>
            <a:pathLst>
              <a:path w="393700" h="645160">
                <a:moveTo>
                  <a:pt x="116205" y="9271"/>
                </a:moveTo>
                <a:lnTo>
                  <a:pt x="64858" y="54165"/>
                </a:lnTo>
                <a:lnTo>
                  <a:pt x="46024" y="89268"/>
                </a:lnTo>
                <a:lnTo>
                  <a:pt x="29845" y="129667"/>
                </a:lnTo>
                <a:lnTo>
                  <a:pt x="16764" y="174066"/>
                </a:lnTo>
                <a:lnTo>
                  <a:pt x="7442" y="220941"/>
                </a:lnTo>
                <a:lnTo>
                  <a:pt x="1854" y="270319"/>
                </a:lnTo>
                <a:lnTo>
                  <a:pt x="0" y="322326"/>
                </a:lnTo>
                <a:lnTo>
                  <a:pt x="1854" y="373430"/>
                </a:lnTo>
                <a:lnTo>
                  <a:pt x="7442" y="422516"/>
                </a:lnTo>
                <a:lnTo>
                  <a:pt x="16764" y="469493"/>
                </a:lnTo>
                <a:lnTo>
                  <a:pt x="29845" y="514350"/>
                </a:lnTo>
                <a:lnTo>
                  <a:pt x="46024" y="555307"/>
                </a:lnTo>
                <a:lnTo>
                  <a:pt x="64858" y="590740"/>
                </a:lnTo>
                <a:lnTo>
                  <a:pt x="110363" y="645033"/>
                </a:lnTo>
                <a:lnTo>
                  <a:pt x="116205" y="635889"/>
                </a:lnTo>
                <a:lnTo>
                  <a:pt x="95529" y="611111"/>
                </a:lnTo>
                <a:lnTo>
                  <a:pt x="77368" y="581329"/>
                </a:lnTo>
                <a:lnTo>
                  <a:pt x="61722" y="546582"/>
                </a:lnTo>
                <a:lnTo>
                  <a:pt x="48641" y="506857"/>
                </a:lnTo>
                <a:lnTo>
                  <a:pt x="38227" y="463613"/>
                </a:lnTo>
                <a:lnTo>
                  <a:pt x="30810" y="418452"/>
                </a:lnTo>
                <a:lnTo>
                  <a:pt x="26365" y="371360"/>
                </a:lnTo>
                <a:lnTo>
                  <a:pt x="24892" y="322199"/>
                </a:lnTo>
                <a:lnTo>
                  <a:pt x="26377" y="272300"/>
                </a:lnTo>
                <a:lnTo>
                  <a:pt x="30861" y="224713"/>
                </a:lnTo>
                <a:lnTo>
                  <a:pt x="38277" y="179578"/>
                </a:lnTo>
                <a:lnTo>
                  <a:pt x="48641" y="136906"/>
                </a:lnTo>
                <a:lnTo>
                  <a:pt x="61785" y="97790"/>
                </a:lnTo>
                <a:lnTo>
                  <a:pt x="95554" y="33972"/>
                </a:lnTo>
                <a:lnTo>
                  <a:pt x="116205" y="9271"/>
                </a:lnTo>
                <a:close/>
              </a:path>
              <a:path w="393700" h="645160">
                <a:moveTo>
                  <a:pt x="265684" y="315595"/>
                </a:moveTo>
                <a:lnTo>
                  <a:pt x="125476" y="315595"/>
                </a:lnTo>
                <a:lnTo>
                  <a:pt x="125476" y="330835"/>
                </a:lnTo>
                <a:lnTo>
                  <a:pt x="265684" y="330835"/>
                </a:lnTo>
                <a:lnTo>
                  <a:pt x="265684" y="315595"/>
                </a:lnTo>
                <a:close/>
              </a:path>
              <a:path w="393700" h="645160">
                <a:moveTo>
                  <a:pt x="393192" y="322199"/>
                </a:moveTo>
                <a:lnTo>
                  <a:pt x="391312" y="270319"/>
                </a:lnTo>
                <a:lnTo>
                  <a:pt x="385686" y="220941"/>
                </a:lnTo>
                <a:lnTo>
                  <a:pt x="376364" y="174066"/>
                </a:lnTo>
                <a:lnTo>
                  <a:pt x="363347" y="129667"/>
                </a:lnTo>
                <a:lnTo>
                  <a:pt x="347091" y="89268"/>
                </a:lnTo>
                <a:lnTo>
                  <a:pt x="328256" y="54165"/>
                </a:lnTo>
                <a:lnTo>
                  <a:pt x="282702" y="0"/>
                </a:lnTo>
                <a:lnTo>
                  <a:pt x="276860" y="9271"/>
                </a:lnTo>
                <a:lnTo>
                  <a:pt x="297434" y="33972"/>
                </a:lnTo>
                <a:lnTo>
                  <a:pt x="315544" y="63474"/>
                </a:lnTo>
                <a:lnTo>
                  <a:pt x="344424" y="136906"/>
                </a:lnTo>
                <a:lnTo>
                  <a:pt x="354825" y="179578"/>
                </a:lnTo>
                <a:lnTo>
                  <a:pt x="362242" y="224713"/>
                </a:lnTo>
                <a:lnTo>
                  <a:pt x="366687" y="272300"/>
                </a:lnTo>
                <a:lnTo>
                  <a:pt x="368173" y="322326"/>
                </a:lnTo>
                <a:lnTo>
                  <a:pt x="366687" y="371360"/>
                </a:lnTo>
                <a:lnTo>
                  <a:pt x="362267" y="418452"/>
                </a:lnTo>
                <a:lnTo>
                  <a:pt x="354876" y="463613"/>
                </a:lnTo>
                <a:lnTo>
                  <a:pt x="344551" y="506857"/>
                </a:lnTo>
                <a:lnTo>
                  <a:pt x="331393" y="546582"/>
                </a:lnTo>
                <a:lnTo>
                  <a:pt x="315747" y="581329"/>
                </a:lnTo>
                <a:lnTo>
                  <a:pt x="276860" y="635889"/>
                </a:lnTo>
                <a:lnTo>
                  <a:pt x="282702" y="645033"/>
                </a:lnTo>
                <a:lnTo>
                  <a:pt x="328256" y="590740"/>
                </a:lnTo>
                <a:lnTo>
                  <a:pt x="347091" y="555307"/>
                </a:lnTo>
                <a:lnTo>
                  <a:pt x="363347" y="514350"/>
                </a:lnTo>
                <a:lnTo>
                  <a:pt x="376364" y="469493"/>
                </a:lnTo>
                <a:lnTo>
                  <a:pt x="385699" y="422516"/>
                </a:lnTo>
                <a:lnTo>
                  <a:pt x="391312" y="373430"/>
                </a:lnTo>
                <a:lnTo>
                  <a:pt x="393192" y="322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732903" y="969253"/>
            <a:ext cx="165735" cy="752475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z="2000" spc="-5" dirty="0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2000" spc="-5" dirty="0">
                <a:latin typeface="Cambria Math"/>
                <a:cs typeface="Cambria Math"/>
              </a:rPr>
              <a:t>8</a:t>
            </a:r>
            <a:endParaRPr sz="20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5855" y="346329"/>
            <a:ext cx="318579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b="0" u="sng" spc="-3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Decision</a:t>
            </a:r>
            <a:r>
              <a:rPr sz="4400" b="0" u="sng" spc="-19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6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Trees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570" y="1432942"/>
            <a:ext cx="4040875" cy="423938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129529" y="1442084"/>
            <a:ext cx="6419850" cy="2996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Information</a:t>
            </a:r>
            <a:r>
              <a:rPr sz="1800" b="1" u="sng" spc="-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gain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decrease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entropy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after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dataset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is</a:t>
            </a:r>
            <a:endParaRPr sz="1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split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attribute/feature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50">
              <a:latin typeface="Calibri"/>
              <a:cs typeface="Calibri"/>
            </a:endParaRPr>
          </a:p>
          <a:p>
            <a:pPr marL="1841500">
              <a:lnSpc>
                <a:spcPts val="2150"/>
              </a:lnSpc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Calibri"/>
                <a:cs typeface="Calibri"/>
              </a:rPr>
              <a:t>feature/attribute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highest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information</a:t>
            </a:r>
            <a:endParaRPr sz="1800">
              <a:latin typeface="Calibri"/>
              <a:cs typeface="Calibri"/>
            </a:endParaRPr>
          </a:p>
          <a:p>
            <a:pPr marL="2756535">
              <a:lnSpc>
                <a:spcPts val="2150"/>
              </a:lnSpc>
            </a:pPr>
            <a:r>
              <a:rPr sz="1800" dirty="0">
                <a:latin typeface="Calibri"/>
                <a:cs typeface="Calibri"/>
              </a:rPr>
              <a:t>gain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will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root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node in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tree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marL="756920">
              <a:lnSpc>
                <a:spcPct val="100000"/>
              </a:lnSpc>
              <a:spcBef>
                <a:spcPts val="1510"/>
              </a:spcBef>
            </a:pPr>
            <a:r>
              <a:rPr sz="1800" b="1" spc="-10" dirty="0">
                <a:latin typeface="Calibri"/>
                <a:cs typeface="Calibri"/>
              </a:rPr>
              <a:t>Information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Gain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=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H(PlayGolf)</a:t>
            </a:r>
            <a:r>
              <a:rPr sz="1800" b="1" spc="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-</a:t>
            </a:r>
            <a:r>
              <a:rPr sz="1800" b="1" spc="-10" dirty="0">
                <a:latin typeface="Calibri"/>
                <a:cs typeface="Calibri"/>
              </a:rPr>
              <a:t> E(PlayGolf,Outlook)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50" dirty="0">
                <a:latin typeface="Calibri"/>
                <a:cs typeface="Calibri"/>
              </a:rPr>
              <a:t>=</a:t>
            </a:r>
            <a:endParaRPr sz="1800">
              <a:latin typeface="Calibri"/>
              <a:cs typeface="Calibri"/>
            </a:endParaRPr>
          </a:p>
          <a:p>
            <a:pPr marL="3500754">
              <a:lnSpc>
                <a:spcPct val="100000"/>
              </a:lnSpc>
            </a:pPr>
            <a:r>
              <a:rPr sz="1800" b="1" dirty="0">
                <a:latin typeface="Calibri"/>
                <a:cs typeface="Calibri"/>
              </a:rPr>
              <a:t>=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0.9388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–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0.6854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=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0.2534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libri"/>
              <a:cs typeface="Calibri"/>
            </a:endParaRPr>
          </a:p>
          <a:p>
            <a:pPr marL="4138295">
              <a:lnSpc>
                <a:spcPct val="100000"/>
              </a:lnSpc>
            </a:pPr>
            <a:r>
              <a:rPr sz="1800" b="1" spc="-20" dirty="0">
                <a:latin typeface="Calibri"/>
                <a:cs typeface="Calibri"/>
              </a:rPr>
              <a:t>PLAY</a:t>
            </a:r>
            <a:r>
              <a:rPr sz="1800" b="1" spc="-85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GOLF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08344" y="4482846"/>
          <a:ext cx="4106545" cy="11487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3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1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35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035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5735" algn="ctr">
                        <a:lnSpc>
                          <a:spcPts val="1710"/>
                        </a:lnSpc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7175" algn="ctr">
                        <a:lnSpc>
                          <a:spcPts val="1710"/>
                        </a:lnSpc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58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sunny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605" marB="0"/>
                </a:tc>
                <a:tc>
                  <a:txBody>
                    <a:bodyPr/>
                    <a:lstStyle/>
                    <a:p>
                      <a:pPr marL="226695" algn="ctr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605" marB="0"/>
                </a:tc>
                <a:tc>
                  <a:txBody>
                    <a:bodyPr/>
                    <a:lstStyle/>
                    <a:p>
                      <a:pPr marL="223520" algn="ctr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60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590">
                <a:tc>
                  <a:txBody>
                    <a:bodyPr/>
                    <a:lstStyle/>
                    <a:p>
                      <a:pPr marL="31750">
                        <a:lnSpc>
                          <a:spcPts val="1914"/>
                        </a:lnSpc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OUTLOOK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ts val="1889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overcast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6695" algn="ctr">
                        <a:lnSpc>
                          <a:spcPts val="1889"/>
                        </a:lnSpc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2885" algn="ctr">
                        <a:lnSpc>
                          <a:spcPts val="1889"/>
                        </a:lnSpc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ts val="1870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rainy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6695" algn="ctr">
                        <a:lnSpc>
                          <a:spcPts val="1870"/>
                        </a:lnSpc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3520" algn="ctr">
                        <a:lnSpc>
                          <a:spcPts val="1870"/>
                        </a:lnSpc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5855" y="346329"/>
            <a:ext cx="318579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b="0" u="sng" spc="-3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Decision</a:t>
            </a:r>
            <a:r>
              <a:rPr sz="4400" b="0" u="sng" spc="-19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6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Trees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570" y="1432942"/>
            <a:ext cx="4040875" cy="423938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129529" y="1442084"/>
            <a:ext cx="6419850" cy="34277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Information</a:t>
            </a:r>
            <a:r>
              <a:rPr sz="1800" b="1" u="sng" spc="-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gain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decrease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entropy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after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dataset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is</a:t>
            </a:r>
            <a:endParaRPr sz="1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split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attribute/feature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50">
              <a:latin typeface="Calibri"/>
              <a:cs typeface="Calibri"/>
            </a:endParaRPr>
          </a:p>
          <a:p>
            <a:pPr marL="1841500">
              <a:lnSpc>
                <a:spcPts val="2150"/>
              </a:lnSpc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Calibri"/>
                <a:cs typeface="Calibri"/>
              </a:rPr>
              <a:t>feature/attribute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highest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information</a:t>
            </a:r>
            <a:endParaRPr sz="1800">
              <a:latin typeface="Calibri"/>
              <a:cs typeface="Calibri"/>
            </a:endParaRPr>
          </a:p>
          <a:p>
            <a:pPr marL="2756535">
              <a:lnSpc>
                <a:spcPts val="2150"/>
              </a:lnSpc>
            </a:pPr>
            <a:r>
              <a:rPr sz="1800" dirty="0">
                <a:latin typeface="Calibri"/>
                <a:cs typeface="Calibri"/>
              </a:rPr>
              <a:t>gain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will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root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node in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tree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Calibri"/>
              <a:cs typeface="Calibri"/>
            </a:endParaRPr>
          </a:p>
          <a:p>
            <a:pPr marL="756920" marR="1784985">
              <a:lnSpc>
                <a:spcPct val="156000"/>
              </a:lnSpc>
              <a:spcBef>
                <a:spcPts val="5"/>
              </a:spcBef>
            </a:pPr>
            <a:r>
              <a:rPr sz="1800" b="1" spc="-10" dirty="0">
                <a:solidFill>
                  <a:srgbClr val="00AF50"/>
                </a:solidFill>
                <a:latin typeface="Calibri"/>
                <a:cs typeface="Calibri"/>
              </a:rPr>
              <a:t>Information</a:t>
            </a:r>
            <a:r>
              <a:rPr sz="1800" b="1" spc="-2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AF50"/>
                </a:solidFill>
                <a:latin typeface="Calibri"/>
                <a:cs typeface="Calibri"/>
              </a:rPr>
              <a:t>Gain</a:t>
            </a:r>
            <a:r>
              <a:rPr sz="1800" b="1" spc="-2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AF50"/>
                </a:solidFill>
                <a:latin typeface="Calibri"/>
                <a:cs typeface="Calibri"/>
              </a:rPr>
              <a:t>(outlook)</a:t>
            </a:r>
            <a:r>
              <a:rPr sz="1800" b="1" spc="2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AF50"/>
                </a:solidFill>
                <a:latin typeface="Calibri"/>
                <a:cs typeface="Calibri"/>
              </a:rPr>
              <a:t>=</a:t>
            </a:r>
            <a:r>
              <a:rPr sz="1800" b="1" spc="-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AF50"/>
                </a:solidFill>
                <a:latin typeface="Calibri"/>
                <a:cs typeface="Calibri"/>
              </a:rPr>
              <a:t>0.2534 </a:t>
            </a:r>
            <a:r>
              <a:rPr sz="1800" b="1" spc="-10" dirty="0">
                <a:latin typeface="Calibri"/>
                <a:cs typeface="Calibri"/>
              </a:rPr>
              <a:t>Information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Gain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(temperature)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= </a:t>
            </a:r>
            <a:r>
              <a:rPr sz="1800" b="1" spc="-10" dirty="0">
                <a:latin typeface="Calibri"/>
                <a:cs typeface="Calibri"/>
              </a:rPr>
              <a:t>0.0297 Information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Gain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(humidity)</a:t>
            </a:r>
            <a:r>
              <a:rPr sz="1800" b="1" spc="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=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0.1523 Information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Gain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(wind)</a:t>
            </a:r>
            <a:r>
              <a:rPr sz="1800" b="1" spc="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=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0.0476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33009" y="5692241"/>
            <a:ext cx="551624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Therefore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,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Information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Gain(Outlook)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maximum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value.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Calibri"/>
                <a:cs typeface="Calibri"/>
              </a:rPr>
              <a:t>Therefore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Outlook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our root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Decision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tree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5855" y="279654"/>
            <a:ext cx="318579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b="0" u="sng" spc="-3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Decision</a:t>
            </a:r>
            <a:r>
              <a:rPr sz="4400" b="0" u="sng" spc="-19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6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Trees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1704" y="1151585"/>
            <a:ext cx="11800840" cy="3644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6725">
              <a:lnSpc>
                <a:spcPct val="100000"/>
              </a:lnSpc>
              <a:spcBef>
                <a:spcPts val="95"/>
              </a:spcBef>
            </a:pPr>
            <a:r>
              <a:rPr sz="3200" b="1" spc="-10" dirty="0">
                <a:solidFill>
                  <a:srgbClr val="FF5050"/>
                </a:solidFill>
                <a:latin typeface="Calibri"/>
                <a:cs typeface="Calibri"/>
              </a:rPr>
              <a:t>ADVANTAGES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2400" spc="-45" dirty="0">
                <a:latin typeface="Wingdings"/>
                <a:cs typeface="Wingdings"/>
              </a:rPr>
              <a:t></a:t>
            </a:r>
            <a:r>
              <a:rPr sz="2400" spc="-45" dirty="0">
                <a:latin typeface="Calibri"/>
                <a:cs typeface="Calibri"/>
              </a:rPr>
              <a:t>easy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understand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interpret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299085" marR="394970" indent="-287020">
              <a:lnSpc>
                <a:spcPct val="100000"/>
              </a:lnSpc>
            </a:pPr>
            <a:r>
              <a:rPr sz="2400" spc="-50" dirty="0">
                <a:latin typeface="Wingdings"/>
                <a:cs typeface="Wingdings"/>
              </a:rPr>
              <a:t></a:t>
            </a:r>
            <a:r>
              <a:rPr sz="2400" spc="-50" dirty="0">
                <a:latin typeface="Calibri"/>
                <a:cs typeface="Calibri"/>
              </a:rPr>
              <a:t>it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best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approaches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identify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most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significant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variables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relationships </a:t>
            </a:r>
            <a:r>
              <a:rPr sz="2400" dirty="0">
                <a:latin typeface="Calibri"/>
                <a:cs typeface="Calibri"/>
              </a:rPr>
              <a:t>between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variables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20"/>
              </a:spcBef>
            </a:pPr>
            <a:r>
              <a:rPr sz="2400" spc="-50" dirty="0">
                <a:latin typeface="Wingdings"/>
                <a:cs typeface="Wingdings"/>
              </a:rPr>
              <a:t></a:t>
            </a:r>
            <a:r>
              <a:rPr sz="2400" spc="-50" dirty="0">
                <a:latin typeface="Calibri"/>
                <a:cs typeface="Calibri"/>
              </a:rPr>
              <a:t>no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need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preprocessing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8585200" algn="l"/>
              </a:tabLst>
            </a:pPr>
            <a:r>
              <a:rPr sz="2400" spc="-50" dirty="0">
                <a:latin typeface="Wingdings"/>
                <a:cs typeface="Wingdings"/>
              </a:rPr>
              <a:t></a:t>
            </a:r>
            <a:r>
              <a:rPr sz="2400" spc="-50" dirty="0">
                <a:latin typeface="Calibri"/>
                <a:cs typeface="Calibri"/>
              </a:rPr>
              <a:t>can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handle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numerical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variables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well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categorical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variables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like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b="1" dirty="0">
                <a:latin typeface="Calibri"/>
                <a:cs typeface="Calibri"/>
              </a:rPr>
              <a:t>YES/NO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SUNNY/RAINY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5855" y="279654"/>
            <a:ext cx="318579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b="0" u="sng" spc="-3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Decision</a:t>
            </a:r>
            <a:r>
              <a:rPr sz="4400" b="0" u="sng" spc="-19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6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Trees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3481" y="1129741"/>
            <a:ext cx="11472545" cy="2828290"/>
          </a:xfrm>
          <a:prstGeom prst="rect">
            <a:avLst/>
          </a:prstGeom>
        </p:spPr>
        <p:txBody>
          <a:bodyPr vert="horz" wrap="square" lIns="0" tIns="198755" rIns="0" bIns="0" rtlCol="0">
            <a:spAutoFit/>
          </a:bodyPr>
          <a:lstStyle/>
          <a:p>
            <a:pPr marL="264795">
              <a:lnSpc>
                <a:spcPct val="100000"/>
              </a:lnSpc>
              <a:spcBef>
                <a:spcPts val="1565"/>
              </a:spcBef>
            </a:pPr>
            <a:r>
              <a:rPr sz="2800" b="1" spc="-10" dirty="0">
                <a:solidFill>
                  <a:srgbClr val="FF5050"/>
                </a:solidFill>
                <a:latin typeface="Calibri"/>
                <a:cs typeface="Calibri"/>
              </a:rPr>
              <a:t>DISADVANTAGES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800" spc="-55" dirty="0">
                <a:latin typeface="Wingdings"/>
                <a:cs typeface="Wingdings"/>
              </a:rPr>
              <a:t></a:t>
            </a:r>
            <a:r>
              <a:rPr sz="2800" spc="-55" dirty="0">
                <a:latin typeface="Calibri"/>
                <a:cs typeface="Calibri"/>
              </a:rPr>
              <a:t>have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tendency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overfit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~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solve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it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by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pruning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example</a:t>
            </a:r>
            <a:endParaRPr sz="280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spcBef>
                <a:spcPts val="2330"/>
              </a:spcBef>
            </a:pPr>
            <a:r>
              <a:rPr sz="2800" spc="-25" dirty="0">
                <a:latin typeface="Wingdings"/>
                <a:cs typeface="Wingdings"/>
              </a:rPr>
              <a:t></a:t>
            </a:r>
            <a:r>
              <a:rPr sz="2800" spc="-25" dirty="0">
                <a:latin typeface="Calibri"/>
                <a:cs typeface="Calibri"/>
              </a:rPr>
              <a:t>decision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trees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unstable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because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small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variations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might </a:t>
            </a:r>
            <a:r>
              <a:rPr sz="2800" dirty="0">
                <a:latin typeface="Calibri"/>
                <a:cs typeface="Calibri"/>
              </a:rPr>
              <a:t>result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completely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different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tree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being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generated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~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generating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optimal </a:t>
            </a:r>
            <a:r>
              <a:rPr sz="2800" dirty="0">
                <a:latin typeface="Calibri"/>
                <a:cs typeface="Calibri"/>
              </a:rPr>
              <a:t>tree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NP-</a:t>
            </a:r>
            <a:r>
              <a:rPr sz="2800" b="1" dirty="0">
                <a:latin typeface="Calibri"/>
                <a:cs typeface="Calibri"/>
              </a:rPr>
              <a:t>complete</a:t>
            </a:r>
            <a:r>
              <a:rPr sz="2800" dirty="0">
                <a:latin typeface="Calibri"/>
                <a:cs typeface="Calibri"/>
              </a:rPr>
              <a:t>: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heuristic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solutions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(greedy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approach)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6511" y="228600"/>
            <a:ext cx="11573510" cy="83248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63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sz="4800" dirty="0"/>
              <a:t>GINNI</a:t>
            </a:r>
            <a:r>
              <a:rPr sz="4800" spc="-10" dirty="0"/>
              <a:t> INDEX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364642" y="1755724"/>
            <a:ext cx="11068685" cy="34423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27685" marR="383540" indent="-515620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dirty="0">
                <a:solidFill>
                  <a:srgbClr val="111111"/>
                </a:solidFill>
                <a:latin typeface="Calibri"/>
                <a:cs typeface="Calibri"/>
              </a:rPr>
              <a:t>The</a:t>
            </a:r>
            <a:r>
              <a:rPr sz="2800" spc="-40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11111"/>
                </a:solidFill>
                <a:latin typeface="Calibri"/>
                <a:cs typeface="Calibri"/>
              </a:rPr>
              <a:t>Gini</a:t>
            </a:r>
            <a:r>
              <a:rPr sz="2800" spc="-60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11111"/>
                </a:solidFill>
                <a:latin typeface="Calibri"/>
                <a:cs typeface="Calibri"/>
              </a:rPr>
              <a:t>index</a:t>
            </a:r>
            <a:r>
              <a:rPr sz="2800" spc="-15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11111"/>
                </a:solidFill>
                <a:latin typeface="Calibri"/>
                <a:cs typeface="Calibri"/>
              </a:rPr>
              <a:t>or</a:t>
            </a:r>
            <a:r>
              <a:rPr sz="2800" spc="-50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11111"/>
                </a:solidFill>
                <a:latin typeface="Calibri"/>
                <a:cs typeface="Calibri"/>
              </a:rPr>
              <a:t>Gini</a:t>
            </a:r>
            <a:r>
              <a:rPr sz="2800" spc="-40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111111"/>
                </a:solidFill>
                <a:latin typeface="Calibri"/>
                <a:cs typeface="Calibri"/>
              </a:rPr>
              <a:t>coefficient</a:t>
            </a:r>
            <a:r>
              <a:rPr sz="2800" spc="-65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11111"/>
                </a:solidFill>
                <a:latin typeface="Calibri"/>
                <a:cs typeface="Calibri"/>
              </a:rPr>
              <a:t>is</a:t>
            </a:r>
            <a:r>
              <a:rPr sz="2800" spc="-25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11111"/>
                </a:solidFill>
                <a:latin typeface="Calibri"/>
                <a:cs typeface="Calibri"/>
              </a:rPr>
              <a:t>a</a:t>
            </a:r>
            <a:r>
              <a:rPr sz="2800" spc="-45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111111"/>
                </a:solidFill>
                <a:latin typeface="Calibri"/>
                <a:cs typeface="Calibri"/>
              </a:rPr>
              <a:t>statistical</a:t>
            </a:r>
            <a:r>
              <a:rPr sz="2800" spc="-85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11111"/>
                </a:solidFill>
                <a:latin typeface="Calibri"/>
                <a:cs typeface="Calibri"/>
              </a:rPr>
              <a:t>measure</a:t>
            </a:r>
            <a:r>
              <a:rPr sz="2800" spc="5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11111"/>
                </a:solidFill>
                <a:latin typeface="Calibri"/>
                <a:cs typeface="Calibri"/>
              </a:rPr>
              <a:t>of</a:t>
            </a:r>
            <a:r>
              <a:rPr sz="2800" spc="-50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111111"/>
                </a:solidFill>
                <a:latin typeface="Calibri"/>
                <a:cs typeface="Calibri"/>
              </a:rPr>
              <a:t>distribution </a:t>
            </a:r>
            <a:r>
              <a:rPr sz="2800" dirty="0">
                <a:solidFill>
                  <a:srgbClr val="111111"/>
                </a:solidFill>
                <a:latin typeface="Calibri"/>
                <a:cs typeface="Calibri"/>
              </a:rPr>
              <a:t>developed</a:t>
            </a:r>
            <a:r>
              <a:rPr sz="2800" spc="-60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11111"/>
                </a:solidFill>
                <a:latin typeface="Calibri"/>
                <a:cs typeface="Calibri"/>
              </a:rPr>
              <a:t>by</a:t>
            </a:r>
            <a:r>
              <a:rPr sz="2800" spc="-20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11111"/>
                </a:solidFill>
                <a:latin typeface="Calibri"/>
                <a:cs typeface="Calibri"/>
              </a:rPr>
              <a:t>the</a:t>
            </a:r>
            <a:r>
              <a:rPr sz="2800" spc="-35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11111"/>
                </a:solidFill>
                <a:latin typeface="Calibri"/>
                <a:cs typeface="Calibri"/>
              </a:rPr>
              <a:t>Italian</a:t>
            </a:r>
            <a:r>
              <a:rPr sz="2800" spc="-50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111111"/>
                </a:solidFill>
                <a:latin typeface="Calibri"/>
                <a:cs typeface="Calibri"/>
              </a:rPr>
              <a:t>statistician</a:t>
            </a:r>
            <a:r>
              <a:rPr sz="2800" spc="-95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11111"/>
                </a:solidFill>
                <a:latin typeface="Calibri"/>
                <a:cs typeface="Calibri"/>
              </a:rPr>
              <a:t>Corrado</a:t>
            </a:r>
            <a:r>
              <a:rPr sz="2800" spc="-50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11111"/>
                </a:solidFill>
                <a:latin typeface="Calibri"/>
                <a:cs typeface="Calibri"/>
              </a:rPr>
              <a:t>Gini</a:t>
            </a:r>
            <a:r>
              <a:rPr sz="2800" spc="-65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11111"/>
                </a:solidFill>
                <a:latin typeface="Calibri"/>
                <a:cs typeface="Calibri"/>
              </a:rPr>
              <a:t>in</a:t>
            </a:r>
            <a:r>
              <a:rPr sz="2800" spc="-30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111111"/>
                </a:solidFill>
                <a:latin typeface="Calibri"/>
                <a:cs typeface="Calibri"/>
              </a:rPr>
              <a:t>1912.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111111"/>
              </a:buClr>
              <a:buFont typeface="Calibri"/>
              <a:buAutoNum type="arabicPeriod"/>
            </a:pPr>
            <a:endParaRPr sz="2750">
              <a:latin typeface="Calibri"/>
              <a:cs typeface="Calibri"/>
            </a:endParaRPr>
          </a:p>
          <a:p>
            <a:pPr marL="527685" marR="231140" indent="-515620">
              <a:lnSpc>
                <a:spcPct val="100000"/>
              </a:lnSpc>
              <a:buClr>
                <a:srgbClr val="111111"/>
              </a:buClr>
              <a:buFont typeface="Calibri"/>
              <a:buAutoNum type="arabicPeriod"/>
              <a:tabLst>
                <a:tab pos="609600" algn="l"/>
                <a:tab pos="610235" algn="l"/>
              </a:tabLst>
            </a:pPr>
            <a:r>
              <a:rPr dirty="0"/>
              <a:t>	</a:t>
            </a:r>
            <a:r>
              <a:rPr sz="2800" dirty="0">
                <a:solidFill>
                  <a:srgbClr val="111111"/>
                </a:solidFill>
                <a:latin typeface="Calibri"/>
                <a:cs typeface="Calibri"/>
              </a:rPr>
              <a:t>It</a:t>
            </a:r>
            <a:r>
              <a:rPr sz="2800" spc="-55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11111"/>
                </a:solidFill>
                <a:latin typeface="Calibri"/>
                <a:cs typeface="Calibri"/>
              </a:rPr>
              <a:t>is</a:t>
            </a:r>
            <a:r>
              <a:rPr sz="2800" spc="-35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11111"/>
                </a:solidFill>
                <a:latin typeface="Calibri"/>
                <a:cs typeface="Calibri"/>
              </a:rPr>
              <a:t>often</a:t>
            </a:r>
            <a:r>
              <a:rPr sz="2800" spc="-55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11111"/>
                </a:solidFill>
                <a:latin typeface="Calibri"/>
                <a:cs typeface="Calibri"/>
              </a:rPr>
              <a:t>used</a:t>
            </a:r>
            <a:r>
              <a:rPr sz="2800" spc="-35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11111"/>
                </a:solidFill>
                <a:latin typeface="Calibri"/>
                <a:cs typeface="Calibri"/>
              </a:rPr>
              <a:t>as</a:t>
            </a:r>
            <a:r>
              <a:rPr sz="2800" spc="-35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11111"/>
                </a:solidFill>
                <a:latin typeface="Calibri"/>
                <a:cs typeface="Calibri"/>
              </a:rPr>
              <a:t>a</a:t>
            </a:r>
            <a:r>
              <a:rPr sz="2800" spc="-50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11111"/>
                </a:solidFill>
                <a:latin typeface="Calibri"/>
                <a:cs typeface="Calibri"/>
              </a:rPr>
              <a:t>gauge</a:t>
            </a:r>
            <a:r>
              <a:rPr sz="2800" spc="-50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11111"/>
                </a:solidFill>
                <a:latin typeface="Calibri"/>
                <a:cs typeface="Calibri"/>
              </a:rPr>
              <a:t>of</a:t>
            </a:r>
            <a:r>
              <a:rPr sz="2800" spc="-25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economic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inequality,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11111"/>
                </a:solidFill>
                <a:latin typeface="Calibri"/>
                <a:cs typeface="Calibri"/>
              </a:rPr>
              <a:t>measuring</a:t>
            </a:r>
            <a:r>
              <a:rPr sz="2800" spc="-40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111111"/>
                </a:solidFill>
                <a:latin typeface="Calibri"/>
                <a:cs typeface="Calibri"/>
              </a:rPr>
              <a:t>income </a:t>
            </a:r>
            <a:r>
              <a:rPr sz="2800" dirty="0">
                <a:solidFill>
                  <a:srgbClr val="111111"/>
                </a:solidFill>
                <a:latin typeface="Calibri"/>
                <a:cs typeface="Calibri"/>
              </a:rPr>
              <a:t>distribution</a:t>
            </a:r>
            <a:r>
              <a:rPr sz="2800" spc="-75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2800" spc="-50" dirty="0">
                <a:solidFill>
                  <a:srgbClr val="111111"/>
                </a:solidFill>
                <a:latin typeface="Calibri"/>
                <a:cs typeface="Calibri"/>
              </a:rPr>
              <a:t>or,</a:t>
            </a:r>
            <a:r>
              <a:rPr sz="2800" spc="-60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11111"/>
                </a:solidFill>
                <a:latin typeface="Calibri"/>
                <a:cs typeface="Calibri"/>
              </a:rPr>
              <a:t>less</a:t>
            </a:r>
            <a:r>
              <a:rPr sz="2800" spc="-75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111111"/>
                </a:solidFill>
                <a:latin typeface="Calibri"/>
                <a:cs typeface="Calibri"/>
              </a:rPr>
              <a:t>commonly,</a:t>
            </a:r>
            <a:r>
              <a:rPr sz="2800" spc="-60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11111"/>
                </a:solidFill>
                <a:latin typeface="Calibri"/>
                <a:cs typeface="Calibri"/>
              </a:rPr>
              <a:t>wealth</a:t>
            </a:r>
            <a:r>
              <a:rPr sz="2800" spc="-70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11111"/>
                </a:solidFill>
                <a:latin typeface="Calibri"/>
                <a:cs typeface="Calibri"/>
              </a:rPr>
              <a:t>distribution</a:t>
            </a:r>
            <a:r>
              <a:rPr sz="2800" spc="-85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11111"/>
                </a:solidFill>
                <a:latin typeface="Calibri"/>
                <a:cs typeface="Calibri"/>
              </a:rPr>
              <a:t>among</a:t>
            </a:r>
            <a:r>
              <a:rPr sz="2800" spc="-40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11111"/>
                </a:solidFill>
                <a:latin typeface="Calibri"/>
                <a:cs typeface="Calibri"/>
              </a:rPr>
              <a:t>a</a:t>
            </a:r>
            <a:r>
              <a:rPr sz="2800" spc="-55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111111"/>
                </a:solidFill>
                <a:latin typeface="Calibri"/>
                <a:cs typeface="Calibri"/>
              </a:rPr>
              <a:t>population.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111111"/>
              </a:buClr>
              <a:buFont typeface="Calibri"/>
              <a:buAutoNum type="arabicPeriod"/>
            </a:pPr>
            <a:endParaRPr sz="2750">
              <a:latin typeface="Calibri"/>
              <a:cs typeface="Calibri"/>
            </a:endParaRPr>
          </a:p>
          <a:p>
            <a:pPr marL="527685" marR="5080" indent="-515620">
              <a:lnSpc>
                <a:spcPct val="100000"/>
              </a:lnSpc>
              <a:buClr>
                <a:srgbClr val="111111"/>
              </a:buClr>
              <a:buFont typeface="Calibri"/>
              <a:buAutoNum type="arabicPeriod"/>
              <a:tabLst>
                <a:tab pos="609600" algn="l"/>
                <a:tab pos="610235" algn="l"/>
              </a:tabLst>
            </a:pPr>
            <a:r>
              <a:rPr dirty="0"/>
              <a:t>	</a:t>
            </a:r>
            <a:r>
              <a:rPr sz="2800" dirty="0">
                <a:solidFill>
                  <a:srgbClr val="111111"/>
                </a:solidFill>
                <a:latin typeface="Calibri"/>
                <a:cs typeface="Calibri"/>
              </a:rPr>
              <a:t>The</a:t>
            </a:r>
            <a:r>
              <a:rPr sz="2800" spc="-45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111111"/>
                </a:solidFill>
                <a:latin typeface="Calibri"/>
                <a:cs typeface="Calibri"/>
              </a:rPr>
              <a:t>coefficient</a:t>
            </a:r>
            <a:r>
              <a:rPr sz="2800" spc="-55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11111"/>
                </a:solidFill>
                <a:latin typeface="Calibri"/>
                <a:cs typeface="Calibri"/>
              </a:rPr>
              <a:t>ranges</a:t>
            </a:r>
            <a:r>
              <a:rPr sz="2800" spc="-55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11111"/>
                </a:solidFill>
                <a:latin typeface="Calibri"/>
                <a:cs typeface="Calibri"/>
              </a:rPr>
              <a:t>from</a:t>
            </a:r>
            <a:r>
              <a:rPr sz="2800" spc="-35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11111"/>
                </a:solidFill>
                <a:latin typeface="Calibri"/>
                <a:cs typeface="Calibri"/>
              </a:rPr>
              <a:t>0</a:t>
            </a:r>
            <a:r>
              <a:rPr sz="2800" spc="-20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11111"/>
                </a:solidFill>
                <a:latin typeface="Calibri"/>
                <a:cs typeface="Calibri"/>
              </a:rPr>
              <a:t>(or</a:t>
            </a:r>
            <a:r>
              <a:rPr sz="2800" spc="-20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11111"/>
                </a:solidFill>
                <a:latin typeface="Calibri"/>
                <a:cs typeface="Calibri"/>
              </a:rPr>
              <a:t>0%)</a:t>
            </a:r>
            <a:r>
              <a:rPr sz="2800" spc="-20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11111"/>
                </a:solidFill>
                <a:latin typeface="Calibri"/>
                <a:cs typeface="Calibri"/>
              </a:rPr>
              <a:t>to</a:t>
            </a:r>
            <a:r>
              <a:rPr sz="2800" spc="-45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11111"/>
                </a:solidFill>
                <a:latin typeface="Calibri"/>
                <a:cs typeface="Calibri"/>
              </a:rPr>
              <a:t>1</a:t>
            </a:r>
            <a:r>
              <a:rPr sz="2800" spc="-15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11111"/>
                </a:solidFill>
                <a:latin typeface="Calibri"/>
                <a:cs typeface="Calibri"/>
              </a:rPr>
              <a:t>(or</a:t>
            </a:r>
            <a:r>
              <a:rPr sz="2800" spc="-25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11111"/>
                </a:solidFill>
                <a:latin typeface="Calibri"/>
                <a:cs typeface="Calibri"/>
              </a:rPr>
              <a:t>100%),</a:t>
            </a:r>
            <a:r>
              <a:rPr sz="2800" spc="5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11111"/>
                </a:solidFill>
                <a:latin typeface="Calibri"/>
                <a:cs typeface="Calibri"/>
              </a:rPr>
              <a:t>with</a:t>
            </a:r>
            <a:r>
              <a:rPr sz="2800" spc="-45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11111"/>
                </a:solidFill>
                <a:latin typeface="Calibri"/>
                <a:cs typeface="Calibri"/>
              </a:rPr>
              <a:t>0</a:t>
            </a:r>
            <a:r>
              <a:rPr sz="2800" spc="-15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111111"/>
                </a:solidFill>
                <a:latin typeface="Calibri"/>
                <a:cs typeface="Calibri"/>
              </a:rPr>
              <a:t>representing </a:t>
            </a:r>
            <a:r>
              <a:rPr sz="2800" dirty="0">
                <a:solidFill>
                  <a:srgbClr val="111111"/>
                </a:solidFill>
                <a:latin typeface="Calibri"/>
                <a:cs typeface="Calibri"/>
              </a:rPr>
              <a:t>perfect</a:t>
            </a:r>
            <a:r>
              <a:rPr sz="2800" spc="-85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11111"/>
                </a:solidFill>
                <a:latin typeface="Calibri"/>
                <a:cs typeface="Calibri"/>
              </a:rPr>
              <a:t>equality</a:t>
            </a:r>
            <a:r>
              <a:rPr sz="2800" spc="-70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11111"/>
                </a:solidFill>
                <a:latin typeface="Calibri"/>
                <a:cs typeface="Calibri"/>
              </a:rPr>
              <a:t>and</a:t>
            </a:r>
            <a:r>
              <a:rPr sz="2800" spc="-60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11111"/>
                </a:solidFill>
                <a:latin typeface="Calibri"/>
                <a:cs typeface="Calibri"/>
              </a:rPr>
              <a:t>1</a:t>
            </a:r>
            <a:r>
              <a:rPr sz="2800" spc="-55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111111"/>
                </a:solidFill>
                <a:latin typeface="Calibri"/>
                <a:cs typeface="Calibri"/>
              </a:rPr>
              <a:t>representing</a:t>
            </a:r>
            <a:r>
              <a:rPr sz="2800" spc="-55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11111"/>
                </a:solidFill>
                <a:latin typeface="Calibri"/>
                <a:cs typeface="Calibri"/>
              </a:rPr>
              <a:t>perfect</a:t>
            </a:r>
            <a:r>
              <a:rPr sz="2800" spc="-70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111111"/>
                </a:solidFill>
                <a:latin typeface="Calibri"/>
                <a:cs typeface="Calibri"/>
              </a:rPr>
              <a:t>inequality.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193" y="1458925"/>
            <a:ext cx="11600815" cy="26835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1250315">
              <a:lnSpc>
                <a:spcPct val="100000"/>
              </a:lnSpc>
              <a:spcBef>
                <a:spcPts val="110"/>
              </a:spcBef>
            </a:pPr>
            <a:r>
              <a:rPr sz="2800" b="1" dirty="0">
                <a:latin typeface="Calibri"/>
                <a:cs typeface="Calibri"/>
              </a:rPr>
              <a:t>CART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(Classification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Regression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Tree)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algorithm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uses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Gini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indexes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to </a:t>
            </a:r>
            <a:r>
              <a:rPr sz="2800" dirty="0">
                <a:latin typeface="Calibri"/>
                <a:cs typeface="Calibri"/>
              </a:rPr>
              <a:t>decide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how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make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splits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400" dirty="0">
                <a:latin typeface="Calibri"/>
                <a:cs typeface="Calibri"/>
              </a:rPr>
              <a:t>using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Gini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Index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Approach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bit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better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calculating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information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gain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entropy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Calibri"/>
              <a:buAutoNum type="arabicPeriod"/>
            </a:pPr>
            <a:endParaRPr sz="235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dirty="0">
                <a:latin typeface="Calibri"/>
                <a:cs typeface="Calibri"/>
              </a:rPr>
              <a:t>when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dealing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entropy: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have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calculate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logarithmic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functions,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are</a:t>
            </a:r>
            <a:endParaRPr sz="24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computationally</a:t>
            </a:r>
            <a:r>
              <a:rPr sz="2400" spc="-1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expensive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.thats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why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prefer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Gini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Index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Approach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6511" y="228600"/>
            <a:ext cx="11573510" cy="83248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63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sz="4800" dirty="0"/>
              <a:t>GINNI</a:t>
            </a:r>
            <a:r>
              <a:rPr sz="4800" spc="-10" dirty="0"/>
              <a:t> INDEX</a:t>
            </a:r>
            <a:endParaRPr sz="4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2723" y="178307"/>
            <a:ext cx="8229600" cy="74993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5045"/>
              </a:lnSpc>
            </a:pPr>
            <a:r>
              <a:rPr sz="4400" b="0" dirty="0">
                <a:latin typeface="Calibri Light"/>
                <a:cs typeface="Calibri Light"/>
              </a:rPr>
              <a:t>Why</a:t>
            </a:r>
            <a:r>
              <a:rPr sz="4400" b="0" spc="-170" dirty="0">
                <a:latin typeface="Calibri Light"/>
                <a:cs typeface="Calibri Light"/>
              </a:rPr>
              <a:t> </a:t>
            </a:r>
            <a:r>
              <a:rPr sz="4400" b="0" spc="-20" dirty="0">
                <a:latin typeface="Calibri Light"/>
                <a:cs typeface="Calibri Light"/>
              </a:rPr>
              <a:t>Regression</a:t>
            </a:r>
            <a:r>
              <a:rPr sz="4400" b="0" spc="-135" dirty="0">
                <a:latin typeface="Calibri Light"/>
                <a:cs typeface="Calibri Light"/>
              </a:rPr>
              <a:t> </a:t>
            </a:r>
            <a:r>
              <a:rPr sz="4400" b="0" spc="-10" dirty="0">
                <a:latin typeface="Calibri Light"/>
                <a:cs typeface="Calibri Light"/>
              </a:rPr>
              <a:t>Analysis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3740" y="1838020"/>
            <a:ext cx="11369675" cy="4025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730250" indent="-34480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3200" spc="-10" dirty="0">
                <a:latin typeface="Calibri"/>
                <a:cs typeface="Calibri"/>
              </a:rPr>
              <a:t>Regression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analysis</a:t>
            </a:r>
            <a:r>
              <a:rPr sz="3200" spc="-1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estimates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relationship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between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two</a:t>
            </a:r>
            <a:r>
              <a:rPr sz="3200" spc="-12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or </a:t>
            </a:r>
            <a:r>
              <a:rPr sz="3200" dirty="0">
                <a:latin typeface="Calibri"/>
                <a:cs typeface="Calibri"/>
              </a:rPr>
              <a:t>more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variables</a:t>
            </a:r>
            <a:endParaRPr sz="3200">
              <a:latin typeface="Calibri"/>
              <a:cs typeface="Calibri"/>
            </a:endParaRPr>
          </a:p>
          <a:p>
            <a:pPr marL="356870" marR="5080" indent="-34480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3200" dirty="0">
                <a:latin typeface="Calibri"/>
                <a:cs typeface="Calibri"/>
              </a:rPr>
              <a:t>Let’s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55" dirty="0">
                <a:latin typeface="Calibri"/>
                <a:cs typeface="Calibri"/>
              </a:rPr>
              <a:t>say,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you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want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to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estimate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growth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sales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company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based </a:t>
            </a:r>
            <a:r>
              <a:rPr sz="3200" dirty="0">
                <a:latin typeface="Calibri"/>
                <a:cs typeface="Calibri"/>
              </a:rPr>
              <a:t>on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current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economic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conditions.</a:t>
            </a:r>
            <a:r>
              <a:rPr sz="3200" spc="-120" dirty="0">
                <a:latin typeface="Calibri"/>
                <a:cs typeface="Calibri"/>
              </a:rPr>
              <a:t> </a:t>
            </a:r>
            <a:r>
              <a:rPr sz="3200" spc="-50" dirty="0">
                <a:latin typeface="Calibri"/>
                <a:cs typeface="Calibri"/>
              </a:rPr>
              <a:t>You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have</a:t>
            </a:r>
            <a:r>
              <a:rPr sz="3200" spc="-1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recent</a:t>
            </a:r>
            <a:r>
              <a:rPr sz="3200" spc="-1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company </a:t>
            </a:r>
            <a:r>
              <a:rPr sz="3200" dirty="0">
                <a:latin typeface="Calibri"/>
                <a:cs typeface="Calibri"/>
              </a:rPr>
              <a:t>data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which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indicates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that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growth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sales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around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two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50" dirty="0">
                <a:latin typeface="Calibri"/>
                <a:cs typeface="Calibri"/>
              </a:rPr>
              <a:t>a </a:t>
            </a:r>
            <a:r>
              <a:rPr sz="3200" dirty="0">
                <a:latin typeface="Calibri"/>
                <a:cs typeface="Calibri"/>
              </a:rPr>
              <a:t>half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times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growth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spc="-35" dirty="0">
                <a:latin typeface="Calibri"/>
                <a:cs typeface="Calibri"/>
              </a:rPr>
              <a:t>economy.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Using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this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insight,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we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can </a:t>
            </a:r>
            <a:r>
              <a:rPr sz="3200" dirty="0">
                <a:latin typeface="Calibri"/>
                <a:cs typeface="Calibri"/>
              </a:rPr>
              <a:t>predict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future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sales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company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based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on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current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&amp;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past </a:t>
            </a:r>
            <a:r>
              <a:rPr sz="3200" spc="-10" dirty="0">
                <a:latin typeface="Calibri"/>
                <a:cs typeface="Calibri"/>
              </a:rPr>
              <a:t>information.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70653" y="1740788"/>
            <a:ext cx="928369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dirty="0">
                <a:solidFill>
                  <a:srgbClr val="FF5050"/>
                </a:solidFill>
                <a:latin typeface="Calibri"/>
                <a:cs typeface="Calibri"/>
              </a:rPr>
              <a:t>G(X)</a:t>
            </a:r>
            <a:r>
              <a:rPr sz="2800" b="1" spc="-2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800" b="1" spc="-50" dirty="0">
                <a:solidFill>
                  <a:srgbClr val="FF5050"/>
                </a:solidFill>
                <a:latin typeface="Calibri"/>
                <a:cs typeface="Calibri"/>
              </a:rPr>
              <a:t>=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4233" y="2685373"/>
            <a:ext cx="11440160" cy="2979420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40"/>
              </a:spcBef>
            </a:pPr>
            <a:r>
              <a:rPr sz="2400" dirty="0">
                <a:latin typeface="Calibri"/>
                <a:cs typeface="Calibri"/>
              </a:rPr>
              <a:t>This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formula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have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order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calculate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Gini-index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b="1" dirty="0">
                <a:latin typeface="Calibri"/>
                <a:cs typeface="Calibri"/>
              </a:rPr>
              <a:t>X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random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variable</a:t>
            </a:r>
            <a:endParaRPr sz="2400">
              <a:latin typeface="Calibri"/>
              <a:cs typeface="Calibri"/>
            </a:endParaRPr>
          </a:p>
          <a:p>
            <a:pPr marR="21590" algn="ctr">
              <a:lnSpc>
                <a:spcPct val="100000"/>
              </a:lnSpc>
              <a:spcBef>
                <a:spcPts val="1240"/>
              </a:spcBef>
            </a:pPr>
            <a:r>
              <a:rPr sz="3200" b="1" dirty="0">
                <a:solidFill>
                  <a:srgbClr val="FF5050"/>
                </a:solidFill>
                <a:latin typeface="Calibri"/>
                <a:cs typeface="Calibri"/>
              </a:rPr>
              <a:t>E(s,t)</a:t>
            </a:r>
            <a:r>
              <a:rPr sz="3200" b="1" spc="-25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5050"/>
                </a:solidFill>
                <a:latin typeface="Calibri"/>
                <a:cs typeface="Calibri"/>
              </a:rPr>
              <a:t>=</a:t>
            </a:r>
            <a:r>
              <a:rPr sz="3200" b="1" spc="-85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5050"/>
                </a:solidFill>
                <a:latin typeface="Calibri"/>
                <a:cs typeface="Calibri"/>
              </a:rPr>
              <a:t>G(t)</a:t>
            </a:r>
            <a:r>
              <a:rPr sz="3200" b="1" spc="-7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5050"/>
                </a:solidFill>
                <a:latin typeface="Calibri"/>
                <a:cs typeface="Calibri"/>
              </a:rPr>
              <a:t>–</a:t>
            </a:r>
            <a:r>
              <a:rPr sz="3200" b="1" spc="-7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5050"/>
                </a:solidFill>
                <a:latin typeface="Calibri"/>
                <a:cs typeface="Calibri"/>
              </a:rPr>
              <a:t>P(left)</a:t>
            </a:r>
            <a:r>
              <a:rPr sz="3200" b="1" spc="-5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5050"/>
                </a:solidFill>
                <a:latin typeface="Calibri"/>
                <a:cs typeface="Calibri"/>
              </a:rPr>
              <a:t>G(left_t)</a:t>
            </a:r>
            <a:r>
              <a:rPr sz="3200" b="1" spc="-5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5050"/>
                </a:solidFill>
                <a:latin typeface="Calibri"/>
                <a:cs typeface="Calibri"/>
              </a:rPr>
              <a:t>–</a:t>
            </a:r>
            <a:r>
              <a:rPr sz="3200" b="1" spc="-7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5050"/>
                </a:solidFill>
                <a:latin typeface="Calibri"/>
                <a:cs typeface="Calibri"/>
              </a:rPr>
              <a:t>P(right)</a:t>
            </a:r>
            <a:r>
              <a:rPr sz="3200" b="1" spc="-55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5050"/>
                </a:solidFill>
                <a:latin typeface="Calibri"/>
                <a:cs typeface="Calibri"/>
              </a:rPr>
              <a:t>G(right_t)</a:t>
            </a:r>
            <a:endParaRPr sz="3200">
              <a:latin typeface="Calibri"/>
              <a:cs typeface="Calibri"/>
            </a:endParaRPr>
          </a:p>
          <a:p>
            <a:pPr marL="187960" marR="368300">
              <a:lnSpc>
                <a:spcPct val="100000"/>
              </a:lnSpc>
              <a:spcBef>
                <a:spcPts val="2855"/>
              </a:spcBef>
            </a:pPr>
            <a:r>
              <a:rPr sz="2800" dirty="0">
                <a:latin typeface="Calibri"/>
                <a:cs typeface="Calibri"/>
              </a:rPr>
              <a:t>As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seen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Information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Gain,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here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well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calculate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Gini-</a:t>
            </a:r>
            <a:r>
              <a:rPr sz="2800" dirty="0">
                <a:latin typeface="Calibri"/>
                <a:cs typeface="Calibri"/>
              </a:rPr>
              <a:t>index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concerning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given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split</a:t>
            </a:r>
            <a:endParaRPr sz="2800">
              <a:latin typeface="Calibri"/>
              <a:cs typeface="Calibri"/>
            </a:endParaRPr>
          </a:p>
          <a:p>
            <a:pPr marL="187960">
              <a:lnSpc>
                <a:spcPct val="100000"/>
              </a:lnSpc>
              <a:spcBef>
                <a:spcPts val="1420"/>
              </a:spcBef>
            </a:pPr>
            <a:r>
              <a:rPr sz="2800" b="1" dirty="0">
                <a:latin typeface="Calibri"/>
                <a:cs typeface="Calibri"/>
              </a:rPr>
              <a:t>WE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SPLIT</a:t>
            </a:r>
            <a:r>
              <a:rPr sz="2800" b="1" spc="-3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spc="-30" dirty="0">
                <a:latin typeface="Calibri"/>
                <a:cs typeface="Calibri"/>
              </a:rPr>
              <a:t>FEATURE</a:t>
            </a:r>
            <a:r>
              <a:rPr sz="2800" b="1" spc="-9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WITH</a:t>
            </a:r>
            <a:r>
              <a:rPr sz="2800" b="1" spc="-3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LOWEST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GINI-</a:t>
            </a:r>
            <a:r>
              <a:rPr sz="2800" b="1" spc="-10" dirty="0">
                <a:latin typeface="Calibri"/>
                <a:cs typeface="Calibri"/>
              </a:rPr>
              <a:t>INDEX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974713" y="1946148"/>
            <a:ext cx="472440" cy="282575"/>
          </a:xfrm>
          <a:custGeom>
            <a:avLst/>
            <a:gdLst/>
            <a:ahLst/>
            <a:cxnLst/>
            <a:rect l="l" t="t" r="r" b="b"/>
            <a:pathLst>
              <a:path w="472440" h="282575">
                <a:moveTo>
                  <a:pt x="382142" y="0"/>
                </a:moveTo>
                <a:lnTo>
                  <a:pt x="378078" y="11556"/>
                </a:lnTo>
                <a:lnTo>
                  <a:pt x="394442" y="18631"/>
                </a:lnTo>
                <a:lnTo>
                  <a:pt x="408495" y="28432"/>
                </a:lnTo>
                <a:lnTo>
                  <a:pt x="437028" y="73925"/>
                </a:lnTo>
                <a:lnTo>
                  <a:pt x="445359" y="115732"/>
                </a:lnTo>
                <a:lnTo>
                  <a:pt x="446404" y="139826"/>
                </a:lnTo>
                <a:lnTo>
                  <a:pt x="445357" y="164689"/>
                </a:lnTo>
                <a:lnTo>
                  <a:pt x="436975" y="207603"/>
                </a:lnTo>
                <a:lnTo>
                  <a:pt x="408495" y="253857"/>
                </a:lnTo>
                <a:lnTo>
                  <a:pt x="378586" y="270890"/>
                </a:lnTo>
                <a:lnTo>
                  <a:pt x="382142" y="282321"/>
                </a:lnTo>
                <a:lnTo>
                  <a:pt x="420639" y="264302"/>
                </a:lnTo>
                <a:lnTo>
                  <a:pt x="448944" y="233044"/>
                </a:lnTo>
                <a:lnTo>
                  <a:pt x="466375" y="191135"/>
                </a:lnTo>
                <a:lnTo>
                  <a:pt x="472185" y="141224"/>
                </a:lnTo>
                <a:lnTo>
                  <a:pt x="470731" y="115359"/>
                </a:lnTo>
                <a:lnTo>
                  <a:pt x="459059" y="69536"/>
                </a:lnTo>
                <a:lnTo>
                  <a:pt x="435935" y="32146"/>
                </a:lnTo>
                <a:lnTo>
                  <a:pt x="402597" y="7381"/>
                </a:lnTo>
                <a:lnTo>
                  <a:pt x="382142" y="0"/>
                </a:lnTo>
                <a:close/>
              </a:path>
              <a:path w="472440" h="282575">
                <a:moveTo>
                  <a:pt x="90042" y="0"/>
                </a:moveTo>
                <a:lnTo>
                  <a:pt x="51593" y="18097"/>
                </a:lnTo>
                <a:lnTo>
                  <a:pt x="23240" y="49529"/>
                </a:lnTo>
                <a:lnTo>
                  <a:pt x="5810" y="91471"/>
                </a:lnTo>
                <a:lnTo>
                  <a:pt x="0" y="141224"/>
                </a:lnTo>
                <a:lnTo>
                  <a:pt x="1450" y="167179"/>
                </a:lnTo>
                <a:lnTo>
                  <a:pt x="13019" y="213090"/>
                </a:lnTo>
                <a:lnTo>
                  <a:pt x="36018" y="250334"/>
                </a:lnTo>
                <a:lnTo>
                  <a:pt x="69494" y="274960"/>
                </a:lnTo>
                <a:lnTo>
                  <a:pt x="90042" y="282321"/>
                </a:lnTo>
                <a:lnTo>
                  <a:pt x="93598" y="270890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083" y="207603"/>
                </a:lnTo>
                <a:lnTo>
                  <a:pt x="26701" y="164689"/>
                </a:lnTo>
                <a:lnTo>
                  <a:pt x="25653" y="139826"/>
                </a:lnTo>
                <a:lnTo>
                  <a:pt x="26701" y="115732"/>
                </a:lnTo>
                <a:lnTo>
                  <a:pt x="35083" y="73925"/>
                </a:lnTo>
                <a:lnTo>
                  <a:pt x="63674" y="28432"/>
                </a:lnTo>
                <a:lnTo>
                  <a:pt x="93979" y="11556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615940" y="1407937"/>
            <a:ext cx="1759585" cy="121412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R="184150" algn="ctr">
              <a:lnSpc>
                <a:spcPct val="100000"/>
              </a:lnSpc>
              <a:spcBef>
                <a:spcPts val="705"/>
              </a:spcBef>
            </a:pPr>
            <a:r>
              <a:rPr sz="1750" spc="-50" dirty="0">
                <a:latin typeface="Cambria Math"/>
                <a:cs typeface="Cambria Math"/>
              </a:rPr>
              <a:t>𝒏</a:t>
            </a:r>
            <a:endParaRPr sz="175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830"/>
              </a:spcBef>
              <a:tabLst>
                <a:tab pos="1461135" algn="l"/>
              </a:tabLst>
            </a:pPr>
            <a:r>
              <a:rPr sz="2400" dirty="0">
                <a:latin typeface="Cambria Math"/>
                <a:cs typeface="Cambria Math"/>
              </a:rPr>
              <a:t>𝟏 −</a:t>
            </a:r>
            <a:r>
              <a:rPr sz="2400" spc="-20" dirty="0">
                <a:latin typeface="Cambria Math"/>
                <a:cs typeface="Cambria Math"/>
              </a:rPr>
              <a:t> </a:t>
            </a:r>
            <a:r>
              <a:rPr sz="2400" spc="1215" dirty="0">
                <a:latin typeface="Cambria Math"/>
                <a:cs typeface="Cambria Math"/>
              </a:rPr>
              <a:t>෍⋅</a:t>
            </a:r>
            <a:r>
              <a:rPr sz="2400" spc="-130" dirty="0">
                <a:latin typeface="Cambria Math"/>
                <a:cs typeface="Cambria Math"/>
              </a:rPr>
              <a:t> </a:t>
            </a:r>
            <a:r>
              <a:rPr sz="2400" spc="-675" dirty="0">
                <a:latin typeface="Cambria Math"/>
                <a:cs typeface="Cambria Math"/>
              </a:rPr>
              <a:t>𝑷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25" dirty="0">
                <a:latin typeface="Cambria Math"/>
                <a:cs typeface="Cambria Math"/>
              </a:rPr>
              <a:t>𝒙</a:t>
            </a:r>
            <a:r>
              <a:rPr sz="2625" spc="-37" baseline="-15873" dirty="0">
                <a:latin typeface="Cambria Math"/>
                <a:cs typeface="Cambria Math"/>
              </a:rPr>
              <a:t>𝒊</a:t>
            </a:r>
            <a:endParaRPr sz="2625" baseline="-15873">
              <a:latin typeface="Cambria Math"/>
              <a:cs typeface="Cambria Math"/>
            </a:endParaRPr>
          </a:p>
          <a:p>
            <a:pPr marR="185420" algn="ctr">
              <a:lnSpc>
                <a:spcPct val="100000"/>
              </a:lnSpc>
              <a:spcBef>
                <a:spcPts val="840"/>
              </a:spcBef>
            </a:pPr>
            <a:r>
              <a:rPr sz="1750" spc="-25" dirty="0">
                <a:latin typeface="Cambria Math"/>
                <a:cs typeface="Cambria Math"/>
              </a:rPr>
              <a:t>𝒊=𝟏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64297" y="1826513"/>
            <a:ext cx="15875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50" dirty="0">
                <a:latin typeface="Cambria Math"/>
                <a:cs typeface="Cambria Math"/>
              </a:rPr>
              <a:t>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86511" y="228600"/>
            <a:ext cx="11573510" cy="83248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63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sz="4800" dirty="0"/>
              <a:t>GINNI</a:t>
            </a:r>
            <a:r>
              <a:rPr sz="4800" spc="-10" dirty="0"/>
              <a:t> INDEX</a:t>
            </a:r>
            <a:endParaRPr sz="4800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570" y="1432942"/>
            <a:ext cx="4040875" cy="423938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489066" y="1442084"/>
            <a:ext cx="4009390" cy="2800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8305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PLAYING</a:t>
            </a:r>
            <a:r>
              <a:rPr sz="1800" b="1" spc="-80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GOLF</a:t>
            </a:r>
            <a:endParaRPr sz="1800">
              <a:latin typeface="Calibri"/>
              <a:cs typeface="Calibri"/>
            </a:endParaRPr>
          </a:p>
          <a:p>
            <a:pPr marL="618490">
              <a:lnSpc>
                <a:spcPct val="100000"/>
              </a:lnSpc>
              <a:spcBef>
                <a:spcPts val="25"/>
              </a:spcBef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Calibri"/>
                <a:cs typeface="Calibri"/>
              </a:rPr>
              <a:t>9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times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b="1" spc="-25" dirty="0">
                <a:latin typeface="Calibri"/>
                <a:cs typeface="Calibri"/>
              </a:rPr>
              <a:t>YES</a:t>
            </a:r>
            <a:endParaRPr sz="1800">
              <a:latin typeface="Calibri"/>
              <a:cs typeface="Calibri"/>
            </a:endParaRPr>
          </a:p>
          <a:p>
            <a:pPr marL="618490">
              <a:lnSpc>
                <a:spcPct val="100000"/>
              </a:lnSpc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Calibri"/>
                <a:cs typeface="Calibri"/>
              </a:rPr>
              <a:t>5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times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b="1" spc="-25" dirty="0">
                <a:latin typeface="Calibri"/>
                <a:cs typeface="Calibri"/>
              </a:rPr>
              <a:t>NO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We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just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have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Gini-</a:t>
            </a:r>
            <a:r>
              <a:rPr sz="1800" dirty="0">
                <a:latin typeface="Calibri"/>
                <a:cs typeface="Calibri"/>
              </a:rPr>
              <a:t>index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formula</a:t>
            </a:r>
            <a:endParaRPr sz="1800">
              <a:latin typeface="Calibri"/>
              <a:cs typeface="Calibri"/>
            </a:endParaRPr>
          </a:p>
          <a:p>
            <a:pPr marL="9398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to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calculate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G(x) </a:t>
            </a:r>
            <a:r>
              <a:rPr sz="1800" spc="-10" dirty="0">
                <a:latin typeface="Calibri"/>
                <a:cs typeface="Calibri"/>
              </a:rPr>
              <a:t>values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100">
              <a:latin typeface="Calibri"/>
              <a:cs typeface="Calibri"/>
            </a:endParaRPr>
          </a:p>
          <a:p>
            <a:pPr marL="680720">
              <a:lnSpc>
                <a:spcPct val="100000"/>
              </a:lnSpc>
            </a:pPr>
            <a:r>
              <a:rPr sz="1800" b="1" dirty="0">
                <a:latin typeface="Calibri"/>
                <a:cs typeface="Calibri"/>
              </a:rPr>
              <a:t>G(PlayingGolf)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=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G(9,5)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spc="-50" dirty="0">
                <a:latin typeface="Calibri"/>
                <a:cs typeface="Calibri"/>
              </a:rPr>
              <a:t>=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1595755">
              <a:lnSpc>
                <a:spcPct val="100000"/>
              </a:lnSpc>
            </a:pPr>
            <a:r>
              <a:rPr sz="1800" b="1" dirty="0">
                <a:latin typeface="Calibri"/>
                <a:cs typeface="Calibri"/>
              </a:rPr>
              <a:t>=</a:t>
            </a:r>
            <a:r>
              <a:rPr sz="1800" b="1" spc="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1</a:t>
            </a:r>
            <a:r>
              <a:rPr sz="1800" b="1" spc="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-</a:t>
            </a:r>
            <a:r>
              <a:rPr sz="1800" b="1" spc="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0.64</a:t>
            </a:r>
            <a:r>
              <a:rPr sz="1800" b="1" baseline="48611" dirty="0">
                <a:latin typeface="Calibri"/>
                <a:cs typeface="Calibri"/>
              </a:rPr>
              <a:t>2</a:t>
            </a:r>
            <a:r>
              <a:rPr sz="1800" b="1" spc="-179" baseline="48611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-</a:t>
            </a:r>
            <a:r>
              <a:rPr sz="1800" b="1" spc="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0.36</a:t>
            </a:r>
            <a:r>
              <a:rPr sz="1800" b="1" baseline="46296" dirty="0">
                <a:latin typeface="Calibri"/>
                <a:cs typeface="Calibri"/>
              </a:rPr>
              <a:t>2</a:t>
            </a:r>
            <a:r>
              <a:rPr sz="1800" b="1" spc="-127" baseline="46296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=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0.46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6511" y="228600"/>
            <a:ext cx="11573510" cy="83248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63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sz="4800" dirty="0"/>
              <a:t>GINNI</a:t>
            </a:r>
            <a:r>
              <a:rPr sz="4800" spc="-10" dirty="0"/>
              <a:t> INDEX</a:t>
            </a:r>
            <a:endParaRPr sz="4800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993" y="2894533"/>
            <a:ext cx="275717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20" dirty="0">
                <a:latin typeface="Calibri"/>
                <a:cs typeface="Calibri"/>
              </a:rPr>
              <a:t>Gini-</a:t>
            </a:r>
            <a:r>
              <a:rPr sz="2000" dirty="0">
                <a:latin typeface="Calibri"/>
                <a:cs typeface="Calibri"/>
              </a:rPr>
              <a:t>index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input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node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b="1" spc="-50" dirty="0">
                <a:latin typeface="Calibri"/>
                <a:cs typeface="Calibri"/>
              </a:rPr>
              <a:t>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15616" y="1344295"/>
            <a:ext cx="702373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59790" algn="l"/>
                <a:tab pos="1218565" algn="l"/>
                <a:tab pos="1914525" algn="l"/>
                <a:tab pos="2271395" algn="l"/>
                <a:tab pos="4399280" algn="l"/>
                <a:tab pos="4756150" algn="l"/>
              </a:tabLst>
            </a:pPr>
            <a:r>
              <a:rPr sz="2400" b="1" spc="-10" dirty="0">
                <a:solidFill>
                  <a:srgbClr val="FF5050"/>
                </a:solidFill>
                <a:latin typeface="Calibri"/>
                <a:cs typeface="Calibri"/>
              </a:rPr>
              <a:t>E(s,t)</a:t>
            </a:r>
            <a:r>
              <a:rPr sz="2400" b="1" dirty="0">
                <a:solidFill>
                  <a:srgbClr val="FF5050"/>
                </a:solidFill>
                <a:latin typeface="Calibri"/>
                <a:cs typeface="Calibri"/>
              </a:rPr>
              <a:t>	</a:t>
            </a:r>
            <a:r>
              <a:rPr sz="2400" b="1" spc="-50" dirty="0">
                <a:solidFill>
                  <a:srgbClr val="FF5050"/>
                </a:solidFill>
                <a:latin typeface="Calibri"/>
                <a:cs typeface="Calibri"/>
              </a:rPr>
              <a:t>=</a:t>
            </a:r>
            <a:r>
              <a:rPr sz="2400" b="1" dirty="0">
                <a:solidFill>
                  <a:srgbClr val="FF5050"/>
                </a:solidFill>
                <a:latin typeface="Calibri"/>
                <a:cs typeface="Calibri"/>
              </a:rPr>
              <a:t>	</a:t>
            </a:r>
            <a:r>
              <a:rPr sz="2400" b="1" spc="-20" dirty="0">
                <a:solidFill>
                  <a:srgbClr val="FF5050"/>
                </a:solidFill>
                <a:latin typeface="Calibri"/>
                <a:cs typeface="Calibri"/>
              </a:rPr>
              <a:t>G(t)</a:t>
            </a:r>
            <a:r>
              <a:rPr sz="2400" b="1" dirty="0">
                <a:solidFill>
                  <a:srgbClr val="FF5050"/>
                </a:solidFill>
                <a:latin typeface="Calibri"/>
                <a:cs typeface="Calibri"/>
              </a:rPr>
              <a:t>	</a:t>
            </a:r>
            <a:r>
              <a:rPr sz="2400" b="1" spc="-50" dirty="0">
                <a:solidFill>
                  <a:srgbClr val="FF5050"/>
                </a:solidFill>
                <a:latin typeface="Calibri"/>
                <a:cs typeface="Calibri"/>
              </a:rPr>
              <a:t>–</a:t>
            </a:r>
            <a:r>
              <a:rPr sz="2400" b="1" dirty="0">
                <a:solidFill>
                  <a:srgbClr val="FF5050"/>
                </a:solidFill>
                <a:latin typeface="Calibri"/>
                <a:cs typeface="Calibri"/>
              </a:rPr>
              <a:t>	P(left)</a:t>
            </a:r>
            <a:r>
              <a:rPr sz="2400" b="1" spc="-4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5050"/>
                </a:solidFill>
                <a:latin typeface="Calibri"/>
                <a:cs typeface="Calibri"/>
              </a:rPr>
              <a:t>G(left_t)</a:t>
            </a:r>
            <a:r>
              <a:rPr sz="2400" b="1" dirty="0">
                <a:solidFill>
                  <a:srgbClr val="FF5050"/>
                </a:solidFill>
                <a:latin typeface="Calibri"/>
                <a:cs typeface="Calibri"/>
              </a:rPr>
              <a:t>	</a:t>
            </a:r>
            <a:r>
              <a:rPr sz="2400" b="1" spc="-50" dirty="0">
                <a:solidFill>
                  <a:srgbClr val="FF5050"/>
                </a:solidFill>
                <a:latin typeface="Calibri"/>
                <a:cs typeface="Calibri"/>
              </a:rPr>
              <a:t>–</a:t>
            </a:r>
            <a:r>
              <a:rPr sz="2400" b="1" dirty="0">
                <a:solidFill>
                  <a:srgbClr val="FF5050"/>
                </a:solidFill>
                <a:latin typeface="Calibri"/>
                <a:cs typeface="Calibri"/>
              </a:rPr>
              <a:t>	P(right)</a:t>
            </a:r>
            <a:r>
              <a:rPr sz="2400" b="1" spc="-6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5050"/>
                </a:solidFill>
                <a:latin typeface="Calibri"/>
                <a:cs typeface="Calibri"/>
              </a:rPr>
              <a:t>G(right_t)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32382" y="3987800"/>
            <a:ext cx="520065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proportion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observation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left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node after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splitting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+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Gini-</a:t>
            </a:r>
            <a:r>
              <a:rPr sz="1800" dirty="0">
                <a:latin typeface="Calibri"/>
                <a:cs typeface="Calibri"/>
              </a:rPr>
              <a:t>index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left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node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after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splitting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85584" y="5506313"/>
            <a:ext cx="532384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proportion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observation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right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node after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splitting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+</a:t>
            </a:r>
            <a:endParaRPr sz="1800">
              <a:latin typeface="Calibri"/>
              <a:cs typeface="Calibri"/>
            </a:endParaRPr>
          </a:p>
          <a:p>
            <a:pPr marL="50165" algn="ctr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Gini-</a:t>
            </a:r>
            <a:r>
              <a:rPr sz="1800" dirty="0">
                <a:latin typeface="Calibri"/>
                <a:cs typeface="Calibri"/>
              </a:rPr>
              <a:t>index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right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node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after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splitting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59864" y="1790700"/>
            <a:ext cx="1852295" cy="1016635"/>
          </a:xfrm>
          <a:custGeom>
            <a:avLst/>
            <a:gdLst/>
            <a:ahLst/>
            <a:cxnLst/>
            <a:rect l="l" t="t" r="r" b="b"/>
            <a:pathLst>
              <a:path w="1852295" h="1016635">
                <a:moveTo>
                  <a:pt x="1685323" y="56921"/>
                </a:moveTo>
                <a:lnTo>
                  <a:pt x="0" y="965326"/>
                </a:lnTo>
                <a:lnTo>
                  <a:pt x="27431" y="1016253"/>
                </a:lnTo>
                <a:lnTo>
                  <a:pt x="1712850" y="107989"/>
                </a:lnTo>
                <a:lnTo>
                  <a:pt x="1685323" y="56921"/>
                </a:lnTo>
                <a:close/>
              </a:path>
              <a:path w="1852295" h="1016635">
                <a:moveTo>
                  <a:pt x="1821666" y="43179"/>
                </a:moveTo>
                <a:lnTo>
                  <a:pt x="1710816" y="43179"/>
                </a:lnTo>
                <a:lnTo>
                  <a:pt x="1738376" y="94234"/>
                </a:lnTo>
                <a:lnTo>
                  <a:pt x="1712850" y="107989"/>
                </a:lnTo>
                <a:lnTo>
                  <a:pt x="1740281" y="158876"/>
                </a:lnTo>
                <a:lnTo>
                  <a:pt x="1821666" y="43179"/>
                </a:lnTo>
                <a:close/>
              </a:path>
              <a:path w="1852295" h="1016635">
                <a:moveTo>
                  <a:pt x="1710816" y="43179"/>
                </a:moveTo>
                <a:lnTo>
                  <a:pt x="1685323" y="56921"/>
                </a:lnTo>
                <a:lnTo>
                  <a:pt x="1712850" y="107989"/>
                </a:lnTo>
                <a:lnTo>
                  <a:pt x="1738376" y="94234"/>
                </a:lnTo>
                <a:lnTo>
                  <a:pt x="1710816" y="43179"/>
                </a:lnTo>
                <a:close/>
              </a:path>
              <a:path w="1852295" h="1016635">
                <a:moveTo>
                  <a:pt x="1852040" y="0"/>
                </a:moveTo>
                <a:lnTo>
                  <a:pt x="1657858" y="5969"/>
                </a:lnTo>
                <a:lnTo>
                  <a:pt x="1685323" y="56921"/>
                </a:lnTo>
                <a:lnTo>
                  <a:pt x="1710816" y="43179"/>
                </a:lnTo>
                <a:lnTo>
                  <a:pt x="1821666" y="43179"/>
                </a:lnTo>
                <a:lnTo>
                  <a:pt x="185204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35167" y="1860804"/>
            <a:ext cx="173990" cy="1913889"/>
          </a:xfrm>
          <a:custGeom>
            <a:avLst/>
            <a:gdLst/>
            <a:ahLst/>
            <a:cxnLst/>
            <a:rect l="l" t="t" r="r" b="b"/>
            <a:pathLst>
              <a:path w="173989" h="1913889">
                <a:moveTo>
                  <a:pt x="115824" y="144780"/>
                </a:moveTo>
                <a:lnTo>
                  <a:pt x="57912" y="144780"/>
                </a:lnTo>
                <a:lnTo>
                  <a:pt x="57912" y="1913636"/>
                </a:lnTo>
                <a:lnTo>
                  <a:pt x="115824" y="1913636"/>
                </a:lnTo>
                <a:lnTo>
                  <a:pt x="115824" y="144780"/>
                </a:lnTo>
                <a:close/>
              </a:path>
              <a:path w="173989" h="1913889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8" y="0"/>
                </a:lnTo>
                <a:close/>
              </a:path>
              <a:path w="173989" h="1913889">
                <a:moveTo>
                  <a:pt x="159258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35898" y="1921764"/>
            <a:ext cx="801370" cy="3573145"/>
          </a:xfrm>
          <a:custGeom>
            <a:avLst/>
            <a:gdLst/>
            <a:ahLst/>
            <a:cxnLst/>
            <a:rect l="l" t="t" r="r" b="b"/>
            <a:pathLst>
              <a:path w="801370" h="3573145">
                <a:moveTo>
                  <a:pt x="113573" y="164542"/>
                </a:moveTo>
                <a:lnTo>
                  <a:pt x="56795" y="176058"/>
                </a:lnTo>
                <a:lnTo>
                  <a:pt x="744601" y="3573018"/>
                </a:lnTo>
                <a:lnTo>
                  <a:pt x="801370" y="3561461"/>
                </a:lnTo>
                <a:lnTo>
                  <a:pt x="113573" y="164542"/>
                </a:lnTo>
                <a:close/>
              </a:path>
              <a:path w="801370" h="3573145">
                <a:moveTo>
                  <a:pt x="50673" y="0"/>
                </a:moveTo>
                <a:lnTo>
                  <a:pt x="0" y="187578"/>
                </a:lnTo>
                <a:lnTo>
                  <a:pt x="56795" y="176058"/>
                </a:lnTo>
                <a:lnTo>
                  <a:pt x="51053" y="147700"/>
                </a:lnTo>
                <a:lnTo>
                  <a:pt x="107823" y="136144"/>
                </a:lnTo>
                <a:lnTo>
                  <a:pt x="157102" y="136144"/>
                </a:lnTo>
                <a:lnTo>
                  <a:pt x="50673" y="0"/>
                </a:lnTo>
                <a:close/>
              </a:path>
              <a:path w="801370" h="3573145">
                <a:moveTo>
                  <a:pt x="107823" y="136144"/>
                </a:moveTo>
                <a:lnTo>
                  <a:pt x="51053" y="147700"/>
                </a:lnTo>
                <a:lnTo>
                  <a:pt x="56795" y="176058"/>
                </a:lnTo>
                <a:lnTo>
                  <a:pt x="113573" y="164542"/>
                </a:lnTo>
                <a:lnTo>
                  <a:pt x="107823" y="136144"/>
                </a:lnTo>
                <a:close/>
              </a:path>
              <a:path w="801370" h="3573145">
                <a:moveTo>
                  <a:pt x="157102" y="136144"/>
                </a:moveTo>
                <a:lnTo>
                  <a:pt x="107823" y="136144"/>
                </a:lnTo>
                <a:lnTo>
                  <a:pt x="113573" y="164542"/>
                </a:lnTo>
                <a:lnTo>
                  <a:pt x="170306" y="153035"/>
                </a:lnTo>
                <a:lnTo>
                  <a:pt x="157102" y="13614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86511" y="228600"/>
            <a:ext cx="11573510" cy="83248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63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sz="4800" dirty="0"/>
              <a:t>GINNI</a:t>
            </a:r>
            <a:r>
              <a:rPr sz="4800" spc="-10" dirty="0"/>
              <a:t> INDEX</a:t>
            </a:r>
            <a:endParaRPr sz="4800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45529" y="1065987"/>
            <a:ext cx="148971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70" dirty="0">
                <a:latin typeface="Calibri"/>
                <a:cs typeface="Calibri"/>
              </a:rPr>
              <a:t>DEFAULT</a:t>
            </a:r>
            <a:endParaRPr sz="32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748660" y="1668272"/>
          <a:ext cx="4902200" cy="1430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38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7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3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117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1310">
                        <a:lnSpc>
                          <a:spcPts val="3035"/>
                        </a:lnSpc>
                      </a:pPr>
                      <a:r>
                        <a:rPr sz="3200" b="1" spc="-25" dirty="0">
                          <a:latin typeface="Calibri"/>
                          <a:cs typeface="Calibri"/>
                        </a:rPr>
                        <a:t>YES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6364" algn="ctr">
                        <a:lnSpc>
                          <a:spcPts val="3035"/>
                        </a:lnSpc>
                      </a:pPr>
                      <a:r>
                        <a:rPr sz="3200" b="1" spc="-25" dirty="0">
                          <a:latin typeface="Calibri"/>
                          <a:cs typeface="Calibri"/>
                        </a:rPr>
                        <a:t>NO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2445">
                <a:tc>
                  <a:txBody>
                    <a:bodyPr/>
                    <a:lstStyle/>
                    <a:p>
                      <a:pPr marL="31750">
                        <a:lnSpc>
                          <a:spcPts val="3554"/>
                        </a:lnSpc>
                      </a:pPr>
                      <a:r>
                        <a:rPr sz="3200" b="1" spc="-10" dirty="0">
                          <a:latin typeface="Calibri"/>
                          <a:cs typeface="Calibri"/>
                        </a:rPr>
                        <a:t>GENDER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ts val="3554"/>
                        </a:lnSpc>
                      </a:pPr>
                      <a:r>
                        <a:rPr sz="3200" spc="-20" dirty="0">
                          <a:latin typeface="Calibri"/>
                          <a:cs typeface="Calibri"/>
                        </a:rPr>
                        <a:t>male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0489" algn="ctr">
                        <a:lnSpc>
                          <a:spcPts val="3554"/>
                        </a:lnSpc>
                      </a:pPr>
                      <a:r>
                        <a:rPr sz="3200" b="1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9700" algn="ctr">
                        <a:lnSpc>
                          <a:spcPts val="3554"/>
                        </a:lnSpc>
                      </a:pPr>
                      <a:r>
                        <a:rPr sz="3200" b="1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ts val="3360"/>
                        </a:lnSpc>
                      </a:pPr>
                      <a:r>
                        <a:rPr sz="3200" spc="-10" dirty="0">
                          <a:latin typeface="Calibri"/>
                          <a:cs typeface="Calibri"/>
                        </a:rPr>
                        <a:t>female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0489" algn="ctr">
                        <a:lnSpc>
                          <a:spcPts val="3360"/>
                        </a:lnSpc>
                      </a:pPr>
                      <a:r>
                        <a:rPr sz="3200" b="1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9700" algn="ctr">
                        <a:lnSpc>
                          <a:spcPts val="3360"/>
                        </a:lnSpc>
                      </a:pPr>
                      <a:r>
                        <a:rPr sz="3200" b="1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3695446" y="3701618"/>
            <a:ext cx="252095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812289" algn="l"/>
              </a:tabLst>
            </a:pPr>
            <a:r>
              <a:rPr sz="4400" b="1" dirty="0">
                <a:latin typeface="Calibri"/>
                <a:cs typeface="Calibri"/>
              </a:rPr>
              <a:t>G(t)</a:t>
            </a:r>
            <a:r>
              <a:rPr sz="4400" b="1" spc="-70" dirty="0">
                <a:latin typeface="Calibri"/>
                <a:cs typeface="Calibri"/>
              </a:rPr>
              <a:t> </a:t>
            </a:r>
            <a:r>
              <a:rPr sz="4400" b="1" spc="-50" dirty="0">
                <a:latin typeface="Calibri"/>
                <a:cs typeface="Calibri"/>
              </a:rPr>
              <a:t>=</a:t>
            </a:r>
            <a:r>
              <a:rPr sz="4400" b="1" dirty="0">
                <a:latin typeface="Calibri"/>
                <a:cs typeface="Calibri"/>
              </a:rPr>
              <a:t>	</a:t>
            </a:r>
            <a:r>
              <a:rPr sz="3600" dirty="0">
                <a:latin typeface="Cambria Math"/>
                <a:cs typeface="Cambria Math"/>
              </a:rPr>
              <a:t>1</a:t>
            </a:r>
            <a:r>
              <a:rPr sz="3600" spc="-15" dirty="0">
                <a:latin typeface="Cambria Math"/>
                <a:cs typeface="Cambria Math"/>
              </a:rPr>
              <a:t> </a:t>
            </a:r>
            <a:r>
              <a:rPr sz="3600" spc="-50" dirty="0">
                <a:latin typeface="Cambria Math"/>
                <a:cs typeface="Cambria Math"/>
              </a:rPr>
              <a:t>−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7096" y="5712663"/>
            <a:ext cx="199263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b="1" dirty="0">
                <a:latin typeface="Calibri"/>
                <a:cs typeface="Calibri"/>
              </a:rPr>
              <a:t>=</a:t>
            </a:r>
            <a:r>
              <a:rPr sz="4400" b="1" spc="-30" dirty="0">
                <a:latin typeface="Calibri"/>
                <a:cs typeface="Calibri"/>
              </a:rPr>
              <a:t> </a:t>
            </a:r>
            <a:r>
              <a:rPr sz="4400" b="1" spc="-10" dirty="0">
                <a:latin typeface="Calibri"/>
                <a:cs typeface="Calibri"/>
              </a:rPr>
              <a:t>0.3432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40094" y="3688460"/>
            <a:ext cx="628650" cy="903605"/>
          </a:xfrm>
          <a:custGeom>
            <a:avLst/>
            <a:gdLst/>
            <a:ahLst/>
            <a:cxnLst/>
            <a:rect l="l" t="t" r="r" b="b"/>
            <a:pathLst>
              <a:path w="628650" h="903604">
                <a:moveTo>
                  <a:pt x="173355" y="14986"/>
                </a:moveTo>
                <a:lnTo>
                  <a:pt x="129209" y="29248"/>
                </a:lnTo>
                <a:lnTo>
                  <a:pt x="100037" y="66509"/>
                </a:lnTo>
                <a:lnTo>
                  <a:pt x="72923" y="111785"/>
                </a:lnTo>
                <a:lnTo>
                  <a:pt x="47879" y="165100"/>
                </a:lnTo>
                <a:lnTo>
                  <a:pt x="33261" y="204914"/>
                </a:lnTo>
                <a:lnTo>
                  <a:pt x="21297" y="247878"/>
                </a:lnTo>
                <a:lnTo>
                  <a:pt x="11976" y="293992"/>
                </a:lnTo>
                <a:lnTo>
                  <a:pt x="5321" y="343281"/>
                </a:lnTo>
                <a:lnTo>
                  <a:pt x="1320" y="395732"/>
                </a:lnTo>
                <a:lnTo>
                  <a:pt x="0" y="451612"/>
                </a:lnTo>
                <a:lnTo>
                  <a:pt x="1320" y="507174"/>
                </a:lnTo>
                <a:lnTo>
                  <a:pt x="5321" y="559777"/>
                </a:lnTo>
                <a:lnTo>
                  <a:pt x="11976" y="609180"/>
                </a:lnTo>
                <a:lnTo>
                  <a:pt x="21297" y="655370"/>
                </a:lnTo>
                <a:lnTo>
                  <a:pt x="33261" y="698360"/>
                </a:lnTo>
                <a:lnTo>
                  <a:pt x="47879" y="738124"/>
                </a:lnTo>
                <a:lnTo>
                  <a:pt x="72923" y="791451"/>
                </a:lnTo>
                <a:lnTo>
                  <a:pt x="100037" y="836726"/>
                </a:lnTo>
                <a:lnTo>
                  <a:pt x="129209" y="873988"/>
                </a:lnTo>
                <a:lnTo>
                  <a:pt x="160401" y="903224"/>
                </a:lnTo>
                <a:lnTo>
                  <a:pt x="173355" y="888365"/>
                </a:lnTo>
                <a:lnTo>
                  <a:pt x="146367" y="858583"/>
                </a:lnTo>
                <a:lnTo>
                  <a:pt x="121831" y="821563"/>
                </a:lnTo>
                <a:lnTo>
                  <a:pt x="99745" y="777316"/>
                </a:lnTo>
                <a:lnTo>
                  <a:pt x="80137" y="725805"/>
                </a:lnTo>
                <a:lnTo>
                  <a:pt x="66840" y="679538"/>
                </a:lnTo>
                <a:lnTo>
                  <a:pt x="56527" y="628980"/>
                </a:lnTo>
                <a:lnTo>
                  <a:pt x="49174" y="574141"/>
                </a:lnTo>
                <a:lnTo>
                  <a:pt x="44767" y="515010"/>
                </a:lnTo>
                <a:lnTo>
                  <a:pt x="43307" y="451358"/>
                </a:lnTo>
                <a:lnTo>
                  <a:pt x="44767" y="388239"/>
                </a:lnTo>
                <a:lnTo>
                  <a:pt x="49174" y="329145"/>
                </a:lnTo>
                <a:lnTo>
                  <a:pt x="56527" y="274332"/>
                </a:lnTo>
                <a:lnTo>
                  <a:pt x="66840" y="223812"/>
                </a:lnTo>
                <a:lnTo>
                  <a:pt x="80137" y="177546"/>
                </a:lnTo>
                <a:lnTo>
                  <a:pt x="99745" y="126022"/>
                </a:lnTo>
                <a:lnTo>
                  <a:pt x="121831" y="81749"/>
                </a:lnTo>
                <a:lnTo>
                  <a:pt x="146367" y="44729"/>
                </a:lnTo>
                <a:lnTo>
                  <a:pt x="173355" y="14986"/>
                </a:lnTo>
                <a:close/>
              </a:path>
              <a:path w="628650" h="903604">
                <a:moveTo>
                  <a:pt x="440563" y="435991"/>
                </a:moveTo>
                <a:lnTo>
                  <a:pt x="187579" y="435991"/>
                </a:lnTo>
                <a:lnTo>
                  <a:pt x="187579" y="466471"/>
                </a:lnTo>
                <a:lnTo>
                  <a:pt x="440563" y="466471"/>
                </a:lnTo>
                <a:lnTo>
                  <a:pt x="440563" y="435991"/>
                </a:lnTo>
                <a:close/>
              </a:path>
              <a:path w="628650" h="903604">
                <a:moveTo>
                  <a:pt x="628523" y="451358"/>
                </a:moveTo>
                <a:lnTo>
                  <a:pt x="627189" y="395732"/>
                </a:lnTo>
                <a:lnTo>
                  <a:pt x="623189" y="343281"/>
                </a:lnTo>
                <a:lnTo>
                  <a:pt x="616521" y="293992"/>
                </a:lnTo>
                <a:lnTo>
                  <a:pt x="607187" y="247878"/>
                </a:lnTo>
                <a:lnTo>
                  <a:pt x="595185" y="204914"/>
                </a:lnTo>
                <a:lnTo>
                  <a:pt x="580517" y="165100"/>
                </a:lnTo>
                <a:lnTo>
                  <a:pt x="555485" y="111785"/>
                </a:lnTo>
                <a:lnTo>
                  <a:pt x="528396" y="66509"/>
                </a:lnTo>
                <a:lnTo>
                  <a:pt x="499237" y="29248"/>
                </a:lnTo>
                <a:lnTo>
                  <a:pt x="467995" y="0"/>
                </a:lnTo>
                <a:lnTo>
                  <a:pt x="455041" y="14986"/>
                </a:lnTo>
                <a:lnTo>
                  <a:pt x="482015" y="44729"/>
                </a:lnTo>
                <a:lnTo>
                  <a:pt x="506564" y="81749"/>
                </a:lnTo>
                <a:lnTo>
                  <a:pt x="528688" y="126022"/>
                </a:lnTo>
                <a:lnTo>
                  <a:pt x="548386" y="177546"/>
                </a:lnTo>
                <a:lnTo>
                  <a:pt x="561619" y="223812"/>
                </a:lnTo>
                <a:lnTo>
                  <a:pt x="571931" y="274332"/>
                </a:lnTo>
                <a:lnTo>
                  <a:pt x="579310" y="329145"/>
                </a:lnTo>
                <a:lnTo>
                  <a:pt x="583730" y="388239"/>
                </a:lnTo>
                <a:lnTo>
                  <a:pt x="585216" y="451612"/>
                </a:lnTo>
                <a:lnTo>
                  <a:pt x="583730" y="515010"/>
                </a:lnTo>
                <a:lnTo>
                  <a:pt x="579310" y="574141"/>
                </a:lnTo>
                <a:lnTo>
                  <a:pt x="571931" y="628980"/>
                </a:lnTo>
                <a:lnTo>
                  <a:pt x="561619" y="679538"/>
                </a:lnTo>
                <a:lnTo>
                  <a:pt x="548386" y="725805"/>
                </a:lnTo>
                <a:lnTo>
                  <a:pt x="528688" y="777316"/>
                </a:lnTo>
                <a:lnTo>
                  <a:pt x="506564" y="821563"/>
                </a:lnTo>
                <a:lnTo>
                  <a:pt x="482015" y="858583"/>
                </a:lnTo>
                <a:lnTo>
                  <a:pt x="455041" y="888365"/>
                </a:lnTo>
                <a:lnTo>
                  <a:pt x="467995" y="903224"/>
                </a:lnTo>
                <a:lnTo>
                  <a:pt x="499237" y="873988"/>
                </a:lnTo>
                <a:lnTo>
                  <a:pt x="528396" y="836726"/>
                </a:lnTo>
                <a:lnTo>
                  <a:pt x="555485" y="791451"/>
                </a:lnTo>
                <a:lnTo>
                  <a:pt x="580517" y="738124"/>
                </a:lnTo>
                <a:lnTo>
                  <a:pt x="595172" y="698360"/>
                </a:lnTo>
                <a:lnTo>
                  <a:pt x="607187" y="655370"/>
                </a:lnTo>
                <a:lnTo>
                  <a:pt x="616521" y="609180"/>
                </a:lnTo>
                <a:lnTo>
                  <a:pt x="623189" y="559777"/>
                </a:lnTo>
                <a:lnTo>
                  <a:pt x="627189" y="507174"/>
                </a:lnTo>
                <a:lnTo>
                  <a:pt x="628523" y="4513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516751" y="3350836"/>
            <a:ext cx="278765" cy="1330960"/>
          </a:xfrm>
          <a:prstGeom prst="rect">
            <a:avLst/>
          </a:prstGeom>
        </p:spPr>
        <p:txBody>
          <a:bodyPr vert="horz" wrap="square" lIns="0" tIns="1168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9"/>
              </a:spcBef>
            </a:pPr>
            <a:r>
              <a:rPr sz="3600" dirty="0">
                <a:latin typeface="Cambria Math"/>
                <a:cs typeface="Cambria Math"/>
              </a:rPr>
              <a:t>7</a:t>
            </a:r>
            <a:endParaRPr sz="36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3600" dirty="0">
                <a:latin typeface="Cambria Math"/>
                <a:cs typeface="Cambria Math"/>
              </a:rPr>
              <a:t>9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95286" y="3375786"/>
            <a:ext cx="219710" cy="427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50" spc="60" dirty="0">
                <a:latin typeface="Cambria Math"/>
                <a:cs typeface="Cambria Math"/>
              </a:rPr>
              <a:t>2</a:t>
            </a:r>
            <a:endParaRPr sz="265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09231" y="3802202"/>
            <a:ext cx="3676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Cambria Math"/>
                <a:cs typeface="Cambria Math"/>
              </a:rPr>
              <a:t>−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802626" y="3557015"/>
            <a:ext cx="702945" cy="1165860"/>
          </a:xfrm>
          <a:custGeom>
            <a:avLst/>
            <a:gdLst/>
            <a:ahLst/>
            <a:cxnLst/>
            <a:rect l="l" t="t" r="r" b="b"/>
            <a:pathLst>
              <a:path w="702945" h="1165860">
                <a:moveTo>
                  <a:pt x="210058" y="16764"/>
                </a:moveTo>
                <a:lnTo>
                  <a:pt x="170091" y="28321"/>
                </a:lnTo>
                <a:lnTo>
                  <a:pt x="142646" y="60960"/>
                </a:lnTo>
                <a:lnTo>
                  <a:pt x="117322" y="97891"/>
                </a:lnTo>
                <a:lnTo>
                  <a:pt x="94107" y="139128"/>
                </a:lnTo>
                <a:lnTo>
                  <a:pt x="72986" y="184645"/>
                </a:lnTo>
                <a:lnTo>
                  <a:pt x="53975" y="234442"/>
                </a:lnTo>
                <a:lnTo>
                  <a:pt x="39662" y="279704"/>
                </a:lnTo>
                <a:lnTo>
                  <a:pt x="27546" y="326428"/>
                </a:lnTo>
                <a:lnTo>
                  <a:pt x="17640" y="374611"/>
                </a:lnTo>
                <a:lnTo>
                  <a:pt x="9918" y="424281"/>
                </a:lnTo>
                <a:lnTo>
                  <a:pt x="4406" y="475424"/>
                </a:lnTo>
                <a:lnTo>
                  <a:pt x="1092" y="528053"/>
                </a:lnTo>
                <a:lnTo>
                  <a:pt x="0" y="582422"/>
                </a:lnTo>
                <a:lnTo>
                  <a:pt x="1092" y="635584"/>
                </a:lnTo>
                <a:lnTo>
                  <a:pt x="4406" y="687717"/>
                </a:lnTo>
                <a:lnTo>
                  <a:pt x="9918" y="738593"/>
                </a:lnTo>
                <a:lnTo>
                  <a:pt x="17640" y="788187"/>
                </a:lnTo>
                <a:lnTo>
                  <a:pt x="27546" y="836523"/>
                </a:lnTo>
                <a:lnTo>
                  <a:pt x="39662" y="883589"/>
                </a:lnTo>
                <a:lnTo>
                  <a:pt x="53975" y="929386"/>
                </a:lnTo>
                <a:lnTo>
                  <a:pt x="72986" y="979932"/>
                </a:lnTo>
                <a:lnTo>
                  <a:pt x="94107" y="1026007"/>
                </a:lnTo>
                <a:lnTo>
                  <a:pt x="117322" y="1067612"/>
                </a:lnTo>
                <a:lnTo>
                  <a:pt x="142646" y="1104773"/>
                </a:lnTo>
                <a:lnTo>
                  <a:pt x="170091" y="1137475"/>
                </a:lnTo>
                <a:lnTo>
                  <a:pt x="199644" y="1165733"/>
                </a:lnTo>
                <a:lnTo>
                  <a:pt x="210058" y="1149223"/>
                </a:lnTo>
                <a:lnTo>
                  <a:pt x="179819" y="1114120"/>
                </a:lnTo>
                <a:lnTo>
                  <a:pt x="152501" y="1073238"/>
                </a:lnTo>
                <a:lnTo>
                  <a:pt x="128092" y="1026579"/>
                </a:lnTo>
                <a:lnTo>
                  <a:pt x="106603" y="974153"/>
                </a:lnTo>
                <a:lnTo>
                  <a:pt x="88011" y="915924"/>
                </a:lnTo>
                <a:lnTo>
                  <a:pt x="76631" y="871753"/>
                </a:lnTo>
                <a:lnTo>
                  <a:pt x="66992" y="826414"/>
                </a:lnTo>
                <a:lnTo>
                  <a:pt x="59118" y="779907"/>
                </a:lnTo>
                <a:lnTo>
                  <a:pt x="52971" y="732256"/>
                </a:lnTo>
                <a:lnTo>
                  <a:pt x="48590" y="683463"/>
                </a:lnTo>
                <a:lnTo>
                  <a:pt x="45961" y="633514"/>
                </a:lnTo>
                <a:lnTo>
                  <a:pt x="45085" y="582168"/>
                </a:lnTo>
                <a:lnTo>
                  <a:pt x="45961" y="530250"/>
                </a:lnTo>
                <a:lnTo>
                  <a:pt x="48590" y="479501"/>
                </a:lnTo>
                <a:lnTo>
                  <a:pt x="52971" y="430199"/>
                </a:lnTo>
                <a:lnTo>
                  <a:pt x="59118" y="382333"/>
                </a:lnTo>
                <a:lnTo>
                  <a:pt x="66992" y="335889"/>
                </a:lnTo>
                <a:lnTo>
                  <a:pt x="76631" y="290868"/>
                </a:lnTo>
                <a:lnTo>
                  <a:pt x="88011" y="247269"/>
                </a:lnTo>
                <a:lnTo>
                  <a:pt x="106654" y="190080"/>
                </a:lnTo>
                <a:lnTo>
                  <a:pt x="128181" y="138430"/>
                </a:lnTo>
                <a:lnTo>
                  <a:pt x="152590" y="92329"/>
                </a:lnTo>
                <a:lnTo>
                  <a:pt x="179870" y="51777"/>
                </a:lnTo>
                <a:lnTo>
                  <a:pt x="210058" y="16764"/>
                </a:lnTo>
                <a:close/>
              </a:path>
              <a:path w="702945" h="1165860">
                <a:moveTo>
                  <a:pt x="477647" y="567436"/>
                </a:moveTo>
                <a:lnTo>
                  <a:pt x="224663" y="567436"/>
                </a:lnTo>
                <a:lnTo>
                  <a:pt x="224663" y="597916"/>
                </a:lnTo>
                <a:lnTo>
                  <a:pt x="477647" y="597916"/>
                </a:lnTo>
                <a:lnTo>
                  <a:pt x="477647" y="567436"/>
                </a:lnTo>
                <a:close/>
              </a:path>
              <a:path w="702945" h="1165860">
                <a:moveTo>
                  <a:pt x="702437" y="582168"/>
                </a:moveTo>
                <a:lnTo>
                  <a:pt x="701332" y="528053"/>
                </a:lnTo>
                <a:lnTo>
                  <a:pt x="698017" y="475424"/>
                </a:lnTo>
                <a:lnTo>
                  <a:pt x="692505" y="424281"/>
                </a:lnTo>
                <a:lnTo>
                  <a:pt x="684784" y="374611"/>
                </a:lnTo>
                <a:lnTo>
                  <a:pt x="674878" y="326428"/>
                </a:lnTo>
                <a:lnTo>
                  <a:pt x="662762" y="279704"/>
                </a:lnTo>
                <a:lnTo>
                  <a:pt x="648462" y="234442"/>
                </a:lnTo>
                <a:lnTo>
                  <a:pt x="629437" y="184645"/>
                </a:lnTo>
                <a:lnTo>
                  <a:pt x="608317" y="139128"/>
                </a:lnTo>
                <a:lnTo>
                  <a:pt x="585101" y="97891"/>
                </a:lnTo>
                <a:lnTo>
                  <a:pt x="559777" y="60960"/>
                </a:lnTo>
                <a:lnTo>
                  <a:pt x="532333" y="28321"/>
                </a:lnTo>
                <a:lnTo>
                  <a:pt x="502793" y="0"/>
                </a:lnTo>
                <a:lnTo>
                  <a:pt x="492379" y="16764"/>
                </a:lnTo>
                <a:lnTo>
                  <a:pt x="522427" y="51777"/>
                </a:lnTo>
                <a:lnTo>
                  <a:pt x="549630" y="92329"/>
                </a:lnTo>
                <a:lnTo>
                  <a:pt x="574001" y="138430"/>
                </a:lnTo>
                <a:lnTo>
                  <a:pt x="595515" y="190080"/>
                </a:lnTo>
                <a:lnTo>
                  <a:pt x="614172" y="247269"/>
                </a:lnTo>
                <a:lnTo>
                  <a:pt x="625640" y="290868"/>
                </a:lnTo>
                <a:lnTo>
                  <a:pt x="635330" y="335889"/>
                </a:lnTo>
                <a:lnTo>
                  <a:pt x="643267" y="382333"/>
                </a:lnTo>
                <a:lnTo>
                  <a:pt x="649427" y="430199"/>
                </a:lnTo>
                <a:lnTo>
                  <a:pt x="653834" y="479501"/>
                </a:lnTo>
                <a:lnTo>
                  <a:pt x="656463" y="530250"/>
                </a:lnTo>
                <a:lnTo>
                  <a:pt x="657352" y="582422"/>
                </a:lnTo>
                <a:lnTo>
                  <a:pt x="656463" y="633514"/>
                </a:lnTo>
                <a:lnTo>
                  <a:pt x="653834" y="683463"/>
                </a:lnTo>
                <a:lnTo>
                  <a:pt x="649452" y="732256"/>
                </a:lnTo>
                <a:lnTo>
                  <a:pt x="643305" y="779907"/>
                </a:lnTo>
                <a:lnTo>
                  <a:pt x="635431" y="826414"/>
                </a:lnTo>
                <a:lnTo>
                  <a:pt x="625792" y="871753"/>
                </a:lnTo>
                <a:lnTo>
                  <a:pt x="614426" y="915924"/>
                </a:lnTo>
                <a:lnTo>
                  <a:pt x="595820" y="974153"/>
                </a:lnTo>
                <a:lnTo>
                  <a:pt x="574332" y="1026579"/>
                </a:lnTo>
                <a:lnTo>
                  <a:pt x="549922" y="1073238"/>
                </a:lnTo>
                <a:lnTo>
                  <a:pt x="522605" y="1114120"/>
                </a:lnTo>
                <a:lnTo>
                  <a:pt x="492379" y="1149223"/>
                </a:lnTo>
                <a:lnTo>
                  <a:pt x="502793" y="1165733"/>
                </a:lnTo>
                <a:lnTo>
                  <a:pt x="532333" y="1137475"/>
                </a:lnTo>
                <a:lnTo>
                  <a:pt x="559777" y="1104773"/>
                </a:lnTo>
                <a:lnTo>
                  <a:pt x="585101" y="1067612"/>
                </a:lnTo>
                <a:lnTo>
                  <a:pt x="608317" y="1026007"/>
                </a:lnTo>
                <a:lnTo>
                  <a:pt x="629437" y="979932"/>
                </a:lnTo>
                <a:lnTo>
                  <a:pt x="648462" y="929386"/>
                </a:lnTo>
                <a:lnTo>
                  <a:pt x="662762" y="883589"/>
                </a:lnTo>
                <a:lnTo>
                  <a:pt x="674878" y="836523"/>
                </a:lnTo>
                <a:lnTo>
                  <a:pt x="684784" y="788187"/>
                </a:lnTo>
                <a:lnTo>
                  <a:pt x="692505" y="738593"/>
                </a:lnTo>
                <a:lnTo>
                  <a:pt x="698017" y="687717"/>
                </a:lnTo>
                <a:lnTo>
                  <a:pt x="701332" y="635584"/>
                </a:lnTo>
                <a:lnTo>
                  <a:pt x="702437" y="5821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016620" y="3350836"/>
            <a:ext cx="278765" cy="1330960"/>
          </a:xfrm>
          <a:prstGeom prst="rect">
            <a:avLst/>
          </a:prstGeom>
        </p:spPr>
        <p:txBody>
          <a:bodyPr vert="horz" wrap="square" lIns="0" tIns="1168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9"/>
              </a:spcBef>
            </a:pPr>
            <a:r>
              <a:rPr sz="3600" dirty="0">
                <a:latin typeface="Cambria Math"/>
                <a:cs typeface="Cambria Math"/>
              </a:rPr>
              <a:t>2</a:t>
            </a:r>
            <a:endParaRPr sz="36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3600" dirty="0">
                <a:latin typeface="Cambria Math"/>
                <a:cs typeface="Cambria Math"/>
              </a:rPr>
              <a:t>9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31732" y="3314827"/>
            <a:ext cx="219710" cy="427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50" spc="60" dirty="0">
                <a:latin typeface="Cambria Math"/>
                <a:cs typeface="Cambria Math"/>
              </a:rPr>
              <a:t>2</a:t>
            </a:r>
            <a:endParaRPr sz="265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86511" y="228600"/>
            <a:ext cx="11573510" cy="83248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63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sz="4800" dirty="0"/>
              <a:t>GINNI</a:t>
            </a:r>
            <a:r>
              <a:rPr sz="4800" spc="-10" dirty="0"/>
              <a:t> INDEX</a:t>
            </a:r>
            <a:endParaRPr sz="4800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91661" y="2490927"/>
            <a:ext cx="126365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spc="-10" dirty="0">
                <a:latin typeface="Calibri"/>
                <a:cs typeface="Calibri"/>
              </a:rPr>
              <a:t>GENDER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63997" y="2437892"/>
            <a:ext cx="1017269" cy="8807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800" spc="-20" dirty="0">
                <a:latin typeface="Calibri"/>
                <a:cs typeface="Calibri"/>
              </a:rPr>
              <a:t>male </a:t>
            </a:r>
            <a:r>
              <a:rPr sz="2800" spc="-25" dirty="0">
                <a:latin typeface="Calibri"/>
                <a:cs typeface="Calibri"/>
              </a:rPr>
              <a:t>female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23913" y="1451559"/>
            <a:ext cx="130873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spc="-60" dirty="0">
                <a:latin typeface="Calibri"/>
                <a:cs typeface="Calibri"/>
              </a:rPr>
              <a:t>DEFAULT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93179" y="1747722"/>
            <a:ext cx="1349375" cy="1570355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1140"/>
              </a:spcBef>
              <a:tabLst>
                <a:tab pos="860425" algn="l"/>
              </a:tabLst>
            </a:pPr>
            <a:r>
              <a:rPr sz="2800" b="1" spc="-25" dirty="0">
                <a:latin typeface="Calibri"/>
                <a:cs typeface="Calibri"/>
              </a:rPr>
              <a:t>YES</a:t>
            </a:r>
            <a:r>
              <a:rPr sz="2800" b="1" dirty="0">
                <a:latin typeface="Calibri"/>
                <a:cs typeface="Calibri"/>
              </a:rPr>
              <a:t>	</a:t>
            </a:r>
            <a:r>
              <a:rPr sz="2800" b="1" spc="-25" dirty="0">
                <a:latin typeface="Calibri"/>
                <a:cs typeface="Calibri"/>
              </a:rPr>
              <a:t>NO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40"/>
              </a:spcBef>
              <a:tabLst>
                <a:tab pos="1083310" algn="l"/>
              </a:tabLst>
            </a:pPr>
            <a:r>
              <a:rPr sz="2800" b="1" spc="-50" dirty="0">
                <a:latin typeface="Calibri"/>
                <a:cs typeface="Calibri"/>
              </a:rPr>
              <a:t>3</a:t>
            </a:r>
            <a:r>
              <a:rPr sz="2800" b="1" dirty="0">
                <a:latin typeface="Calibri"/>
                <a:cs typeface="Calibri"/>
              </a:rPr>
              <a:t>	</a:t>
            </a:r>
            <a:r>
              <a:rPr sz="2800" b="1" spc="-50" dirty="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1083945" algn="l"/>
              </a:tabLst>
            </a:pPr>
            <a:r>
              <a:rPr sz="2800" b="1" spc="-50" dirty="0">
                <a:latin typeface="Calibri"/>
                <a:cs typeface="Calibri"/>
              </a:rPr>
              <a:t>4</a:t>
            </a:r>
            <a:r>
              <a:rPr sz="2800" b="1" dirty="0">
                <a:latin typeface="Calibri"/>
                <a:cs typeface="Calibri"/>
              </a:rPr>
              <a:t>	</a:t>
            </a:r>
            <a:r>
              <a:rPr sz="2800" b="1" spc="-50" dirty="0"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68082" y="3837813"/>
            <a:ext cx="92583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dirty="0">
                <a:latin typeface="Calibri"/>
                <a:cs typeface="Calibri"/>
              </a:rPr>
              <a:t>=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0.48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35190" y="4833315"/>
            <a:ext cx="46482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dirty="0">
                <a:latin typeface="Calibri"/>
                <a:cs typeface="Calibri"/>
              </a:rPr>
              <a:t>= </a:t>
            </a:r>
            <a:r>
              <a:rPr sz="2800" spc="-50" dirty="0"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36901" y="3886276"/>
            <a:ext cx="206438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510030" algn="l"/>
              </a:tabLst>
            </a:pPr>
            <a:r>
              <a:rPr sz="2800" b="1" spc="-10" dirty="0">
                <a:latin typeface="Calibri"/>
                <a:cs typeface="Calibri"/>
              </a:rPr>
              <a:t>G(male)</a:t>
            </a:r>
            <a:r>
              <a:rPr sz="2800" b="1" spc="-140" dirty="0">
                <a:latin typeface="Calibri"/>
                <a:cs typeface="Calibri"/>
              </a:rPr>
              <a:t> </a:t>
            </a:r>
            <a:r>
              <a:rPr sz="2000" b="1" spc="-50" dirty="0">
                <a:latin typeface="Calibri"/>
                <a:cs typeface="Calibri"/>
              </a:rPr>
              <a:t>=</a:t>
            </a:r>
            <a:r>
              <a:rPr sz="2000" b="1" dirty="0">
                <a:latin typeface="Calibri"/>
                <a:cs typeface="Calibri"/>
              </a:rPr>
              <a:t>	</a:t>
            </a:r>
            <a:r>
              <a:rPr sz="4200" baseline="-2976" dirty="0">
                <a:latin typeface="Cambria Math"/>
                <a:cs typeface="Cambria Math"/>
              </a:rPr>
              <a:t>1</a:t>
            </a:r>
            <a:r>
              <a:rPr sz="4200" spc="-15" baseline="-2976" dirty="0">
                <a:latin typeface="Cambria Math"/>
                <a:cs typeface="Cambria Math"/>
              </a:rPr>
              <a:t> </a:t>
            </a:r>
            <a:r>
              <a:rPr sz="4200" spc="-75" baseline="-2976" dirty="0">
                <a:latin typeface="Cambria Math"/>
                <a:cs typeface="Cambria Math"/>
              </a:rPr>
              <a:t>−</a:t>
            </a:r>
            <a:endParaRPr sz="4200" baseline="-2976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77160" y="5762345"/>
            <a:ext cx="115316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dirty="0">
                <a:latin typeface="Calibri"/>
                <a:cs typeface="Calibri"/>
              </a:rPr>
              <a:t>E(s,t)</a:t>
            </a:r>
            <a:r>
              <a:rPr sz="3200" spc="-135" dirty="0">
                <a:latin typeface="Calibri"/>
                <a:cs typeface="Calibri"/>
              </a:rPr>
              <a:t> </a:t>
            </a:r>
            <a:r>
              <a:rPr sz="3200" spc="-50" dirty="0">
                <a:latin typeface="Calibri"/>
                <a:cs typeface="Calibri"/>
              </a:rPr>
              <a:t>=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64830" y="5762345"/>
            <a:ext cx="103822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dirty="0">
                <a:latin typeface="Calibri"/>
                <a:cs typeface="Calibri"/>
              </a:rPr>
              <a:t>=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0.07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794123" y="3720338"/>
            <a:ext cx="548640" cy="909319"/>
          </a:xfrm>
          <a:custGeom>
            <a:avLst/>
            <a:gdLst/>
            <a:ahLst/>
            <a:cxnLst/>
            <a:rect l="l" t="t" r="r" b="b"/>
            <a:pathLst>
              <a:path w="548639" h="909320">
                <a:moveTo>
                  <a:pt x="163957" y="13081"/>
                </a:moveTo>
                <a:lnTo>
                  <a:pt x="121742" y="34442"/>
                </a:lnTo>
                <a:lnTo>
                  <a:pt x="91478" y="76390"/>
                </a:lnTo>
                <a:lnTo>
                  <a:pt x="64922" y="125882"/>
                </a:lnTo>
                <a:lnTo>
                  <a:pt x="42037" y="182880"/>
                </a:lnTo>
                <a:lnTo>
                  <a:pt x="26924" y="232625"/>
                </a:lnTo>
                <a:lnTo>
                  <a:pt x="15163" y="284632"/>
                </a:lnTo>
                <a:lnTo>
                  <a:pt x="6743" y="338886"/>
                </a:lnTo>
                <a:lnTo>
                  <a:pt x="1689" y="395389"/>
                </a:lnTo>
                <a:lnTo>
                  <a:pt x="0" y="454152"/>
                </a:lnTo>
                <a:lnTo>
                  <a:pt x="1689" y="512178"/>
                </a:lnTo>
                <a:lnTo>
                  <a:pt x="6743" y="568274"/>
                </a:lnTo>
                <a:lnTo>
                  <a:pt x="15163" y="622452"/>
                </a:lnTo>
                <a:lnTo>
                  <a:pt x="26924" y="674712"/>
                </a:lnTo>
                <a:lnTo>
                  <a:pt x="42037" y="725043"/>
                </a:lnTo>
                <a:lnTo>
                  <a:pt x="64922" y="782840"/>
                </a:lnTo>
                <a:lnTo>
                  <a:pt x="91478" y="832802"/>
                </a:lnTo>
                <a:lnTo>
                  <a:pt x="121742" y="874966"/>
                </a:lnTo>
                <a:lnTo>
                  <a:pt x="155702" y="909320"/>
                </a:lnTo>
                <a:lnTo>
                  <a:pt x="163957" y="896493"/>
                </a:lnTo>
                <a:lnTo>
                  <a:pt x="134785" y="861542"/>
                </a:lnTo>
                <a:lnTo>
                  <a:pt x="109181" y="819556"/>
                </a:lnTo>
                <a:lnTo>
                  <a:pt x="87160" y="770534"/>
                </a:lnTo>
                <a:lnTo>
                  <a:pt x="68707" y="714502"/>
                </a:lnTo>
                <a:lnTo>
                  <a:pt x="56629" y="666000"/>
                </a:lnTo>
                <a:lnTo>
                  <a:pt x="47244" y="615734"/>
                </a:lnTo>
                <a:lnTo>
                  <a:pt x="40538" y="563702"/>
                </a:lnTo>
                <a:lnTo>
                  <a:pt x="36512" y="509930"/>
                </a:lnTo>
                <a:lnTo>
                  <a:pt x="35179" y="454152"/>
                </a:lnTo>
                <a:lnTo>
                  <a:pt x="36512" y="397751"/>
                </a:lnTo>
                <a:lnTo>
                  <a:pt x="40538" y="343281"/>
                </a:lnTo>
                <a:lnTo>
                  <a:pt x="47244" y="291007"/>
                </a:lnTo>
                <a:lnTo>
                  <a:pt x="56629" y="240931"/>
                </a:lnTo>
                <a:lnTo>
                  <a:pt x="68707" y="193040"/>
                </a:lnTo>
                <a:lnTo>
                  <a:pt x="87223" y="137871"/>
                </a:lnTo>
                <a:lnTo>
                  <a:pt x="109270" y="89496"/>
                </a:lnTo>
                <a:lnTo>
                  <a:pt x="134848" y="47904"/>
                </a:lnTo>
                <a:lnTo>
                  <a:pt x="163957" y="13081"/>
                </a:lnTo>
                <a:close/>
              </a:path>
              <a:path w="548639" h="909320">
                <a:moveTo>
                  <a:pt x="373126" y="440956"/>
                </a:moveTo>
                <a:lnTo>
                  <a:pt x="175006" y="440956"/>
                </a:lnTo>
                <a:lnTo>
                  <a:pt x="175006" y="465328"/>
                </a:lnTo>
                <a:lnTo>
                  <a:pt x="373126" y="465328"/>
                </a:lnTo>
                <a:lnTo>
                  <a:pt x="373126" y="440956"/>
                </a:lnTo>
                <a:close/>
              </a:path>
              <a:path w="548639" h="909320">
                <a:moveTo>
                  <a:pt x="548513" y="454152"/>
                </a:moveTo>
                <a:lnTo>
                  <a:pt x="546811" y="395389"/>
                </a:lnTo>
                <a:lnTo>
                  <a:pt x="541756" y="338886"/>
                </a:lnTo>
                <a:lnTo>
                  <a:pt x="533336" y="284632"/>
                </a:lnTo>
                <a:lnTo>
                  <a:pt x="521576" y="232625"/>
                </a:lnTo>
                <a:lnTo>
                  <a:pt x="506476" y="182880"/>
                </a:lnTo>
                <a:lnTo>
                  <a:pt x="483577" y="125882"/>
                </a:lnTo>
                <a:lnTo>
                  <a:pt x="457022" y="76390"/>
                </a:lnTo>
                <a:lnTo>
                  <a:pt x="426758" y="34442"/>
                </a:lnTo>
                <a:lnTo>
                  <a:pt x="392811" y="0"/>
                </a:lnTo>
                <a:lnTo>
                  <a:pt x="384556" y="13081"/>
                </a:lnTo>
                <a:lnTo>
                  <a:pt x="413575" y="47904"/>
                </a:lnTo>
                <a:lnTo>
                  <a:pt x="439115" y="89496"/>
                </a:lnTo>
                <a:lnTo>
                  <a:pt x="461149" y="137871"/>
                </a:lnTo>
                <a:lnTo>
                  <a:pt x="479679" y="193040"/>
                </a:lnTo>
                <a:lnTo>
                  <a:pt x="491807" y="240931"/>
                </a:lnTo>
                <a:lnTo>
                  <a:pt x="501230" y="291007"/>
                </a:lnTo>
                <a:lnTo>
                  <a:pt x="507949" y="343281"/>
                </a:lnTo>
                <a:lnTo>
                  <a:pt x="511987" y="397751"/>
                </a:lnTo>
                <a:lnTo>
                  <a:pt x="513334" y="454406"/>
                </a:lnTo>
                <a:lnTo>
                  <a:pt x="511987" y="509930"/>
                </a:lnTo>
                <a:lnTo>
                  <a:pt x="507961" y="563702"/>
                </a:lnTo>
                <a:lnTo>
                  <a:pt x="501256" y="615734"/>
                </a:lnTo>
                <a:lnTo>
                  <a:pt x="491871" y="666000"/>
                </a:lnTo>
                <a:lnTo>
                  <a:pt x="479806" y="714502"/>
                </a:lnTo>
                <a:lnTo>
                  <a:pt x="461340" y="770534"/>
                </a:lnTo>
                <a:lnTo>
                  <a:pt x="439318" y="819556"/>
                </a:lnTo>
                <a:lnTo>
                  <a:pt x="413715" y="861542"/>
                </a:lnTo>
                <a:lnTo>
                  <a:pt x="384556" y="896493"/>
                </a:lnTo>
                <a:lnTo>
                  <a:pt x="392811" y="909320"/>
                </a:lnTo>
                <a:lnTo>
                  <a:pt x="426758" y="874966"/>
                </a:lnTo>
                <a:lnTo>
                  <a:pt x="457022" y="832815"/>
                </a:lnTo>
                <a:lnTo>
                  <a:pt x="483577" y="782840"/>
                </a:lnTo>
                <a:lnTo>
                  <a:pt x="506476" y="725043"/>
                </a:lnTo>
                <a:lnTo>
                  <a:pt x="521576" y="674712"/>
                </a:lnTo>
                <a:lnTo>
                  <a:pt x="533336" y="622452"/>
                </a:lnTo>
                <a:lnTo>
                  <a:pt x="541756" y="568274"/>
                </a:lnTo>
                <a:lnTo>
                  <a:pt x="546811" y="512178"/>
                </a:lnTo>
                <a:lnTo>
                  <a:pt x="548513" y="4541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360034" y="3528440"/>
            <a:ext cx="17589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45" dirty="0">
                <a:latin typeface="Cambria Math"/>
                <a:cs typeface="Cambria Math"/>
              </a:rPr>
              <a:t>2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04128" y="3906088"/>
            <a:ext cx="29210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5" dirty="0">
                <a:latin typeface="Cambria Math"/>
                <a:cs typeface="Cambria Math"/>
              </a:rPr>
              <a:t>−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990335" y="3880992"/>
            <a:ext cx="485775" cy="588645"/>
          </a:xfrm>
          <a:custGeom>
            <a:avLst/>
            <a:gdLst/>
            <a:ahLst/>
            <a:cxnLst/>
            <a:rect l="l" t="t" r="r" b="b"/>
            <a:pathLst>
              <a:path w="485775" h="588645">
                <a:moveTo>
                  <a:pt x="358266" y="0"/>
                </a:moveTo>
                <a:lnTo>
                  <a:pt x="352678" y="13842"/>
                </a:lnTo>
                <a:lnTo>
                  <a:pt x="374659" y="31674"/>
                </a:lnTo>
                <a:lnTo>
                  <a:pt x="394128" y="54863"/>
                </a:lnTo>
                <a:lnTo>
                  <a:pt x="425576" y="117220"/>
                </a:lnTo>
                <a:lnTo>
                  <a:pt x="437225" y="155652"/>
                </a:lnTo>
                <a:lnTo>
                  <a:pt x="445515" y="197977"/>
                </a:lnTo>
                <a:lnTo>
                  <a:pt x="450472" y="244183"/>
                </a:lnTo>
                <a:lnTo>
                  <a:pt x="452119" y="294258"/>
                </a:lnTo>
                <a:lnTo>
                  <a:pt x="450476" y="343475"/>
                </a:lnTo>
                <a:lnTo>
                  <a:pt x="445547" y="389191"/>
                </a:lnTo>
                <a:lnTo>
                  <a:pt x="437332" y="431383"/>
                </a:lnTo>
                <a:lnTo>
                  <a:pt x="425830" y="470026"/>
                </a:lnTo>
                <a:lnTo>
                  <a:pt x="394303" y="533003"/>
                </a:lnTo>
                <a:lnTo>
                  <a:pt x="352678" y="574166"/>
                </a:lnTo>
                <a:lnTo>
                  <a:pt x="358266" y="588136"/>
                </a:lnTo>
                <a:lnTo>
                  <a:pt x="410670" y="546274"/>
                </a:lnTo>
                <a:lnTo>
                  <a:pt x="450976" y="479170"/>
                </a:lnTo>
                <a:lnTo>
                  <a:pt x="466052" y="437663"/>
                </a:lnTo>
                <a:lnTo>
                  <a:pt x="476805" y="392953"/>
                </a:lnTo>
                <a:lnTo>
                  <a:pt x="483248" y="345029"/>
                </a:lnTo>
                <a:lnTo>
                  <a:pt x="485393" y="293877"/>
                </a:lnTo>
                <a:lnTo>
                  <a:pt x="483248" y="242441"/>
                </a:lnTo>
                <a:lnTo>
                  <a:pt x="476805" y="194421"/>
                </a:lnTo>
                <a:lnTo>
                  <a:pt x="466052" y="149806"/>
                </a:lnTo>
                <a:lnTo>
                  <a:pt x="450976" y="108584"/>
                </a:lnTo>
                <a:lnTo>
                  <a:pt x="432329" y="72151"/>
                </a:lnTo>
                <a:lnTo>
                  <a:pt x="385986" y="17859"/>
                </a:lnTo>
                <a:lnTo>
                  <a:pt x="358266" y="0"/>
                </a:lnTo>
                <a:close/>
              </a:path>
              <a:path w="485775" h="588645">
                <a:moveTo>
                  <a:pt x="127000" y="0"/>
                </a:moveTo>
                <a:lnTo>
                  <a:pt x="74802" y="41909"/>
                </a:lnTo>
                <a:lnTo>
                  <a:pt x="34416" y="108584"/>
                </a:lnTo>
                <a:lnTo>
                  <a:pt x="19395" y="149806"/>
                </a:lnTo>
                <a:lnTo>
                  <a:pt x="8636" y="194421"/>
                </a:lnTo>
                <a:lnTo>
                  <a:pt x="2162" y="242441"/>
                </a:lnTo>
                <a:lnTo>
                  <a:pt x="0" y="293877"/>
                </a:lnTo>
                <a:lnTo>
                  <a:pt x="2162" y="345029"/>
                </a:lnTo>
                <a:lnTo>
                  <a:pt x="8635" y="392953"/>
                </a:lnTo>
                <a:lnTo>
                  <a:pt x="19395" y="437663"/>
                </a:lnTo>
                <a:lnTo>
                  <a:pt x="34416" y="479170"/>
                </a:lnTo>
                <a:lnTo>
                  <a:pt x="53133" y="515860"/>
                </a:lnTo>
                <a:lnTo>
                  <a:pt x="99425" y="570378"/>
                </a:lnTo>
                <a:lnTo>
                  <a:pt x="127000" y="588136"/>
                </a:lnTo>
                <a:lnTo>
                  <a:pt x="132714" y="574166"/>
                </a:lnTo>
                <a:lnTo>
                  <a:pt x="110569" y="556305"/>
                </a:lnTo>
                <a:lnTo>
                  <a:pt x="90995" y="533003"/>
                </a:lnTo>
                <a:lnTo>
                  <a:pt x="59562" y="470026"/>
                </a:lnTo>
                <a:lnTo>
                  <a:pt x="48061" y="431383"/>
                </a:lnTo>
                <a:lnTo>
                  <a:pt x="39846" y="389191"/>
                </a:lnTo>
                <a:lnTo>
                  <a:pt x="34917" y="343475"/>
                </a:lnTo>
                <a:lnTo>
                  <a:pt x="33274" y="294258"/>
                </a:lnTo>
                <a:lnTo>
                  <a:pt x="34938" y="244183"/>
                </a:lnTo>
                <a:lnTo>
                  <a:pt x="39925" y="197977"/>
                </a:lnTo>
                <a:lnTo>
                  <a:pt x="48222" y="155652"/>
                </a:lnTo>
                <a:lnTo>
                  <a:pt x="59816" y="117220"/>
                </a:lnTo>
                <a:lnTo>
                  <a:pt x="91360" y="54863"/>
                </a:lnTo>
                <a:lnTo>
                  <a:pt x="132714" y="13842"/>
                </a:lnTo>
                <a:lnTo>
                  <a:pt x="127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494145" y="3650360"/>
            <a:ext cx="17589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45" dirty="0">
                <a:latin typeface="Cambria Math"/>
                <a:cs typeface="Cambria Math"/>
              </a:rPr>
              <a:t>2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36520" y="4885131"/>
            <a:ext cx="205358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Calibri"/>
                <a:cs typeface="Calibri"/>
              </a:rPr>
              <a:t>G(female)</a:t>
            </a:r>
            <a:r>
              <a:rPr sz="2400" b="1" spc="-9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=</a:t>
            </a:r>
            <a:r>
              <a:rPr sz="1800" b="1" spc="295" dirty="0">
                <a:latin typeface="Calibri"/>
                <a:cs typeface="Calibri"/>
              </a:rPr>
              <a:t> </a:t>
            </a:r>
            <a:r>
              <a:rPr sz="3600" baseline="-13888" dirty="0">
                <a:latin typeface="Cambria Math"/>
                <a:cs typeface="Cambria Math"/>
              </a:rPr>
              <a:t>1</a:t>
            </a:r>
            <a:r>
              <a:rPr sz="3600" spc="-7" baseline="-13888" dirty="0">
                <a:latin typeface="Cambria Math"/>
                <a:cs typeface="Cambria Math"/>
              </a:rPr>
              <a:t> </a:t>
            </a:r>
            <a:r>
              <a:rPr sz="3600" spc="-75" baseline="-13888" dirty="0">
                <a:latin typeface="Cambria Math"/>
                <a:cs typeface="Cambria Math"/>
              </a:rPr>
              <a:t>−</a:t>
            </a:r>
            <a:endParaRPr sz="3600" baseline="-13888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743577" y="4886325"/>
            <a:ext cx="420370" cy="602615"/>
          </a:xfrm>
          <a:custGeom>
            <a:avLst/>
            <a:gdLst/>
            <a:ahLst/>
            <a:cxnLst/>
            <a:rect l="l" t="t" r="r" b="b"/>
            <a:pathLst>
              <a:path w="420370" h="602614">
                <a:moveTo>
                  <a:pt x="115697" y="10033"/>
                </a:moveTo>
                <a:lnTo>
                  <a:pt x="66763" y="44386"/>
                </a:lnTo>
                <a:lnTo>
                  <a:pt x="32004" y="110109"/>
                </a:lnTo>
                <a:lnTo>
                  <a:pt x="17995" y="150685"/>
                </a:lnTo>
                <a:lnTo>
                  <a:pt x="8001" y="196024"/>
                </a:lnTo>
                <a:lnTo>
                  <a:pt x="1993" y="246126"/>
                </a:lnTo>
                <a:lnTo>
                  <a:pt x="0" y="301117"/>
                </a:lnTo>
                <a:lnTo>
                  <a:pt x="1993" y="355955"/>
                </a:lnTo>
                <a:lnTo>
                  <a:pt x="8001" y="406133"/>
                </a:lnTo>
                <a:lnTo>
                  <a:pt x="17995" y="451535"/>
                </a:lnTo>
                <a:lnTo>
                  <a:pt x="32004" y="492125"/>
                </a:lnTo>
                <a:lnTo>
                  <a:pt x="48691" y="527659"/>
                </a:lnTo>
                <a:lnTo>
                  <a:pt x="86220" y="582714"/>
                </a:lnTo>
                <a:lnTo>
                  <a:pt x="107061" y="602234"/>
                </a:lnTo>
                <a:lnTo>
                  <a:pt x="115697" y="592201"/>
                </a:lnTo>
                <a:lnTo>
                  <a:pt x="97663" y="572363"/>
                </a:lnTo>
                <a:lnTo>
                  <a:pt x="81292" y="547712"/>
                </a:lnTo>
                <a:lnTo>
                  <a:pt x="53467" y="483870"/>
                </a:lnTo>
                <a:lnTo>
                  <a:pt x="42722" y="444868"/>
                </a:lnTo>
                <a:lnTo>
                  <a:pt x="35064" y="401408"/>
                </a:lnTo>
                <a:lnTo>
                  <a:pt x="30480" y="353479"/>
                </a:lnTo>
                <a:lnTo>
                  <a:pt x="28956" y="300990"/>
                </a:lnTo>
                <a:lnTo>
                  <a:pt x="30480" y="248767"/>
                </a:lnTo>
                <a:lnTo>
                  <a:pt x="35064" y="200837"/>
                </a:lnTo>
                <a:lnTo>
                  <a:pt x="42722" y="157378"/>
                </a:lnTo>
                <a:lnTo>
                  <a:pt x="53467" y="118364"/>
                </a:lnTo>
                <a:lnTo>
                  <a:pt x="81292" y="54533"/>
                </a:lnTo>
                <a:lnTo>
                  <a:pt x="97663" y="29883"/>
                </a:lnTo>
                <a:lnTo>
                  <a:pt x="115697" y="10033"/>
                </a:lnTo>
                <a:close/>
              </a:path>
              <a:path w="420370" h="602614">
                <a:moveTo>
                  <a:pt x="294754" y="290703"/>
                </a:moveTo>
                <a:lnTo>
                  <a:pt x="127127" y="290703"/>
                </a:lnTo>
                <a:lnTo>
                  <a:pt x="127127" y="312039"/>
                </a:lnTo>
                <a:lnTo>
                  <a:pt x="294754" y="312039"/>
                </a:lnTo>
                <a:lnTo>
                  <a:pt x="294754" y="290703"/>
                </a:lnTo>
                <a:close/>
              </a:path>
              <a:path w="420370" h="602614">
                <a:moveTo>
                  <a:pt x="420116" y="300990"/>
                </a:moveTo>
                <a:lnTo>
                  <a:pt x="418109" y="246126"/>
                </a:lnTo>
                <a:lnTo>
                  <a:pt x="412115" y="196024"/>
                </a:lnTo>
                <a:lnTo>
                  <a:pt x="402107" y="150685"/>
                </a:lnTo>
                <a:lnTo>
                  <a:pt x="388112" y="110109"/>
                </a:lnTo>
                <a:lnTo>
                  <a:pt x="371411" y="74587"/>
                </a:lnTo>
                <a:lnTo>
                  <a:pt x="333883" y="19532"/>
                </a:lnTo>
                <a:lnTo>
                  <a:pt x="313055" y="0"/>
                </a:lnTo>
                <a:lnTo>
                  <a:pt x="304419" y="10033"/>
                </a:lnTo>
                <a:lnTo>
                  <a:pt x="322440" y="29883"/>
                </a:lnTo>
                <a:lnTo>
                  <a:pt x="338810" y="54533"/>
                </a:lnTo>
                <a:lnTo>
                  <a:pt x="366649" y="118364"/>
                </a:lnTo>
                <a:lnTo>
                  <a:pt x="377380" y="157378"/>
                </a:lnTo>
                <a:lnTo>
                  <a:pt x="385038" y="200837"/>
                </a:lnTo>
                <a:lnTo>
                  <a:pt x="389623" y="248767"/>
                </a:lnTo>
                <a:lnTo>
                  <a:pt x="391160" y="301117"/>
                </a:lnTo>
                <a:lnTo>
                  <a:pt x="389623" y="353479"/>
                </a:lnTo>
                <a:lnTo>
                  <a:pt x="385038" y="401408"/>
                </a:lnTo>
                <a:lnTo>
                  <a:pt x="377380" y="444868"/>
                </a:lnTo>
                <a:lnTo>
                  <a:pt x="366649" y="483870"/>
                </a:lnTo>
                <a:lnTo>
                  <a:pt x="338810" y="547712"/>
                </a:lnTo>
                <a:lnTo>
                  <a:pt x="304419" y="592201"/>
                </a:lnTo>
                <a:lnTo>
                  <a:pt x="313055" y="602234"/>
                </a:lnTo>
                <a:lnTo>
                  <a:pt x="353339" y="557847"/>
                </a:lnTo>
                <a:lnTo>
                  <a:pt x="388112" y="492125"/>
                </a:lnTo>
                <a:lnTo>
                  <a:pt x="402107" y="451535"/>
                </a:lnTo>
                <a:lnTo>
                  <a:pt x="412115" y="406133"/>
                </a:lnTo>
                <a:lnTo>
                  <a:pt x="418109" y="355955"/>
                </a:lnTo>
                <a:lnTo>
                  <a:pt x="420116" y="3009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859273" y="3553663"/>
            <a:ext cx="321310" cy="2001520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11125">
              <a:lnSpc>
                <a:spcPct val="100000"/>
              </a:lnSpc>
              <a:spcBef>
                <a:spcPts val="750"/>
              </a:spcBef>
            </a:pPr>
            <a:r>
              <a:rPr sz="2800" dirty="0">
                <a:latin typeface="Cambria Math"/>
                <a:cs typeface="Cambria Math"/>
              </a:rPr>
              <a:t>3</a:t>
            </a:r>
            <a:endParaRPr sz="2800">
              <a:latin typeface="Cambria Math"/>
              <a:cs typeface="Cambria Math"/>
            </a:endParaRPr>
          </a:p>
          <a:p>
            <a:pPr marL="111125">
              <a:lnSpc>
                <a:spcPct val="100000"/>
              </a:lnSpc>
              <a:spcBef>
                <a:spcPts val="650"/>
              </a:spcBef>
            </a:pPr>
            <a:r>
              <a:rPr sz="2800" dirty="0">
                <a:latin typeface="Cambria Math"/>
                <a:cs typeface="Cambria Math"/>
              </a:rPr>
              <a:t>5</a:t>
            </a:r>
            <a:endParaRPr sz="28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2400" dirty="0">
                <a:latin typeface="Cambria Math"/>
                <a:cs typeface="Cambria Math"/>
              </a:rPr>
              <a:t>4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2400" dirty="0">
                <a:latin typeface="Cambria Math"/>
                <a:cs typeface="Cambria Math"/>
              </a:rPr>
              <a:t>4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76265" y="4672710"/>
            <a:ext cx="1543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40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86578" y="4958918"/>
            <a:ext cx="2533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−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715635" y="4798695"/>
            <a:ext cx="469265" cy="777240"/>
          </a:xfrm>
          <a:custGeom>
            <a:avLst/>
            <a:gdLst/>
            <a:ahLst/>
            <a:cxnLst/>
            <a:rect l="l" t="t" r="r" b="b"/>
            <a:pathLst>
              <a:path w="469264" h="777239">
                <a:moveTo>
                  <a:pt x="140081" y="11176"/>
                </a:moveTo>
                <a:lnTo>
                  <a:pt x="103974" y="29413"/>
                </a:lnTo>
                <a:lnTo>
                  <a:pt x="78168" y="65265"/>
                </a:lnTo>
                <a:lnTo>
                  <a:pt x="55486" y="107569"/>
                </a:lnTo>
                <a:lnTo>
                  <a:pt x="35941" y="156337"/>
                </a:lnTo>
                <a:lnTo>
                  <a:pt x="22974" y="198831"/>
                </a:lnTo>
                <a:lnTo>
                  <a:pt x="12915" y="243255"/>
                </a:lnTo>
                <a:lnTo>
                  <a:pt x="5727" y="289598"/>
                </a:lnTo>
                <a:lnTo>
                  <a:pt x="1422" y="337883"/>
                </a:lnTo>
                <a:lnTo>
                  <a:pt x="0" y="388112"/>
                </a:lnTo>
                <a:lnTo>
                  <a:pt x="1422" y="437743"/>
                </a:lnTo>
                <a:lnTo>
                  <a:pt x="5727" y="485711"/>
                </a:lnTo>
                <a:lnTo>
                  <a:pt x="12915" y="532015"/>
                </a:lnTo>
                <a:lnTo>
                  <a:pt x="22974" y="576668"/>
                </a:lnTo>
                <a:lnTo>
                  <a:pt x="35941" y="619633"/>
                </a:lnTo>
                <a:lnTo>
                  <a:pt x="55486" y="669048"/>
                </a:lnTo>
                <a:lnTo>
                  <a:pt x="78168" y="711784"/>
                </a:lnTo>
                <a:lnTo>
                  <a:pt x="103974" y="747839"/>
                </a:lnTo>
                <a:lnTo>
                  <a:pt x="132969" y="777240"/>
                </a:lnTo>
                <a:lnTo>
                  <a:pt x="140081" y="766191"/>
                </a:lnTo>
                <a:lnTo>
                  <a:pt x="115138" y="736333"/>
                </a:lnTo>
                <a:lnTo>
                  <a:pt x="93281" y="700455"/>
                </a:lnTo>
                <a:lnTo>
                  <a:pt x="74460" y="658558"/>
                </a:lnTo>
                <a:lnTo>
                  <a:pt x="58674" y="610616"/>
                </a:lnTo>
                <a:lnTo>
                  <a:pt x="46164" y="558571"/>
                </a:lnTo>
                <a:lnTo>
                  <a:pt x="37236" y="504164"/>
                </a:lnTo>
                <a:lnTo>
                  <a:pt x="31877" y="447421"/>
                </a:lnTo>
                <a:lnTo>
                  <a:pt x="30099" y="388366"/>
                </a:lnTo>
                <a:lnTo>
                  <a:pt x="31877" y="328129"/>
                </a:lnTo>
                <a:lnTo>
                  <a:pt x="37236" y="270814"/>
                </a:lnTo>
                <a:lnTo>
                  <a:pt x="46164" y="216446"/>
                </a:lnTo>
                <a:lnTo>
                  <a:pt x="58674" y="164973"/>
                </a:lnTo>
                <a:lnTo>
                  <a:pt x="74536" y="117856"/>
                </a:lnTo>
                <a:lnTo>
                  <a:pt x="93370" y="76504"/>
                </a:lnTo>
                <a:lnTo>
                  <a:pt x="115214" y="40944"/>
                </a:lnTo>
                <a:lnTo>
                  <a:pt x="140081" y="11176"/>
                </a:lnTo>
                <a:close/>
              </a:path>
              <a:path w="469264" h="777239">
                <a:moveTo>
                  <a:pt x="319405" y="378333"/>
                </a:moveTo>
                <a:lnTo>
                  <a:pt x="151765" y="378333"/>
                </a:lnTo>
                <a:lnTo>
                  <a:pt x="151765" y="399669"/>
                </a:lnTo>
                <a:lnTo>
                  <a:pt x="319405" y="399669"/>
                </a:lnTo>
                <a:lnTo>
                  <a:pt x="319405" y="378333"/>
                </a:lnTo>
                <a:close/>
              </a:path>
              <a:path w="469264" h="777239">
                <a:moveTo>
                  <a:pt x="469265" y="388112"/>
                </a:moveTo>
                <a:lnTo>
                  <a:pt x="467829" y="337883"/>
                </a:lnTo>
                <a:lnTo>
                  <a:pt x="463524" y="289598"/>
                </a:lnTo>
                <a:lnTo>
                  <a:pt x="456336" y="243255"/>
                </a:lnTo>
                <a:lnTo>
                  <a:pt x="446278" y="198831"/>
                </a:lnTo>
                <a:lnTo>
                  <a:pt x="433324" y="156337"/>
                </a:lnTo>
                <a:lnTo>
                  <a:pt x="413740" y="107569"/>
                </a:lnTo>
                <a:lnTo>
                  <a:pt x="391033" y="65265"/>
                </a:lnTo>
                <a:lnTo>
                  <a:pt x="365163" y="29413"/>
                </a:lnTo>
                <a:lnTo>
                  <a:pt x="336169" y="0"/>
                </a:lnTo>
                <a:lnTo>
                  <a:pt x="329184" y="11176"/>
                </a:lnTo>
                <a:lnTo>
                  <a:pt x="353974" y="40944"/>
                </a:lnTo>
                <a:lnTo>
                  <a:pt x="375767" y="76504"/>
                </a:lnTo>
                <a:lnTo>
                  <a:pt x="394601" y="117856"/>
                </a:lnTo>
                <a:lnTo>
                  <a:pt x="410464" y="164973"/>
                </a:lnTo>
                <a:lnTo>
                  <a:pt x="423037" y="216446"/>
                </a:lnTo>
                <a:lnTo>
                  <a:pt x="432003" y="270814"/>
                </a:lnTo>
                <a:lnTo>
                  <a:pt x="437375" y="328129"/>
                </a:lnTo>
                <a:lnTo>
                  <a:pt x="439166" y="388366"/>
                </a:lnTo>
                <a:lnTo>
                  <a:pt x="437375" y="447421"/>
                </a:lnTo>
                <a:lnTo>
                  <a:pt x="432015" y="504164"/>
                </a:lnTo>
                <a:lnTo>
                  <a:pt x="423087" y="558571"/>
                </a:lnTo>
                <a:lnTo>
                  <a:pt x="410591" y="610616"/>
                </a:lnTo>
                <a:lnTo>
                  <a:pt x="394792" y="658558"/>
                </a:lnTo>
                <a:lnTo>
                  <a:pt x="375983" y="700455"/>
                </a:lnTo>
                <a:lnTo>
                  <a:pt x="354114" y="736333"/>
                </a:lnTo>
                <a:lnTo>
                  <a:pt x="329184" y="766191"/>
                </a:lnTo>
                <a:lnTo>
                  <a:pt x="336169" y="777240"/>
                </a:lnTo>
                <a:lnTo>
                  <a:pt x="365163" y="747839"/>
                </a:lnTo>
                <a:lnTo>
                  <a:pt x="391033" y="711784"/>
                </a:lnTo>
                <a:lnTo>
                  <a:pt x="413740" y="669048"/>
                </a:lnTo>
                <a:lnTo>
                  <a:pt x="433324" y="619633"/>
                </a:lnTo>
                <a:lnTo>
                  <a:pt x="446278" y="576668"/>
                </a:lnTo>
                <a:lnTo>
                  <a:pt x="456336" y="532015"/>
                </a:lnTo>
                <a:lnTo>
                  <a:pt x="463524" y="485711"/>
                </a:lnTo>
                <a:lnTo>
                  <a:pt x="467829" y="437743"/>
                </a:lnTo>
                <a:lnTo>
                  <a:pt x="469265" y="3881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856223" y="4657845"/>
            <a:ext cx="194945" cy="89725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2400" dirty="0">
                <a:latin typeface="Cambria Math"/>
                <a:cs typeface="Cambria Math"/>
              </a:rPr>
              <a:t>0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2400" dirty="0">
                <a:latin typeface="Cambria Math"/>
                <a:cs typeface="Cambria Math"/>
              </a:rPr>
              <a:t>4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122289" y="3714064"/>
            <a:ext cx="229870" cy="12115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3325"/>
              </a:lnSpc>
              <a:spcBef>
                <a:spcPts val="110"/>
              </a:spcBef>
            </a:pPr>
            <a:r>
              <a:rPr sz="2800" spc="5" dirty="0">
                <a:latin typeface="Cambria Math"/>
                <a:cs typeface="Cambria Math"/>
              </a:rPr>
              <a:t>2</a:t>
            </a:r>
            <a:endParaRPr sz="2800">
              <a:latin typeface="Cambria Math"/>
              <a:cs typeface="Cambria Math"/>
            </a:endParaRPr>
          </a:p>
          <a:p>
            <a:pPr marL="12700">
              <a:lnSpc>
                <a:spcPts val="3325"/>
              </a:lnSpc>
            </a:pPr>
            <a:r>
              <a:rPr sz="2800" dirty="0">
                <a:latin typeface="Cambria Math"/>
                <a:cs typeface="Cambria Math"/>
              </a:rPr>
              <a:t>5</a:t>
            </a:r>
            <a:endParaRPr sz="2800">
              <a:latin typeface="Cambria Math"/>
              <a:cs typeface="Cambria Math"/>
            </a:endParaRPr>
          </a:p>
          <a:p>
            <a:pPr marL="87630">
              <a:lnSpc>
                <a:spcPct val="100000"/>
              </a:lnSpc>
              <a:spcBef>
                <a:spcPts val="575"/>
              </a:spcBef>
            </a:pPr>
            <a:r>
              <a:rPr sz="1750" spc="40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286511" y="228600"/>
            <a:ext cx="11573510" cy="83248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63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sz="4800" dirty="0"/>
              <a:t>GINNI</a:t>
            </a:r>
            <a:r>
              <a:rPr sz="4800" spc="-10" dirty="0"/>
              <a:t> INDEX</a:t>
            </a:r>
            <a:endParaRPr sz="4800"/>
          </a:p>
        </p:txBody>
      </p:sp>
      <p:sp>
        <p:nvSpPr>
          <p:cNvPr id="25" name="object 25"/>
          <p:cNvSpPr/>
          <p:nvPr/>
        </p:nvSpPr>
        <p:spPr>
          <a:xfrm>
            <a:off x="5703570" y="6171882"/>
            <a:ext cx="198120" cy="24765"/>
          </a:xfrm>
          <a:custGeom>
            <a:avLst/>
            <a:gdLst/>
            <a:ahLst/>
            <a:cxnLst/>
            <a:rect l="l" t="t" r="r" b="b"/>
            <a:pathLst>
              <a:path w="198120" h="24764">
                <a:moveTo>
                  <a:pt x="198120" y="0"/>
                </a:moveTo>
                <a:lnTo>
                  <a:pt x="0" y="0"/>
                </a:lnTo>
                <a:lnTo>
                  <a:pt x="0" y="24383"/>
                </a:lnTo>
                <a:lnTo>
                  <a:pt x="198120" y="24383"/>
                </a:lnTo>
                <a:lnTo>
                  <a:pt x="198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245857" y="6171882"/>
            <a:ext cx="198120" cy="24765"/>
          </a:xfrm>
          <a:custGeom>
            <a:avLst/>
            <a:gdLst/>
            <a:ahLst/>
            <a:cxnLst/>
            <a:rect l="l" t="t" r="r" b="b"/>
            <a:pathLst>
              <a:path w="198120" h="24764">
                <a:moveTo>
                  <a:pt x="198120" y="0"/>
                </a:moveTo>
                <a:lnTo>
                  <a:pt x="0" y="0"/>
                </a:lnTo>
                <a:lnTo>
                  <a:pt x="0" y="24383"/>
                </a:lnTo>
                <a:lnTo>
                  <a:pt x="198120" y="24383"/>
                </a:lnTo>
                <a:lnTo>
                  <a:pt x="198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382770" y="5646216"/>
            <a:ext cx="3568065" cy="725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22070">
              <a:lnSpc>
                <a:spcPts val="2750"/>
              </a:lnSpc>
              <a:spcBef>
                <a:spcPts val="110"/>
              </a:spcBef>
              <a:tabLst>
                <a:tab pos="2864485" algn="l"/>
              </a:tabLst>
            </a:pPr>
            <a:r>
              <a:rPr sz="2800" spc="-50" dirty="0">
                <a:latin typeface="Cambria Math"/>
                <a:cs typeface="Cambria Math"/>
              </a:rPr>
              <a:t>5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sz="2800" spc="-50" dirty="0">
                <a:latin typeface="Cambria Math"/>
                <a:cs typeface="Cambria Math"/>
              </a:rPr>
              <a:t>4</a:t>
            </a:r>
            <a:endParaRPr sz="2800">
              <a:latin typeface="Cambria Math"/>
              <a:cs typeface="Cambria Math"/>
            </a:endParaRPr>
          </a:p>
          <a:p>
            <a:pPr marL="50800">
              <a:lnSpc>
                <a:spcPts val="2750"/>
              </a:lnSpc>
            </a:pPr>
            <a:r>
              <a:rPr sz="2800" dirty="0">
                <a:latin typeface="Cambria Math"/>
                <a:cs typeface="Cambria Math"/>
              </a:rPr>
              <a:t>0</a:t>
            </a:r>
            <a:r>
              <a:rPr sz="2800" spc="1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⋅</a:t>
            </a:r>
            <a:r>
              <a:rPr sz="2800" spc="-2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34</a:t>
            </a:r>
            <a:r>
              <a:rPr sz="2800" spc="-1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− </a:t>
            </a:r>
            <a:r>
              <a:rPr sz="4200" baseline="-36706" dirty="0">
                <a:latin typeface="Cambria Math"/>
                <a:cs typeface="Cambria Math"/>
              </a:rPr>
              <a:t>9</a:t>
            </a:r>
            <a:r>
              <a:rPr sz="4200" spc="15" baseline="-36706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⋅</a:t>
            </a:r>
            <a:r>
              <a:rPr sz="2800" spc="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0.48</a:t>
            </a:r>
            <a:r>
              <a:rPr sz="2800" spc="-3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−</a:t>
            </a:r>
            <a:r>
              <a:rPr sz="2800" spc="-5" dirty="0">
                <a:latin typeface="Cambria Math"/>
                <a:cs typeface="Cambria Math"/>
              </a:rPr>
              <a:t> </a:t>
            </a:r>
            <a:r>
              <a:rPr sz="4200" baseline="-36706" dirty="0">
                <a:latin typeface="Cambria Math"/>
                <a:cs typeface="Cambria Math"/>
              </a:rPr>
              <a:t>9</a:t>
            </a:r>
            <a:r>
              <a:rPr sz="4200" spc="22" baseline="-36706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⋅</a:t>
            </a:r>
            <a:r>
              <a:rPr sz="2800" spc="-15" dirty="0">
                <a:latin typeface="Cambria Math"/>
                <a:cs typeface="Cambria Math"/>
              </a:rPr>
              <a:t> </a:t>
            </a:r>
            <a:r>
              <a:rPr sz="2800" spc="-50" dirty="0">
                <a:latin typeface="Cambria Math"/>
                <a:cs typeface="Cambria Math"/>
              </a:rPr>
              <a:t>0</a:t>
            </a:r>
            <a:endParaRPr sz="28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615" y="283463"/>
            <a:ext cx="11478895" cy="64643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13970" rIns="0" bIns="0" rtlCol="0">
            <a:spAutoFit/>
          </a:bodyPr>
          <a:lstStyle/>
          <a:p>
            <a:pPr marL="1244600">
              <a:lnSpc>
                <a:spcPct val="100000"/>
              </a:lnSpc>
              <a:spcBef>
                <a:spcPts val="110"/>
              </a:spcBef>
            </a:pPr>
            <a:r>
              <a:rPr sz="3600" dirty="0"/>
              <a:t>Decision</a:t>
            </a:r>
            <a:r>
              <a:rPr sz="3600" spc="-30" dirty="0"/>
              <a:t> </a:t>
            </a:r>
            <a:r>
              <a:rPr sz="3600" spc="-20" dirty="0"/>
              <a:t>Tree</a:t>
            </a:r>
            <a:r>
              <a:rPr sz="3600" spc="-15" dirty="0"/>
              <a:t> </a:t>
            </a:r>
            <a:r>
              <a:rPr sz="3600" dirty="0"/>
              <a:t>Ensembles-</a:t>
            </a:r>
            <a:r>
              <a:rPr sz="3600" spc="-90" dirty="0"/>
              <a:t> </a:t>
            </a:r>
            <a:r>
              <a:rPr sz="3600" dirty="0"/>
              <a:t>Bagging and</a:t>
            </a:r>
            <a:r>
              <a:rPr sz="3600" spc="-20" dirty="0"/>
              <a:t> </a:t>
            </a:r>
            <a:r>
              <a:rPr sz="3600" spc="-10" dirty="0"/>
              <a:t>Boosting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481380" y="1119377"/>
            <a:ext cx="11107420" cy="8807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800" b="1" i="1" dirty="0">
                <a:latin typeface="Calibri"/>
                <a:cs typeface="Calibri"/>
              </a:rPr>
              <a:t>Ensemble</a:t>
            </a:r>
            <a:r>
              <a:rPr sz="2800" b="1" i="1" spc="-80" dirty="0">
                <a:latin typeface="Calibri"/>
                <a:cs typeface="Calibri"/>
              </a:rPr>
              <a:t> </a:t>
            </a:r>
            <a:r>
              <a:rPr sz="2800" b="1" i="1" dirty="0">
                <a:latin typeface="Calibri"/>
                <a:cs typeface="Calibri"/>
              </a:rPr>
              <a:t>methods</a:t>
            </a:r>
            <a:r>
              <a:rPr sz="2800" dirty="0">
                <a:latin typeface="Calibri"/>
                <a:cs typeface="Calibri"/>
              </a:rPr>
              <a:t>,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which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combines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several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decision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trees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produce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better </a:t>
            </a:r>
            <a:r>
              <a:rPr sz="2800" dirty="0">
                <a:latin typeface="Calibri"/>
                <a:cs typeface="Calibri"/>
              </a:rPr>
              <a:t>predictive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performance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utilizing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single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decision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tree.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1869" y="2729033"/>
            <a:ext cx="6352621" cy="3455015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5180" y="637489"/>
            <a:ext cx="10714990" cy="1000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b="0" dirty="0">
                <a:latin typeface="Calibri"/>
                <a:cs typeface="Calibri"/>
              </a:rPr>
              <a:t>The</a:t>
            </a:r>
            <a:r>
              <a:rPr b="0" spc="-6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main</a:t>
            </a:r>
            <a:r>
              <a:rPr b="0" spc="-6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principle</a:t>
            </a:r>
            <a:r>
              <a:rPr b="0" spc="-7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behind</a:t>
            </a:r>
            <a:r>
              <a:rPr b="0" spc="-6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the</a:t>
            </a:r>
            <a:r>
              <a:rPr b="0" spc="-6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ensemble</a:t>
            </a:r>
            <a:r>
              <a:rPr b="0" spc="-4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model</a:t>
            </a:r>
            <a:r>
              <a:rPr b="0" spc="-5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is</a:t>
            </a:r>
            <a:r>
              <a:rPr b="0" spc="-8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that</a:t>
            </a:r>
            <a:r>
              <a:rPr b="0" spc="-7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a</a:t>
            </a:r>
            <a:r>
              <a:rPr b="0" spc="-8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group</a:t>
            </a:r>
            <a:r>
              <a:rPr b="0" spc="-45" dirty="0">
                <a:latin typeface="Calibri"/>
                <a:cs typeface="Calibri"/>
              </a:rPr>
              <a:t> </a:t>
            </a:r>
            <a:r>
              <a:rPr b="0" spc="-25" dirty="0">
                <a:latin typeface="Calibri"/>
                <a:cs typeface="Calibri"/>
              </a:rPr>
              <a:t>of </a:t>
            </a:r>
            <a:r>
              <a:rPr b="0" dirty="0">
                <a:latin typeface="Calibri"/>
                <a:cs typeface="Calibri"/>
              </a:rPr>
              <a:t>weak</a:t>
            </a:r>
            <a:r>
              <a:rPr b="0" spc="-114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learners</a:t>
            </a:r>
            <a:r>
              <a:rPr b="0" spc="-10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come</a:t>
            </a:r>
            <a:r>
              <a:rPr b="0" spc="-9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together</a:t>
            </a:r>
            <a:r>
              <a:rPr b="0" spc="-114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to</a:t>
            </a:r>
            <a:r>
              <a:rPr b="0" spc="-12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form</a:t>
            </a:r>
            <a:r>
              <a:rPr b="0" spc="-11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a</a:t>
            </a:r>
            <a:r>
              <a:rPr b="0" spc="-12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strong</a:t>
            </a:r>
            <a:r>
              <a:rPr b="0" spc="-75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learner.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5180" y="1986533"/>
            <a:ext cx="7942580" cy="39909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30" dirty="0">
                <a:latin typeface="Calibri"/>
                <a:cs typeface="Calibri"/>
              </a:rPr>
              <a:t>Techniques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to</a:t>
            </a:r>
            <a:r>
              <a:rPr sz="3200" spc="-1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perform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ensemble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decision</a:t>
            </a:r>
            <a:r>
              <a:rPr sz="3200" spc="-1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trees: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15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57505" algn="l"/>
              </a:tabLst>
            </a:pPr>
            <a:r>
              <a:rPr sz="2800" spc="-10" dirty="0">
                <a:latin typeface="Calibri"/>
                <a:cs typeface="Calibri"/>
              </a:rPr>
              <a:t>Pruning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rabicPeriod"/>
            </a:pPr>
            <a:endParaRPr sz="275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57505" algn="l"/>
              </a:tabLst>
            </a:pPr>
            <a:r>
              <a:rPr sz="2800" spc="-10" dirty="0">
                <a:latin typeface="Calibri"/>
                <a:cs typeface="Calibri"/>
              </a:rPr>
              <a:t>Bagging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Calibri"/>
              <a:buAutoNum type="arabicPeriod"/>
            </a:pPr>
            <a:endParaRPr sz="275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buAutoNum type="arabicPeriod"/>
              <a:tabLst>
                <a:tab pos="357505" algn="l"/>
              </a:tabLst>
            </a:pPr>
            <a:r>
              <a:rPr sz="2800" dirty="0">
                <a:latin typeface="Calibri"/>
                <a:cs typeface="Calibri"/>
              </a:rPr>
              <a:t>Random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Forest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Classifier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Calibri"/>
              <a:buAutoNum type="arabicPeriod"/>
            </a:pPr>
            <a:endParaRPr sz="275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buAutoNum type="arabicPeriod"/>
              <a:tabLst>
                <a:tab pos="357505" algn="l"/>
              </a:tabLst>
            </a:pPr>
            <a:r>
              <a:rPr sz="2800" spc="-10" dirty="0">
                <a:latin typeface="Calibri"/>
                <a:cs typeface="Calibri"/>
              </a:rPr>
              <a:t>Boosting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Pruning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8993" y="1172718"/>
            <a:ext cx="10829925" cy="147574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98800"/>
              </a:lnSpc>
              <a:spcBef>
                <a:spcPts val="135"/>
              </a:spcBef>
            </a:pPr>
            <a:r>
              <a:rPr sz="3200" b="1" dirty="0">
                <a:latin typeface="Arial"/>
                <a:cs typeface="Arial"/>
              </a:rPr>
              <a:t>Pruning</a:t>
            </a:r>
            <a:r>
              <a:rPr sz="3200" b="1" spc="-7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is</a:t>
            </a:r>
            <a:r>
              <a:rPr sz="3200" spc="-9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8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technique</a:t>
            </a:r>
            <a:r>
              <a:rPr sz="3200" spc="-10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in</a:t>
            </a:r>
            <a:r>
              <a:rPr sz="3200" spc="-6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machine</a:t>
            </a:r>
            <a:r>
              <a:rPr sz="3200" spc="-10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learning</a:t>
            </a:r>
            <a:r>
              <a:rPr sz="3200" spc="-8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that</a:t>
            </a:r>
            <a:r>
              <a:rPr sz="3200" spc="-10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reduces</a:t>
            </a:r>
            <a:r>
              <a:rPr sz="3200" spc="-75" dirty="0">
                <a:latin typeface="Arial"/>
                <a:cs typeface="Arial"/>
              </a:rPr>
              <a:t> </a:t>
            </a:r>
            <a:r>
              <a:rPr sz="3200" spc="-25" dirty="0">
                <a:latin typeface="Arial"/>
                <a:cs typeface="Arial"/>
              </a:rPr>
              <a:t>the </a:t>
            </a:r>
            <a:r>
              <a:rPr sz="3200" dirty="0">
                <a:latin typeface="Arial"/>
                <a:cs typeface="Arial"/>
              </a:rPr>
              <a:t>size</a:t>
            </a:r>
            <a:r>
              <a:rPr sz="3200" spc="-10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of</a:t>
            </a:r>
            <a:r>
              <a:rPr sz="3200" spc="-5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decision</a:t>
            </a:r>
            <a:r>
              <a:rPr sz="3200" spc="-114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trees</a:t>
            </a:r>
            <a:r>
              <a:rPr sz="3200" spc="-5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by</a:t>
            </a:r>
            <a:r>
              <a:rPr sz="3200" spc="-7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removing</a:t>
            </a:r>
            <a:r>
              <a:rPr sz="3200" spc="-9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sections</a:t>
            </a:r>
            <a:r>
              <a:rPr sz="3200" spc="-9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of</a:t>
            </a:r>
            <a:r>
              <a:rPr sz="3200" spc="-7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the</a:t>
            </a:r>
            <a:r>
              <a:rPr sz="3200" spc="-6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tree</a:t>
            </a:r>
            <a:r>
              <a:rPr sz="3200" spc="-70" dirty="0">
                <a:latin typeface="Arial"/>
                <a:cs typeface="Arial"/>
              </a:rPr>
              <a:t> </a:t>
            </a:r>
            <a:r>
              <a:rPr sz="3200" spc="-20" dirty="0">
                <a:latin typeface="Arial"/>
                <a:cs typeface="Arial"/>
              </a:rPr>
              <a:t>that </a:t>
            </a:r>
            <a:r>
              <a:rPr sz="3200" dirty="0">
                <a:latin typeface="Arial"/>
                <a:cs typeface="Arial"/>
              </a:rPr>
              <a:t>provide</a:t>
            </a:r>
            <a:r>
              <a:rPr sz="3200" spc="-114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little</a:t>
            </a:r>
            <a:r>
              <a:rPr sz="3200" spc="-1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power</a:t>
            </a:r>
            <a:r>
              <a:rPr sz="3200" spc="-5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to</a:t>
            </a:r>
            <a:r>
              <a:rPr sz="3200" spc="-8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classify</a:t>
            </a:r>
            <a:r>
              <a:rPr sz="3200" spc="-120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instances.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4120" y="3063240"/>
            <a:ext cx="5218176" cy="3471672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3528"/>
            <a:ext cx="12192000" cy="923925"/>
          </a:xfrm>
          <a:custGeom>
            <a:avLst/>
            <a:gdLst/>
            <a:ahLst/>
            <a:cxnLst/>
            <a:rect l="l" t="t" r="r" b="b"/>
            <a:pathLst>
              <a:path w="12192000" h="923925">
                <a:moveTo>
                  <a:pt x="12192000" y="0"/>
                </a:moveTo>
                <a:lnTo>
                  <a:pt x="0" y="0"/>
                </a:lnTo>
                <a:lnTo>
                  <a:pt x="0" y="923544"/>
                </a:lnTo>
                <a:lnTo>
                  <a:pt x="12192000" y="923544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78653" y="24841"/>
            <a:ext cx="223520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10" dirty="0"/>
              <a:t>Pruning</a:t>
            </a:r>
            <a:endParaRPr sz="5400"/>
          </a:p>
        </p:txBody>
      </p:sp>
      <p:sp>
        <p:nvSpPr>
          <p:cNvPr id="4" name="object 4"/>
          <p:cNvSpPr txBox="1"/>
          <p:nvPr/>
        </p:nvSpPr>
        <p:spPr>
          <a:xfrm>
            <a:off x="326542" y="1389964"/>
            <a:ext cx="10644505" cy="5469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bias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error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misclassifications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learning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algorithm</a:t>
            </a:r>
            <a:endParaRPr sz="2400">
              <a:latin typeface="Calibri"/>
              <a:cs typeface="Calibri"/>
            </a:endParaRPr>
          </a:p>
          <a:p>
            <a:pPr marL="2755900" marR="1607185" indent="-182943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High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bias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40" dirty="0">
                <a:latin typeface="Wingdings"/>
                <a:cs typeface="Wingdings"/>
              </a:rPr>
              <a:t>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algorithm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misses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relevant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relationships </a:t>
            </a:r>
            <a:r>
              <a:rPr sz="2400" dirty="0">
                <a:latin typeface="Calibri"/>
                <a:cs typeface="Calibri"/>
              </a:rPr>
              <a:t>between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features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target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outputs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</a:t>
            </a:r>
            <a:r>
              <a:rPr sz="2400" i="1" spc="-10" dirty="0">
                <a:latin typeface="Calibri"/>
                <a:cs typeface="Calibri"/>
              </a:rPr>
              <a:t>underfitting</a:t>
            </a:r>
            <a:r>
              <a:rPr sz="2400" spc="-1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841500">
              <a:lnSpc>
                <a:spcPct val="100000"/>
              </a:lnSpc>
            </a:pPr>
            <a:r>
              <a:rPr sz="2400" b="1" dirty="0">
                <a:latin typeface="Calibri"/>
                <a:cs typeface="Calibri"/>
              </a:rPr>
              <a:t>ERROR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DUE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TO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MODEL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MISMATCH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variance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error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sensitivity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small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changes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training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set</a:t>
            </a:r>
            <a:endParaRPr sz="2400">
              <a:latin typeface="Calibri"/>
              <a:cs typeface="Calibri"/>
            </a:endParaRPr>
          </a:p>
          <a:p>
            <a:pPr marL="18415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High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variance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40" dirty="0">
                <a:latin typeface="Wingdings"/>
                <a:cs typeface="Wingdings"/>
              </a:rPr>
              <a:t>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Calibri"/>
                <a:cs typeface="Calibri"/>
              </a:rPr>
              <a:t>can cause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overfitting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(the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algorithm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models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noise)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841500">
              <a:lnSpc>
                <a:spcPct val="100000"/>
              </a:lnSpc>
            </a:pPr>
            <a:r>
              <a:rPr sz="2400" b="1" spc="-30" dirty="0">
                <a:latin typeface="Calibri"/>
                <a:cs typeface="Calibri"/>
              </a:rPr>
              <a:t>VARIATION</a:t>
            </a:r>
            <a:r>
              <a:rPr sz="2400" b="1" spc="-10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DUE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TO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TRAINING</a:t>
            </a:r>
            <a:r>
              <a:rPr sz="2400" b="1" spc="-8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SAMPLE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AND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RANDOMIZATION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latin typeface="Calibri"/>
                <a:cs typeface="Calibri"/>
              </a:rPr>
              <a:t>bias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/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variance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trade-</a:t>
            </a:r>
            <a:r>
              <a:rPr sz="2400" b="1" spc="-25" dirty="0">
                <a:latin typeface="Calibri"/>
                <a:cs typeface="Calibri"/>
              </a:rPr>
              <a:t>off</a:t>
            </a:r>
            <a:endParaRPr sz="24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~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 are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able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optimize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both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bias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variance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same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time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841500" marR="570357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low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bias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40" dirty="0">
                <a:latin typeface="Wingdings"/>
                <a:cs typeface="Wingdings"/>
              </a:rPr>
              <a:t>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Calibri"/>
                <a:cs typeface="Calibri"/>
              </a:rPr>
              <a:t>high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variance </a:t>
            </a:r>
            <a:r>
              <a:rPr sz="2400" dirty="0">
                <a:latin typeface="Calibri"/>
                <a:cs typeface="Calibri"/>
              </a:rPr>
              <a:t>low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variance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40" dirty="0">
                <a:latin typeface="Wingdings"/>
                <a:cs typeface="Wingdings"/>
              </a:rPr>
              <a:t>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Calibri"/>
                <a:cs typeface="Calibri"/>
              </a:rPr>
              <a:t>high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bias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9791" y="1591513"/>
            <a:ext cx="11482705" cy="42957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6870" marR="1061720" indent="-344805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357505" algn="l"/>
              </a:tabLst>
            </a:pPr>
            <a:r>
              <a:rPr sz="2800" dirty="0">
                <a:latin typeface="Calibri"/>
                <a:cs typeface="Calibri"/>
              </a:rPr>
              <a:t>usually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decision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trees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likely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overfit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leading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poor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test </a:t>
            </a:r>
            <a:r>
              <a:rPr sz="2800" spc="-10" dirty="0">
                <a:latin typeface="Calibri"/>
                <a:cs typeface="Calibri"/>
              </a:rPr>
              <a:t>performance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AutoNum type="arabicPeriod"/>
            </a:pPr>
            <a:endParaRPr sz="2750">
              <a:latin typeface="Calibri"/>
              <a:cs typeface="Calibri"/>
            </a:endParaRPr>
          </a:p>
          <a:p>
            <a:pPr marL="356870" marR="311150" indent="-344805">
              <a:lnSpc>
                <a:spcPct val="100000"/>
              </a:lnSpc>
              <a:buFont typeface="Calibri"/>
              <a:buAutoNum type="arabicPeriod"/>
              <a:tabLst>
                <a:tab pos="438784" algn="l"/>
                <a:tab pos="439420" algn="l"/>
                <a:tab pos="4759325" algn="l"/>
              </a:tabLst>
            </a:pPr>
            <a:r>
              <a:rPr dirty="0"/>
              <a:t>	</a:t>
            </a:r>
            <a:r>
              <a:rPr sz="2800" dirty="0">
                <a:latin typeface="Calibri"/>
                <a:cs typeface="Calibri"/>
              </a:rPr>
              <a:t>trees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unstable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classifiers:</a:t>
            </a:r>
            <a:r>
              <a:rPr sz="2800" dirty="0">
                <a:latin typeface="Calibri"/>
                <a:cs typeface="Calibri"/>
              </a:rPr>
              <a:t>	if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you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perturb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little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tree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might </a:t>
            </a:r>
            <a:r>
              <a:rPr sz="2800" dirty="0">
                <a:latin typeface="Calibri"/>
                <a:cs typeface="Calibri"/>
              </a:rPr>
              <a:t>significantly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change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(low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bias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but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high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variance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model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!!!)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AutoNum type="arabicPeriod"/>
            </a:pPr>
            <a:endParaRPr sz="275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57505" algn="l"/>
              </a:tabLst>
            </a:pPr>
            <a:r>
              <a:rPr sz="2800" dirty="0">
                <a:latin typeface="Calibri"/>
                <a:cs typeface="Calibri"/>
              </a:rPr>
              <a:t>smaller</a:t>
            </a:r>
            <a:r>
              <a:rPr sz="2800" spc="-1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tree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+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fewer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splits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45" dirty="0">
                <a:latin typeface="Wingdings"/>
                <a:cs typeface="Wingdings"/>
              </a:rPr>
              <a:t>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Calibri"/>
                <a:cs typeface="Calibri"/>
              </a:rPr>
              <a:t>better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predictor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at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cost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little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extra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bias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AutoNum type="arabicPeriod"/>
            </a:pPr>
            <a:endParaRPr sz="27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buAutoNum type="arabicPeriod"/>
              <a:tabLst>
                <a:tab pos="357505" algn="l"/>
              </a:tabLst>
            </a:pPr>
            <a:r>
              <a:rPr sz="2800" b="1" dirty="0">
                <a:latin typeface="Calibri"/>
                <a:cs typeface="Calibri"/>
              </a:rPr>
              <a:t>better</a:t>
            </a:r>
            <a:r>
              <a:rPr sz="2800" b="1" spc="-8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solution</a:t>
            </a:r>
            <a:r>
              <a:rPr sz="2800" dirty="0">
                <a:latin typeface="Calibri"/>
                <a:cs typeface="Calibri"/>
              </a:rPr>
              <a:t>: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grow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large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tree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prune it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back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smaller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subtree</a:t>
            </a:r>
            <a:endParaRPr sz="2800">
              <a:latin typeface="Calibri"/>
              <a:cs typeface="Calibri"/>
            </a:endParaRPr>
          </a:p>
          <a:p>
            <a:pPr marL="356870">
              <a:lnSpc>
                <a:spcPct val="100000"/>
              </a:lnSpc>
            </a:pPr>
            <a:r>
              <a:rPr sz="2800" spc="-10" dirty="0">
                <a:latin typeface="Calibri"/>
                <a:cs typeface="Calibri"/>
              </a:rPr>
              <a:t>“weakest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link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pruning”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33528"/>
            <a:ext cx="12192000" cy="923925"/>
          </a:xfrm>
          <a:custGeom>
            <a:avLst/>
            <a:gdLst/>
            <a:ahLst/>
            <a:cxnLst/>
            <a:rect l="l" t="t" r="r" b="b"/>
            <a:pathLst>
              <a:path w="12192000" h="923925">
                <a:moveTo>
                  <a:pt x="12192000" y="0"/>
                </a:moveTo>
                <a:lnTo>
                  <a:pt x="0" y="0"/>
                </a:lnTo>
                <a:lnTo>
                  <a:pt x="0" y="923544"/>
                </a:lnTo>
                <a:lnTo>
                  <a:pt x="12192000" y="923544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78653" y="24841"/>
            <a:ext cx="223520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10" dirty="0"/>
              <a:t>Pruning</a:t>
            </a:r>
            <a:endParaRPr sz="5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8184" y="824560"/>
            <a:ext cx="6906259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dirty="0">
                <a:latin typeface="Calibri Light"/>
                <a:cs typeface="Calibri Light"/>
              </a:rPr>
              <a:t>Benefits</a:t>
            </a:r>
            <a:r>
              <a:rPr sz="4400" b="0" spc="-130" dirty="0">
                <a:latin typeface="Calibri Light"/>
                <a:cs typeface="Calibri Light"/>
              </a:rPr>
              <a:t> </a:t>
            </a:r>
            <a:r>
              <a:rPr sz="4400" b="0" dirty="0">
                <a:latin typeface="Calibri Light"/>
                <a:cs typeface="Calibri Light"/>
              </a:rPr>
              <a:t>of</a:t>
            </a:r>
            <a:r>
              <a:rPr sz="4400" b="0" spc="-170" dirty="0">
                <a:latin typeface="Calibri Light"/>
                <a:cs typeface="Calibri Light"/>
              </a:rPr>
              <a:t> </a:t>
            </a:r>
            <a:r>
              <a:rPr sz="4400" b="0" spc="-10" dirty="0">
                <a:latin typeface="Calibri Light"/>
                <a:cs typeface="Calibri Light"/>
              </a:rPr>
              <a:t>Regression</a:t>
            </a:r>
            <a:r>
              <a:rPr sz="4400" b="0" spc="-100" dirty="0">
                <a:latin typeface="Calibri Light"/>
                <a:cs typeface="Calibri Light"/>
              </a:rPr>
              <a:t> </a:t>
            </a:r>
            <a:r>
              <a:rPr sz="4400" b="0" spc="-10" dirty="0">
                <a:latin typeface="Calibri Light"/>
                <a:cs typeface="Calibri Light"/>
              </a:rPr>
              <a:t>Analysis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8184" y="2004187"/>
            <a:ext cx="10217150" cy="224663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1300" marR="5080" indent="-229235">
              <a:lnSpc>
                <a:spcPts val="3020"/>
              </a:lnSpc>
              <a:spcBef>
                <a:spcPts val="490"/>
              </a:spcBef>
              <a:buFont typeface="Arial"/>
              <a:buChar char="•"/>
              <a:tabLst>
                <a:tab pos="241935" algn="l"/>
              </a:tabLst>
            </a:pPr>
            <a:r>
              <a:rPr sz="2800" dirty="0">
                <a:latin typeface="Calibri"/>
                <a:cs typeface="Calibri"/>
              </a:rPr>
              <a:t>It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indicates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significant</a:t>
            </a:r>
            <a:r>
              <a:rPr sz="2800" b="1" spc="-10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relationships</a:t>
            </a:r>
            <a:r>
              <a:rPr sz="2800" b="1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between</a:t>
            </a:r>
            <a:r>
              <a:rPr sz="2800" spc="-1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dependent</a:t>
            </a:r>
            <a:r>
              <a:rPr sz="2800" spc="-10" dirty="0">
                <a:latin typeface="Calibri"/>
                <a:cs typeface="Calibri"/>
              </a:rPr>
              <a:t> variable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independent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variable.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4100">
              <a:latin typeface="Calibri"/>
              <a:cs typeface="Calibri"/>
            </a:endParaRPr>
          </a:p>
          <a:p>
            <a:pPr marL="241300" marR="81915" indent="-229235">
              <a:lnSpc>
                <a:spcPts val="3020"/>
              </a:lnSpc>
              <a:buFont typeface="Arial"/>
              <a:buChar char="•"/>
              <a:tabLst>
                <a:tab pos="241935" algn="l"/>
              </a:tabLst>
            </a:pPr>
            <a:r>
              <a:rPr sz="2800" dirty="0">
                <a:latin typeface="Calibri"/>
                <a:cs typeface="Calibri"/>
              </a:rPr>
              <a:t>It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indicates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strength</a:t>
            </a:r>
            <a:r>
              <a:rPr sz="2800" b="1" spc="-114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of</a:t>
            </a:r>
            <a:r>
              <a:rPr sz="2800" b="1" spc="-4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impact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multiple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independent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variables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dependent</a:t>
            </a:r>
            <a:r>
              <a:rPr sz="2800" spc="-10" dirty="0">
                <a:latin typeface="Calibri"/>
                <a:cs typeface="Calibri"/>
              </a:rPr>
              <a:t> variable.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69891" y="1815083"/>
            <a:ext cx="3784600" cy="3168650"/>
          </a:xfrm>
          <a:custGeom>
            <a:avLst/>
            <a:gdLst/>
            <a:ahLst/>
            <a:cxnLst/>
            <a:rect l="l" t="t" r="r" b="b"/>
            <a:pathLst>
              <a:path w="3784600" h="3168650">
                <a:moveTo>
                  <a:pt x="3048" y="0"/>
                </a:moveTo>
                <a:lnTo>
                  <a:pt x="3048" y="1184910"/>
                </a:lnTo>
              </a:path>
              <a:path w="3784600" h="3168650">
                <a:moveTo>
                  <a:pt x="0" y="0"/>
                </a:moveTo>
                <a:lnTo>
                  <a:pt x="3155315" y="0"/>
                </a:lnTo>
              </a:path>
              <a:path w="3784600" h="3168650">
                <a:moveTo>
                  <a:pt x="3154680" y="0"/>
                </a:moveTo>
                <a:lnTo>
                  <a:pt x="3154680" y="1184910"/>
                </a:lnTo>
              </a:path>
              <a:path w="3784600" h="3168650">
                <a:moveTo>
                  <a:pt x="2529840" y="1197864"/>
                </a:moveTo>
                <a:lnTo>
                  <a:pt x="3784473" y="1197864"/>
                </a:lnTo>
              </a:path>
              <a:path w="3784600" h="3168650">
                <a:moveTo>
                  <a:pt x="2529840" y="1197864"/>
                </a:moveTo>
                <a:lnTo>
                  <a:pt x="2529840" y="1912620"/>
                </a:lnTo>
              </a:path>
              <a:path w="3784600" h="3168650">
                <a:moveTo>
                  <a:pt x="3782567" y="1197864"/>
                </a:moveTo>
                <a:lnTo>
                  <a:pt x="3782567" y="1912620"/>
                </a:lnTo>
              </a:path>
              <a:path w="3784600" h="3168650">
                <a:moveTo>
                  <a:pt x="1901952" y="1914143"/>
                </a:moveTo>
                <a:lnTo>
                  <a:pt x="3156585" y="1914143"/>
                </a:lnTo>
              </a:path>
              <a:path w="3784600" h="3168650">
                <a:moveTo>
                  <a:pt x="1901952" y="1914143"/>
                </a:moveTo>
                <a:lnTo>
                  <a:pt x="1901952" y="2628899"/>
                </a:lnTo>
              </a:path>
              <a:path w="3784600" h="3168650">
                <a:moveTo>
                  <a:pt x="3154680" y="1914143"/>
                </a:moveTo>
                <a:lnTo>
                  <a:pt x="3154680" y="2628899"/>
                </a:lnTo>
              </a:path>
              <a:path w="3784600" h="3168650">
                <a:moveTo>
                  <a:pt x="2529840" y="2627376"/>
                </a:moveTo>
                <a:lnTo>
                  <a:pt x="3784473" y="2627376"/>
                </a:lnTo>
              </a:path>
              <a:path w="3784600" h="3168650">
                <a:moveTo>
                  <a:pt x="2529840" y="2627376"/>
                </a:moveTo>
                <a:lnTo>
                  <a:pt x="2529840" y="3103879"/>
                </a:lnTo>
              </a:path>
              <a:path w="3784600" h="3168650">
                <a:moveTo>
                  <a:pt x="3782567" y="2627376"/>
                </a:moveTo>
                <a:lnTo>
                  <a:pt x="3782567" y="3168268"/>
                </a:lnTo>
              </a:path>
            </a:pathLst>
          </a:custGeom>
          <a:ln w="57912">
            <a:solidFill>
              <a:srgbClr val="FF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09444" y="3012948"/>
            <a:ext cx="3782695" cy="1726564"/>
          </a:xfrm>
          <a:custGeom>
            <a:avLst/>
            <a:gdLst/>
            <a:ahLst/>
            <a:cxnLst/>
            <a:rect l="l" t="t" r="r" b="b"/>
            <a:pathLst>
              <a:path w="3782695" h="1726564">
                <a:moveTo>
                  <a:pt x="0" y="0"/>
                </a:moveTo>
                <a:lnTo>
                  <a:pt x="0" y="1184909"/>
                </a:lnTo>
              </a:path>
              <a:path w="3782695" h="1726564">
                <a:moveTo>
                  <a:pt x="0" y="0"/>
                </a:moveTo>
                <a:lnTo>
                  <a:pt x="3155315" y="0"/>
                </a:lnTo>
              </a:path>
              <a:path w="3782695" h="1726564">
                <a:moveTo>
                  <a:pt x="3154680" y="0"/>
                </a:moveTo>
                <a:lnTo>
                  <a:pt x="3154680" y="1184909"/>
                </a:lnTo>
              </a:path>
              <a:path w="3782695" h="1726564">
                <a:moveTo>
                  <a:pt x="2526792" y="1185671"/>
                </a:moveTo>
                <a:lnTo>
                  <a:pt x="3781425" y="1185671"/>
                </a:lnTo>
              </a:path>
              <a:path w="3782695" h="1726564">
                <a:moveTo>
                  <a:pt x="2526792" y="1185671"/>
                </a:moveTo>
                <a:lnTo>
                  <a:pt x="2526792" y="1662176"/>
                </a:lnTo>
              </a:path>
              <a:path w="3782695" h="1726564">
                <a:moveTo>
                  <a:pt x="3782568" y="1185671"/>
                </a:moveTo>
                <a:lnTo>
                  <a:pt x="3782568" y="1726564"/>
                </a:lnTo>
              </a:path>
            </a:pathLst>
          </a:custGeom>
          <a:ln w="57912">
            <a:solidFill>
              <a:srgbClr val="FF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084190" y="5272862"/>
            <a:ext cx="190500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dirty="0">
                <a:latin typeface="Calibri"/>
                <a:cs typeface="Calibri"/>
              </a:rPr>
              <a:t>BEFORE</a:t>
            </a:r>
            <a:r>
              <a:rPr sz="2000" b="1" spc="-10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PRUNING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33528"/>
            <a:ext cx="12192000" cy="923925"/>
          </a:xfrm>
          <a:custGeom>
            <a:avLst/>
            <a:gdLst/>
            <a:ahLst/>
            <a:cxnLst/>
            <a:rect l="l" t="t" r="r" b="b"/>
            <a:pathLst>
              <a:path w="12192000" h="923925">
                <a:moveTo>
                  <a:pt x="12192000" y="0"/>
                </a:moveTo>
                <a:lnTo>
                  <a:pt x="0" y="0"/>
                </a:lnTo>
                <a:lnTo>
                  <a:pt x="0" y="923544"/>
                </a:lnTo>
                <a:lnTo>
                  <a:pt x="12192000" y="923544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78653" y="24841"/>
            <a:ext cx="223520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10" dirty="0"/>
              <a:t>Pruning</a:t>
            </a:r>
            <a:endParaRPr sz="5400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84190" y="5272862"/>
            <a:ext cx="175006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dirty="0">
                <a:latin typeface="Calibri"/>
                <a:cs typeface="Calibri"/>
              </a:rPr>
              <a:t>AFTER</a:t>
            </a:r>
            <a:r>
              <a:rPr sz="2000" b="1" spc="-6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PRUNING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45307" y="2061972"/>
            <a:ext cx="5846445" cy="2383155"/>
          </a:xfrm>
          <a:custGeom>
            <a:avLst/>
            <a:gdLst/>
            <a:ahLst/>
            <a:cxnLst/>
            <a:rect l="l" t="t" r="r" b="b"/>
            <a:pathLst>
              <a:path w="5846445" h="2383154">
                <a:moveTo>
                  <a:pt x="2066544" y="0"/>
                </a:moveTo>
                <a:lnTo>
                  <a:pt x="2066544" y="1184910"/>
                </a:lnTo>
              </a:path>
              <a:path w="5846445" h="2383154">
                <a:moveTo>
                  <a:pt x="2063495" y="0"/>
                </a:moveTo>
                <a:lnTo>
                  <a:pt x="5218811" y="0"/>
                </a:lnTo>
              </a:path>
              <a:path w="5846445" h="2383154">
                <a:moveTo>
                  <a:pt x="5218176" y="0"/>
                </a:moveTo>
                <a:lnTo>
                  <a:pt x="5218176" y="1184910"/>
                </a:lnTo>
              </a:path>
              <a:path w="5846445" h="2383154">
                <a:moveTo>
                  <a:pt x="4590288" y="1197864"/>
                </a:moveTo>
                <a:lnTo>
                  <a:pt x="5844921" y="1197864"/>
                </a:lnTo>
              </a:path>
              <a:path w="5846445" h="2383154">
                <a:moveTo>
                  <a:pt x="4590288" y="1197864"/>
                </a:moveTo>
                <a:lnTo>
                  <a:pt x="4590288" y="1912620"/>
                </a:lnTo>
              </a:path>
              <a:path w="5846445" h="2383154">
                <a:moveTo>
                  <a:pt x="5846064" y="1197864"/>
                </a:moveTo>
                <a:lnTo>
                  <a:pt x="5846064" y="1912620"/>
                </a:lnTo>
              </a:path>
              <a:path w="5846445" h="2383154">
                <a:moveTo>
                  <a:pt x="3048" y="1197864"/>
                </a:moveTo>
                <a:lnTo>
                  <a:pt x="3048" y="2382773"/>
                </a:lnTo>
              </a:path>
              <a:path w="5846445" h="2383154">
                <a:moveTo>
                  <a:pt x="0" y="1197864"/>
                </a:moveTo>
                <a:lnTo>
                  <a:pt x="3155315" y="1197864"/>
                </a:lnTo>
              </a:path>
              <a:path w="5846445" h="2383154">
                <a:moveTo>
                  <a:pt x="3154680" y="1197864"/>
                </a:moveTo>
                <a:lnTo>
                  <a:pt x="3154680" y="2382773"/>
                </a:lnTo>
              </a:path>
            </a:pathLst>
          </a:custGeom>
          <a:ln w="57912">
            <a:solidFill>
              <a:srgbClr val="FF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33528"/>
            <a:ext cx="12192000" cy="923925"/>
          </a:xfrm>
          <a:custGeom>
            <a:avLst/>
            <a:gdLst/>
            <a:ahLst/>
            <a:cxnLst/>
            <a:rect l="l" t="t" r="r" b="b"/>
            <a:pathLst>
              <a:path w="12192000" h="923925">
                <a:moveTo>
                  <a:pt x="12192000" y="0"/>
                </a:moveTo>
                <a:lnTo>
                  <a:pt x="0" y="0"/>
                </a:lnTo>
                <a:lnTo>
                  <a:pt x="0" y="923544"/>
                </a:lnTo>
                <a:lnTo>
                  <a:pt x="12192000" y="923544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78653" y="24841"/>
            <a:ext cx="223520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10" dirty="0"/>
              <a:t>Pruning</a:t>
            </a:r>
            <a:endParaRPr sz="5400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831" y="106679"/>
            <a:ext cx="11793220" cy="923925"/>
          </a:xfrm>
          <a:custGeom>
            <a:avLst/>
            <a:gdLst/>
            <a:ahLst/>
            <a:cxnLst/>
            <a:rect l="l" t="t" r="r" b="b"/>
            <a:pathLst>
              <a:path w="11793220" h="923925">
                <a:moveTo>
                  <a:pt x="11792712" y="0"/>
                </a:moveTo>
                <a:lnTo>
                  <a:pt x="0" y="0"/>
                </a:lnTo>
                <a:lnTo>
                  <a:pt x="0" y="923544"/>
                </a:lnTo>
                <a:lnTo>
                  <a:pt x="11792712" y="923544"/>
                </a:lnTo>
                <a:lnTo>
                  <a:pt x="11792712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43347" y="96723"/>
            <a:ext cx="226758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10" dirty="0"/>
              <a:t>Bagging</a:t>
            </a:r>
            <a:endParaRPr sz="5400"/>
          </a:p>
        </p:txBody>
      </p:sp>
      <p:sp>
        <p:nvSpPr>
          <p:cNvPr id="4" name="object 4"/>
          <p:cNvSpPr txBox="1"/>
          <p:nvPr/>
        </p:nvSpPr>
        <p:spPr>
          <a:xfrm>
            <a:off x="6622795" y="1307084"/>
            <a:ext cx="5130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0000"/>
                </a:solidFill>
                <a:latin typeface="Calibri"/>
                <a:cs typeface="Calibri"/>
              </a:rPr>
              <a:t>BOOTSTRAP</a:t>
            </a:r>
            <a:r>
              <a:rPr sz="3600" spc="-1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spc="-30" dirty="0">
                <a:solidFill>
                  <a:srgbClr val="FF0000"/>
                </a:solidFill>
                <a:latin typeface="Calibri"/>
                <a:cs typeface="Calibri"/>
              </a:rPr>
              <a:t>AGGREGATION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5264" y="1230325"/>
            <a:ext cx="34283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Calibri"/>
                <a:cs typeface="Calibri"/>
              </a:rPr>
              <a:t>Bagging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stands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for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55947" y="1514855"/>
            <a:ext cx="2133600" cy="228600"/>
          </a:xfrm>
          <a:custGeom>
            <a:avLst/>
            <a:gdLst/>
            <a:ahLst/>
            <a:cxnLst/>
            <a:rect l="l" t="t" r="r" b="b"/>
            <a:pathLst>
              <a:path w="2133600" h="228600">
                <a:moveTo>
                  <a:pt x="1905000" y="0"/>
                </a:moveTo>
                <a:lnTo>
                  <a:pt x="1905000" y="228600"/>
                </a:lnTo>
                <a:lnTo>
                  <a:pt x="2057400" y="152400"/>
                </a:lnTo>
                <a:lnTo>
                  <a:pt x="1943100" y="152400"/>
                </a:lnTo>
                <a:lnTo>
                  <a:pt x="1943100" y="76200"/>
                </a:lnTo>
                <a:lnTo>
                  <a:pt x="2057400" y="76200"/>
                </a:lnTo>
                <a:lnTo>
                  <a:pt x="1905000" y="0"/>
                </a:lnTo>
                <a:close/>
              </a:path>
              <a:path w="2133600" h="228600">
                <a:moveTo>
                  <a:pt x="1905000" y="76200"/>
                </a:moveTo>
                <a:lnTo>
                  <a:pt x="0" y="76200"/>
                </a:lnTo>
                <a:lnTo>
                  <a:pt x="0" y="152400"/>
                </a:lnTo>
                <a:lnTo>
                  <a:pt x="1905000" y="152400"/>
                </a:lnTo>
                <a:lnTo>
                  <a:pt x="1905000" y="76200"/>
                </a:lnTo>
                <a:close/>
              </a:path>
              <a:path w="2133600" h="228600">
                <a:moveTo>
                  <a:pt x="2057400" y="76200"/>
                </a:moveTo>
                <a:lnTo>
                  <a:pt x="1943100" y="76200"/>
                </a:lnTo>
                <a:lnTo>
                  <a:pt x="1943100" y="152400"/>
                </a:lnTo>
                <a:lnTo>
                  <a:pt x="2057400" y="152400"/>
                </a:lnTo>
                <a:lnTo>
                  <a:pt x="2133600" y="114300"/>
                </a:lnTo>
                <a:lnTo>
                  <a:pt x="2057400" y="762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59791" y="2267534"/>
            <a:ext cx="10558780" cy="88074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Bagging</a:t>
            </a:r>
            <a:r>
              <a:rPr sz="2800" spc="-7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is</a:t>
            </a:r>
            <a:r>
              <a:rPr sz="2800" spc="-3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used</a:t>
            </a:r>
            <a:r>
              <a:rPr sz="2800" spc="-3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when</a:t>
            </a:r>
            <a:r>
              <a:rPr sz="2800" spc="-2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the</a:t>
            </a:r>
            <a:r>
              <a:rPr sz="2800" spc="-2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goal</a:t>
            </a:r>
            <a:r>
              <a:rPr sz="2800" spc="-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is</a:t>
            </a:r>
            <a:r>
              <a:rPr sz="2800" spc="-2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to</a:t>
            </a:r>
            <a:r>
              <a:rPr sz="2800" spc="-3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reduce</a:t>
            </a:r>
            <a:r>
              <a:rPr sz="2800" spc="-2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the</a:t>
            </a:r>
            <a:r>
              <a:rPr sz="2800" spc="-2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variance</a:t>
            </a:r>
            <a:r>
              <a:rPr sz="2800" spc="-4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of</a:t>
            </a:r>
            <a:r>
              <a:rPr sz="2800" spc="-2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a</a:t>
            </a:r>
            <a:r>
              <a:rPr sz="2800" spc="-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decision</a:t>
            </a:r>
            <a:r>
              <a:rPr sz="2800" spc="-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25252"/>
                </a:solidFill>
                <a:latin typeface="Calibri"/>
                <a:cs typeface="Calibri"/>
              </a:rPr>
              <a:t>tree </a:t>
            </a:r>
            <a:r>
              <a:rPr sz="2800" spc="-10" dirty="0">
                <a:solidFill>
                  <a:srgbClr val="525252"/>
                </a:solidFill>
                <a:latin typeface="Calibri"/>
                <a:cs typeface="Calibri"/>
              </a:rPr>
              <a:t>classifier.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168" y="182879"/>
            <a:ext cx="11790045" cy="92392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1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5400" spc="-10" dirty="0"/>
              <a:t>Bagging</a:t>
            </a:r>
            <a:endParaRPr sz="5400"/>
          </a:p>
        </p:txBody>
      </p:sp>
      <p:sp>
        <p:nvSpPr>
          <p:cNvPr id="3" name="object 3"/>
          <p:cNvSpPr txBox="1"/>
          <p:nvPr/>
        </p:nvSpPr>
        <p:spPr>
          <a:xfrm>
            <a:off x="278993" y="1546606"/>
            <a:ext cx="507428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69265" algn="l"/>
              </a:tabLst>
            </a:pPr>
            <a:r>
              <a:rPr sz="2000" spc="-25" dirty="0">
                <a:latin typeface="Calibri"/>
                <a:cs typeface="Calibri"/>
              </a:rPr>
              <a:t>1.</a:t>
            </a:r>
            <a:r>
              <a:rPr sz="2000" dirty="0">
                <a:latin typeface="Calibri"/>
                <a:cs typeface="Calibri"/>
              </a:rPr>
              <a:t>	Reduces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variance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learning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algorithm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6193" y="2534234"/>
            <a:ext cx="506857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Calibri"/>
                <a:cs typeface="Calibri"/>
              </a:rPr>
              <a:t>mean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X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mean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x</a:t>
            </a:r>
            <a:r>
              <a:rPr sz="2000" b="1" spc="409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,</a:t>
            </a:r>
            <a:r>
              <a:rPr sz="2000" b="1" spc="-3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x</a:t>
            </a:r>
            <a:r>
              <a:rPr sz="2000" b="1" spc="42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...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x</a:t>
            </a:r>
            <a:r>
              <a:rPr sz="2000" b="1" spc="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variables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)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is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51016" y="2719832"/>
            <a:ext cx="121920" cy="15240"/>
          </a:xfrm>
          <a:custGeom>
            <a:avLst/>
            <a:gdLst/>
            <a:ahLst/>
            <a:cxnLst/>
            <a:rect l="l" t="t" r="r" b="b"/>
            <a:pathLst>
              <a:path w="121920" h="15239">
                <a:moveTo>
                  <a:pt x="121920" y="0"/>
                </a:moveTo>
                <a:lnTo>
                  <a:pt x="0" y="0"/>
                </a:lnTo>
                <a:lnTo>
                  <a:pt x="0" y="15239"/>
                </a:lnTo>
                <a:lnTo>
                  <a:pt x="121920" y="15239"/>
                </a:lnTo>
                <a:lnTo>
                  <a:pt x="1219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78993" y="2156587"/>
            <a:ext cx="11042650" cy="5441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2375"/>
              </a:lnSpc>
              <a:spcBef>
                <a:spcPts val="90"/>
              </a:spcBef>
              <a:tabLst>
                <a:tab pos="469265" algn="l"/>
              </a:tabLst>
            </a:pPr>
            <a:r>
              <a:rPr sz="2000" spc="-25" dirty="0">
                <a:latin typeface="Calibri"/>
                <a:cs typeface="Calibri"/>
              </a:rPr>
              <a:t>2.</a:t>
            </a:r>
            <a:r>
              <a:rPr sz="2000" dirty="0">
                <a:latin typeface="Calibri"/>
                <a:cs typeface="Calibri"/>
              </a:rPr>
              <a:t>	If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have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X</a:t>
            </a:r>
            <a:r>
              <a:rPr sz="2000" b="1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n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independent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varibles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x</a:t>
            </a:r>
            <a:r>
              <a:rPr sz="2000" b="1" spc="39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,</a:t>
            </a:r>
            <a:r>
              <a:rPr sz="2000" b="1" spc="-4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x</a:t>
            </a:r>
            <a:r>
              <a:rPr sz="2000" b="1" spc="38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,</a:t>
            </a:r>
            <a:r>
              <a:rPr sz="2000" b="1" spc="-3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...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,</a:t>
            </a:r>
            <a:r>
              <a:rPr sz="2000" b="1" spc="-4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x</a:t>
            </a:r>
            <a:r>
              <a:rPr sz="2000" b="1" spc="39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each with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variance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V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variance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  <a:p>
            <a:pPr marL="224154" algn="ctr">
              <a:lnSpc>
                <a:spcPts val="1714"/>
              </a:lnSpc>
            </a:pPr>
            <a:r>
              <a:rPr sz="1450" spc="-50" dirty="0">
                <a:latin typeface="Cambria Math"/>
                <a:cs typeface="Cambria Math"/>
              </a:rPr>
              <a:t>𝐕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42761" y="2729864"/>
            <a:ext cx="140335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50" dirty="0">
                <a:latin typeface="Cambria Math"/>
                <a:cs typeface="Cambria Math"/>
              </a:rPr>
              <a:t>𝐧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8993" y="3087116"/>
            <a:ext cx="10912475" cy="18707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4450" algn="ctr">
              <a:lnSpc>
                <a:spcPct val="100000"/>
              </a:lnSpc>
              <a:spcBef>
                <a:spcPts val="90"/>
              </a:spcBef>
            </a:pPr>
            <a:r>
              <a:rPr sz="2000" b="1" dirty="0">
                <a:latin typeface="Calibri"/>
                <a:cs typeface="Calibri"/>
              </a:rPr>
              <a:t>WE</a:t>
            </a:r>
            <a:r>
              <a:rPr sz="2000" b="1" spc="-6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CAN</a:t>
            </a:r>
            <a:r>
              <a:rPr sz="2000" b="1" spc="-6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REDUCE</a:t>
            </a:r>
            <a:r>
              <a:rPr sz="2000" b="1" spc="-3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THE</a:t>
            </a:r>
            <a:r>
              <a:rPr sz="2000" b="1" spc="-5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VARIANCE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BY</a:t>
            </a:r>
            <a:r>
              <a:rPr sz="2000" b="1" spc="-70" dirty="0">
                <a:latin typeface="Calibri"/>
                <a:cs typeface="Calibri"/>
              </a:rPr>
              <a:t> </a:t>
            </a:r>
            <a:r>
              <a:rPr sz="2000" b="1" spc="-20" dirty="0">
                <a:latin typeface="Calibri"/>
                <a:cs typeface="Calibri"/>
              </a:rPr>
              <a:t>AVERAGING </a:t>
            </a:r>
            <a:r>
              <a:rPr sz="2000" b="1" dirty="0">
                <a:latin typeface="Calibri"/>
                <a:cs typeface="Calibri"/>
              </a:rPr>
              <a:t>A</a:t>
            </a:r>
            <a:r>
              <a:rPr sz="2000" b="1" spc="-7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SET</a:t>
            </a:r>
            <a:r>
              <a:rPr sz="2000" b="1" spc="-5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OF</a:t>
            </a:r>
            <a:r>
              <a:rPr sz="2000" b="1" spc="-65" dirty="0">
                <a:latin typeface="Calibri"/>
                <a:cs typeface="Calibri"/>
              </a:rPr>
              <a:t> </a:t>
            </a:r>
            <a:r>
              <a:rPr sz="2000" b="1" spc="-30" dirty="0">
                <a:latin typeface="Calibri"/>
                <a:cs typeface="Calibri"/>
              </a:rPr>
              <a:t>OBSERVATIONS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spc="-25" dirty="0">
                <a:latin typeface="Calibri"/>
                <a:cs typeface="Calibri"/>
              </a:rPr>
              <a:t>!!!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5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rabicPeriod" startAt="3"/>
              <a:tabLst>
                <a:tab pos="469265" algn="l"/>
                <a:tab pos="469900" algn="l"/>
              </a:tabLst>
            </a:pPr>
            <a:r>
              <a:rPr sz="2000" dirty="0">
                <a:latin typeface="Calibri"/>
                <a:cs typeface="Calibri"/>
              </a:rPr>
              <a:t>Good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idea: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have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multiple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training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sets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construct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decision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tree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(without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pruning)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every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single</a:t>
            </a:r>
            <a:endParaRPr sz="20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training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set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!!!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rabicPeriod" startAt="4"/>
              <a:tabLst>
                <a:tab pos="469265" algn="l"/>
                <a:tab pos="469900" algn="l"/>
              </a:tabLst>
            </a:pPr>
            <a:r>
              <a:rPr sz="2000" b="1" dirty="0">
                <a:latin typeface="Calibri"/>
                <a:cs typeface="Calibri"/>
              </a:rPr>
              <a:t>PROBLEM</a:t>
            </a:r>
            <a:r>
              <a:rPr sz="2000" dirty="0">
                <a:latin typeface="Calibri"/>
                <a:cs typeface="Calibri"/>
              </a:rPr>
              <a:t>: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</a:t>
            </a:r>
            <a:r>
              <a:rPr sz="2000" spc="-10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not</a:t>
            </a:r>
            <a:r>
              <a:rPr sz="2000" spc="-9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have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several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training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sets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6078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0000"/>
                </a:solidFill>
              </a:rPr>
              <a:t>Bagging</a:t>
            </a:r>
            <a:r>
              <a:rPr sz="3600" spc="30" dirty="0">
                <a:solidFill>
                  <a:srgbClr val="FF0000"/>
                </a:solidFill>
              </a:rPr>
              <a:t> </a:t>
            </a:r>
            <a:r>
              <a:rPr sz="3600" spc="-10" dirty="0">
                <a:solidFill>
                  <a:srgbClr val="FF0000"/>
                </a:solidFill>
              </a:rPr>
              <a:t>Steps: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340868" y="1389710"/>
            <a:ext cx="11130280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95"/>
              </a:spcBef>
            </a:pPr>
            <a:r>
              <a:rPr sz="3200" spc="-25" dirty="0">
                <a:solidFill>
                  <a:srgbClr val="525252"/>
                </a:solidFill>
                <a:latin typeface="Calibri"/>
                <a:cs typeface="Calibri"/>
              </a:rPr>
              <a:t>1.</a:t>
            </a:r>
            <a:r>
              <a:rPr sz="3200" spc="-43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525252"/>
                </a:solidFill>
                <a:latin typeface="Calibri"/>
                <a:cs typeface="Calibri"/>
              </a:rPr>
              <a:t>Suppose</a:t>
            </a:r>
            <a:r>
              <a:rPr sz="3200" spc="-9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525252"/>
                </a:solidFill>
                <a:latin typeface="Calibri"/>
                <a:cs typeface="Calibri"/>
              </a:rPr>
              <a:t>there</a:t>
            </a:r>
            <a:r>
              <a:rPr sz="3200" spc="-7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525252"/>
                </a:solidFill>
                <a:latin typeface="Calibri"/>
                <a:cs typeface="Calibri"/>
              </a:rPr>
              <a:t>are</a:t>
            </a:r>
            <a:r>
              <a:rPr sz="3200" spc="-8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525252"/>
                </a:solidFill>
                <a:latin typeface="Calibri"/>
                <a:cs typeface="Calibri"/>
              </a:rPr>
              <a:t>N</a:t>
            </a:r>
            <a:r>
              <a:rPr sz="3200" spc="-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525252"/>
                </a:solidFill>
                <a:latin typeface="Calibri"/>
                <a:cs typeface="Calibri"/>
              </a:rPr>
              <a:t>observations</a:t>
            </a:r>
            <a:r>
              <a:rPr sz="3200" spc="-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525252"/>
                </a:solidFill>
                <a:latin typeface="Calibri"/>
                <a:cs typeface="Calibri"/>
              </a:rPr>
              <a:t>and</a:t>
            </a:r>
            <a:r>
              <a:rPr sz="3200" spc="-6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525252"/>
                </a:solidFill>
                <a:latin typeface="Calibri"/>
                <a:cs typeface="Calibri"/>
              </a:rPr>
              <a:t>M</a:t>
            </a:r>
            <a:r>
              <a:rPr sz="3200" spc="-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525252"/>
                </a:solidFill>
                <a:latin typeface="Calibri"/>
                <a:cs typeface="Calibri"/>
              </a:rPr>
              <a:t>features</a:t>
            </a:r>
            <a:r>
              <a:rPr sz="3200" spc="-8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525252"/>
                </a:solidFill>
                <a:latin typeface="Calibri"/>
                <a:cs typeface="Calibri"/>
              </a:rPr>
              <a:t>in</a:t>
            </a:r>
            <a:r>
              <a:rPr sz="3200" spc="-8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525252"/>
                </a:solidFill>
                <a:latin typeface="Calibri"/>
                <a:cs typeface="Calibri"/>
              </a:rPr>
              <a:t>training</a:t>
            </a:r>
            <a:r>
              <a:rPr sz="3200" spc="-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525252"/>
                </a:solidFill>
                <a:latin typeface="Calibri"/>
                <a:cs typeface="Calibri"/>
              </a:rPr>
              <a:t>data </a:t>
            </a:r>
            <a:r>
              <a:rPr sz="3200" dirty="0">
                <a:solidFill>
                  <a:srgbClr val="525252"/>
                </a:solidFill>
                <a:latin typeface="Calibri"/>
                <a:cs typeface="Calibri"/>
              </a:rPr>
              <a:t>set.</a:t>
            </a:r>
            <a:r>
              <a:rPr sz="3200" spc="-10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525252"/>
                </a:solidFill>
                <a:latin typeface="Calibri"/>
                <a:cs typeface="Calibri"/>
              </a:rPr>
              <a:t>A</a:t>
            </a:r>
            <a:r>
              <a:rPr sz="3200" spc="-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525252"/>
                </a:solidFill>
                <a:latin typeface="Calibri"/>
                <a:cs typeface="Calibri"/>
              </a:rPr>
              <a:t>sample</a:t>
            </a:r>
            <a:r>
              <a:rPr sz="3200" spc="-10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525252"/>
                </a:solidFill>
                <a:latin typeface="Calibri"/>
                <a:cs typeface="Calibri"/>
              </a:rPr>
              <a:t>from</a:t>
            </a:r>
            <a:r>
              <a:rPr sz="3200" spc="-10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525252"/>
                </a:solidFill>
                <a:latin typeface="Calibri"/>
                <a:cs typeface="Calibri"/>
              </a:rPr>
              <a:t>training</a:t>
            </a:r>
            <a:r>
              <a:rPr sz="3200" spc="-8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525252"/>
                </a:solidFill>
                <a:latin typeface="Calibri"/>
                <a:cs typeface="Calibri"/>
              </a:rPr>
              <a:t>data</a:t>
            </a:r>
            <a:r>
              <a:rPr sz="3200" spc="-11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525252"/>
                </a:solidFill>
                <a:latin typeface="Calibri"/>
                <a:cs typeface="Calibri"/>
              </a:rPr>
              <a:t>set</a:t>
            </a:r>
            <a:r>
              <a:rPr sz="3200" spc="-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525252"/>
                </a:solidFill>
                <a:latin typeface="Calibri"/>
                <a:cs typeface="Calibri"/>
              </a:rPr>
              <a:t>is</a:t>
            </a:r>
            <a:r>
              <a:rPr sz="3200" spc="-11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525252"/>
                </a:solidFill>
                <a:latin typeface="Calibri"/>
                <a:cs typeface="Calibri"/>
              </a:rPr>
              <a:t>taken</a:t>
            </a:r>
            <a:r>
              <a:rPr sz="3200" spc="-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525252"/>
                </a:solidFill>
                <a:latin typeface="Calibri"/>
                <a:cs typeface="Calibri"/>
              </a:rPr>
              <a:t>randomly</a:t>
            </a:r>
            <a:r>
              <a:rPr sz="3200" spc="-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525252"/>
                </a:solidFill>
                <a:latin typeface="Calibri"/>
                <a:cs typeface="Calibri"/>
              </a:rPr>
              <a:t>with </a:t>
            </a:r>
            <a:r>
              <a:rPr sz="3200" spc="-10" dirty="0">
                <a:solidFill>
                  <a:srgbClr val="525252"/>
                </a:solidFill>
                <a:latin typeface="Calibri"/>
                <a:cs typeface="Calibri"/>
              </a:rPr>
              <a:t>replacement.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537447" y="5480303"/>
            <a:ext cx="317500" cy="317500"/>
            <a:chOff x="8537447" y="5480303"/>
            <a:chExt cx="317500" cy="317500"/>
          </a:xfrm>
        </p:grpSpPr>
        <p:sp>
          <p:nvSpPr>
            <p:cNvPr id="5" name="object 5"/>
            <p:cNvSpPr/>
            <p:nvPr/>
          </p:nvSpPr>
          <p:spPr>
            <a:xfrm>
              <a:off x="8543543" y="54863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68"/>
                  </a:lnTo>
                  <a:lnTo>
                    <a:pt x="29394" y="242403"/>
                  </a:lnTo>
                  <a:lnTo>
                    <a:pt x="62380" y="275394"/>
                  </a:lnTo>
                  <a:lnTo>
                    <a:pt x="104217" y="297030"/>
                  </a:lnTo>
                  <a:lnTo>
                    <a:pt x="152400" y="304800"/>
                  </a:lnTo>
                  <a:lnTo>
                    <a:pt x="200582" y="297030"/>
                  </a:lnTo>
                  <a:lnTo>
                    <a:pt x="242419" y="275394"/>
                  </a:lnTo>
                  <a:lnTo>
                    <a:pt x="275405" y="242403"/>
                  </a:lnTo>
                  <a:lnTo>
                    <a:pt x="297033" y="200568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543543" y="54863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68"/>
                  </a:lnTo>
                  <a:lnTo>
                    <a:pt x="275405" y="242403"/>
                  </a:lnTo>
                  <a:lnTo>
                    <a:pt x="242419" y="275394"/>
                  </a:lnTo>
                  <a:lnTo>
                    <a:pt x="200582" y="297030"/>
                  </a:lnTo>
                  <a:lnTo>
                    <a:pt x="152400" y="304800"/>
                  </a:lnTo>
                  <a:lnTo>
                    <a:pt x="104217" y="297030"/>
                  </a:lnTo>
                  <a:lnTo>
                    <a:pt x="62380" y="275394"/>
                  </a:lnTo>
                  <a:lnTo>
                    <a:pt x="29394" y="242403"/>
                  </a:lnTo>
                  <a:lnTo>
                    <a:pt x="7766" y="200568"/>
                  </a:lnTo>
                  <a:lnTo>
                    <a:pt x="0" y="152400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2151887" y="355701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17" y="7766"/>
                </a:lnTo>
                <a:lnTo>
                  <a:pt x="62380" y="29394"/>
                </a:lnTo>
                <a:lnTo>
                  <a:pt x="29394" y="62380"/>
                </a:lnTo>
                <a:lnTo>
                  <a:pt x="7766" y="104217"/>
                </a:lnTo>
                <a:lnTo>
                  <a:pt x="0" y="152400"/>
                </a:lnTo>
                <a:lnTo>
                  <a:pt x="7766" y="200582"/>
                </a:lnTo>
                <a:lnTo>
                  <a:pt x="29394" y="242419"/>
                </a:lnTo>
                <a:lnTo>
                  <a:pt x="62380" y="275405"/>
                </a:lnTo>
                <a:lnTo>
                  <a:pt x="104217" y="297033"/>
                </a:lnTo>
                <a:lnTo>
                  <a:pt x="152400" y="304800"/>
                </a:lnTo>
                <a:lnTo>
                  <a:pt x="200582" y="297033"/>
                </a:lnTo>
                <a:lnTo>
                  <a:pt x="242419" y="275405"/>
                </a:lnTo>
                <a:lnTo>
                  <a:pt x="275405" y="242419"/>
                </a:lnTo>
                <a:lnTo>
                  <a:pt x="297033" y="200582"/>
                </a:lnTo>
                <a:lnTo>
                  <a:pt x="304800" y="152400"/>
                </a:lnTo>
                <a:lnTo>
                  <a:pt x="297033" y="104217"/>
                </a:lnTo>
                <a:lnTo>
                  <a:pt x="275405" y="62380"/>
                </a:lnTo>
                <a:lnTo>
                  <a:pt x="242419" y="29394"/>
                </a:lnTo>
                <a:lnTo>
                  <a:pt x="200582" y="7766"/>
                </a:lnTo>
                <a:lnTo>
                  <a:pt x="152400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51887" y="355701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lnTo>
                  <a:pt x="7766" y="104217"/>
                </a:lnTo>
                <a:lnTo>
                  <a:pt x="29394" y="62380"/>
                </a:lnTo>
                <a:lnTo>
                  <a:pt x="62380" y="29394"/>
                </a:lnTo>
                <a:lnTo>
                  <a:pt x="104217" y="7766"/>
                </a:lnTo>
                <a:lnTo>
                  <a:pt x="152400" y="0"/>
                </a:lnTo>
                <a:lnTo>
                  <a:pt x="200582" y="7766"/>
                </a:lnTo>
                <a:lnTo>
                  <a:pt x="242419" y="29394"/>
                </a:lnTo>
                <a:lnTo>
                  <a:pt x="275405" y="62380"/>
                </a:lnTo>
                <a:lnTo>
                  <a:pt x="297033" y="104217"/>
                </a:lnTo>
                <a:lnTo>
                  <a:pt x="304800" y="152400"/>
                </a:lnTo>
                <a:lnTo>
                  <a:pt x="297033" y="200582"/>
                </a:lnTo>
                <a:lnTo>
                  <a:pt x="275405" y="242419"/>
                </a:lnTo>
                <a:lnTo>
                  <a:pt x="242419" y="275405"/>
                </a:lnTo>
                <a:lnTo>
                  <a:pt x="200582" y="297033"/>
                </a:lnTo>
                <a:lnTo>
                  <a:pt x="152400" y="304800"/>
                </a:lnTo>
                <a:lnTo>
                  <a:pt x="104217" y="297033"/>
                </a:lnTo>
                <a:lnTo>
                  <a:pt x="62380" y="275405"/>
                </a:lnTo>
                <a:lnTo>
                  <a:pt x="29394" y="242419"/>
                </a:lnTo>
                <a:lnTo>
                  <a:pt x="7766" y="200582"/>
                </a:lnTo>
                <a:lnTo>
                  <a:pt x="0" y="152400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86839" y="4556759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17" y="7766"/>
                </a:lnTo>
                <a:lnTo>
                  <a:pt x="62380" y="29394"/>
                </a:lnTo>
                <a:lnTo>
                  <a:pt x="29394" y="62380"/>
                </a:lnTo>
                <a:lnTo>
                  <a:pt x="7766" y="104217"/>
                </a:lnTo>
                <a:lnTo>
                  <a:pt x="0" y="152400"/>
                </a:lnTo>
                <a:lnTo>
                  <a:pt x="7766" y="200582"/>
                </a:lnTo>
                <a:lnTo>
                  <a:pt x="29394" y="242419"/>
                </a:lnTo>
                <a:lnTo>
                  <a:pt x="62380" y="275405"/>
                </a:lnTo>
                <a:lnTo>
                  <a:pt x="104217" y="297033"/>
                </a:lnTo>
                <a:lnTo>
                  <a:pt x="152400" y="304800"/>
                </a:lnTo>
                <a:lnTo>
                  <a:pt x="200582" y="297033"/>
                </a:lnTo>
                <a:lnTo>
                  <a:pt x="242419" y="275405"/>
                </a:lnTo>
                <a:lnTo>
                  <a:pt x="275405" y="242419"/>
                </a:lnTo>
                <a:lnTo>
                  <a:pt x="297033" y="200582"/>
                </a:lnTo>
                <a:lnTo>
                  <a:pt x="304799" y="152400"/>
                </a:lnTo>
                <a:lnTo>
                  <a:pt x="297033" y="104217"/>
                </a:lnTo>
                <a:lnTo>
                  <a:pt x="275405" y="62380"/>
                </a:lnTo>
                <a:lnTo>
                  <a:pt x="242419" y="29394"/>
                </a:lnTo>
                <a:lnTo>
                  <a:pt x="200582" y="7766"/>
                </a:lnTo>
                <a:lnTo>
                  <a:pt x="152400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86839" y="4556759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lnTo>
                  <a:pt x="7766" y="104217"/>
                </a:lnTo>
                <a:lnTo>
                  <a:pt x="29394" y="62380"/>
                </a:lnTo>
                <a:lnTo>
                  <a:pt x="62380" y="29394"/>
                </a:lnTo>
                <a:lnTo>
                  <a:pt x="104217" y="7766"/>
                </a:lnTo>
                <a:lnTo>
                  <a:pt x="152400" y="0"/>
                </a:lnTo>
                <a:lnTo>
                  <a:pt x="200582" y="7766"/>
                </a:lnTo>
                <a:lnTo>
                  <a:pt x="242419" y="29394"/>
                </a:lnTo>
                <a:lnTo>
                  <a:pt x="275405" y="62380"/>
                </a:lnTo>
                <a:lnTo>
                  <a:pt x="297033" y="104217"/>
                </a:lnTo>
                <a:lnTo>
                  <a:pt x="304799" y="152400"/>
                </a:lnTo>
                <a:lnTo>
                  <a:pt x="297033" y="200582"/>
                </a:lnTo>
                <a:lnTo>
                  <a:pt x="275405" y="242419"/>
                </a:lnTo>
                <a:lnTo>
                  <a:pt x="242419" y="275405"/>
                </a:lnTo>
                <a:lnTo>
                  <a:pt x="200582" y="297033"/>
                </a:lnTo>
                <a:lnTo>
                  <a:pt x="152400" y="304800"/>
                </a:lnTo>
                <a:lnTo>
                  <a:pt x="104217" y="297033"/>
                </a:lnTo>
                <a:lnTo>
                  <a:pt x="62380" y="275405"/>
                </a:lnTo>
                <a:lnTo>
                  <a:pt x="29394" y="242419"/>
                </a:lnTo>
                <a:lnTo>
                  <a:pt x="7766" y="200582"/>
                </a:lnTo>
                <a:lnTo>
                  <a:pt x="0" y="152400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9911" y="494995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6"/>
                </a:lnTo>
                <a:lnTo>
                  <a:pt x="62396" y="29394"/>
                </a:lnTo>
                <a:lnTo>
                  <a:pt x="29405" y="62380"/>
                </a:lnTo>
                <a:lnTo>
                  <a:pt x="7769" y="104217"/>
                </a:lnTo>
                <a:lnTo>
                  <a:pt x="0" y="152400"/>
                </a:lnTo>
                <a:lnTo>
                  <a:pt x="7769" y="200582"/>
                </a:lnTo>
                <a:lnTo>
                  <a:pt x="29405" y="242419"/>
                </a:lnTo>
                <a:lnTo>
                  <a:pt x="62396" y="275405"/>
                </a:lnTo>
                <a:lnTo>
                  <a:pt x="104231" y="297033"/>
                </a:lnTo>
                <a:lnTo>
                  <a:pt x="152400" y="304800"/>
                </a:lnTo>
                <a:lnTo>
                  <a:pt x="200568" y="297033"/>
                </a:lnTo>
                <a:lnTo>
                  <a:pt x="242403" y="275405"/>
                </a:lnTo>
                <a:lnTo>
                  <a:pt x="275394" y="242419"/>
                </a:lnTo>
                <a:lnTo>
                  <a:pt x="297030" y="200582"/>
                </a:lnTo>
                <a:lnTo>
                  <a:pt x="304800" y="152400"/>
                </a:lnTo>
                <a:lnTo>
                  <a:pt x="297030" y="104217"/>
                </a:lnTo>
                <a:lnTo>
                  <a:pt x="275394" y="62380"/>
                </a:lnTo>
                <a:lnTo>
                  <a:pt x="242403" y="29394"/>
                </a:lnTo>
                <a:lnTo>
                  <a:pt x="200568" y="7766"/>
                </a:lnTo>
                <a:lnTo>
                  <a:pt x="152400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9911" y="494995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lnTo>
                  <a:pt x="7769" y="104217"/>
                </a:lnTo>
                <a:lnTo>
                  <a:pt x="29405" y="62380"/>
                </a:lnTo>
                <a:lnTo>
                  <a:pt x="62396" y="29394"/>
                </a:lnTo>
                <a:lnTo>
                  <a:pt x="104231" y="7766"/>
                </a:lnTo>
                <a:lnTo>
                  <a:pt x="152400" y="0"/>
                </a:lnTo>
                <a:lnTo>
                  <a:pt x="200568" y="7766"/>
                </a:lnTo>
                <a:lnTo>
                  <a:pt x="242403" y="29394"/>
                </a:lnTo>
                <a:lnTo>
                  <a:pt x="275394" y="62380"/>
                </a:lnTo>
                <a:lnTo>
                  <a:pt x="297030" y="104217"/>
                </a:lnTo>
                <a:lnTo>
                  <a:pt x="304800" y="152400"/>
                </a:lnTo>
                <a:lnTo>
                  <a:pt x="297030" y="200582"/>
                </a:lnTo>
                <a:lnTo>
                  <a:pt x="275394" y="242419"/>
                </a:lnTo>
                <a:lnTo>
                  <a:pt x="242403" y="275405"/>
                </a:lnTo>
                <a:lnTo>
                  <a:pt x="200568" y="297033"/>
                </a:lnTo>
                <a:lnTo>
                  <a:pt x="152400" y="304800"/>
                </a:lnTo>
                <a:lnTo>
                  <a:pt x="104231" y="297033"/>
                </a:lnTo>
                <a:lnTo>
                  <a:pt x="62396" y="275405"/>
                </a:lnTo>
                <a:lnTo>
                  <a:pt x="29405" y="242419"/>
                </a:lnTo>
                <a:lnTo>
                  <a:pt x="7769" y="200582"/>
                </a:lnTo>
                <a:lnTo>
                  <a:pt x="0" y="152400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37743" y="57729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7743" y="57729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lnTo>
                  <a:pt x="7769" y="104231"/>
                </a:lnTo>
                <a:lnTo>
                  <a:pt x="29405" y="62396"/>
                </a:lnTo>
                <a:lnTo>
                  <a:pt x="62396" y="29405"/>
                </a:lnTo>
                <a:lnTo>
                  <a:pt x="104231" y="7769"/>
                </a:lnTo>
                <a:lnTo>
                  <a:pt x="152400" y="0"/>
                </a:lnTo>
                <a:lnTo>
                  <a:pt x="200568" y="7769"/>
                </a:lnTo>
                <a:lnTo>
                  <a:pt x="242403" y="29405"/>
                </a:lnTo>
                <a:lnTo>
                  <a:pt x="275394" y="62396"/>
                </a:lnTo>
                <a:lnTo>
                  <a:pt x="297030" y="104231"/>
                </a:lnTo>
                <a:lnTo>
                  <a:pt x="304800" y="152400"/>
                </a:lnTo>
                <a:lnTo>
                  <a:pt x="297030" y="200568"/>
                </a:lnTo>
                <a:lnTo>
                  <a:pt x="275394" y="242403"/>
                </a:lnTo>
                <a:lnTo>
                  <a:pt x="242403" y="275394"/>
                </a:lnTo>
                <a:lnTo>
                  <a:pt x="200568" y="297030"/>
                </a:lnTo>
                <a:lnTo>
                  <a:pt x="152400" y="304800"/>
                </a:lnTo>
                <a:lnTo>
                  <a:pt x="104231" y="297030"/>
                </a:lnTo>
                <a:lnTo>
                  <a:pt x="62396" y="275394"/>
                </a:lnTo>
                <a:lnTo>
                  <a:pt x="29405" y="242403"/>
                </a:lnTo>
                <a:lnTo>
                  <a:pt x="7769" y="200568"/>
                </a:lnTo>
                <a:lnTo>
                  <a:pt x="0" y="152400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34439" y="3995927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17" y="7766"/>
                </a:lnTo>
                <a:lnTo>
                  <a:pt x="62380" y="29394"/>
                </a:lnTo>
                <a:lnTo>
                  <a:pt x="29394" y="62380"/>
                </a:lnTo>
                <a:lnTo>
                  <a:pt x="7766" y="104217"/>
                </a:lnTo>
                <a:lnTo>
                  <a:pt x="0" y="152400"/>
                </a:lnTo>
                <a:lnTo>
                  <a:pt x="7766" y="200582"/>
                </a:lnTo>
                <a:lnTo>
                  <a:pt x="29394" y="242419"/>
                </a:lnTo>
                <a:lnTo>
                  <a:pt x="62380" y="275405"/>
                </a:lnTo>
                <a:lnTo>
                  <a:pt x="104217" y="297033"/>
                </a:lnTo>
                <a:lnTo>
                  <a:pt x="152400" y="304800"/>
                </a:lnTo>
                <a:lnTo>
                  <a:pt x="200582" y="297033"/>
                </a:lnTo>
                <a:lnTo>
                  <a:pt x="242419" y="275405"/>
                </a:lnTo>
                <a:lnTo>
                  <a:pt x="275405" y="242419"/>
                </a:lnTo>
                <a:lnTo>
                  <a:pt x="297033" y="200582"/>
                </a:lnTo>
                <a:lnTo>
                  <a:pt x="304800" y="152400"/>
                </a:lnTo>
                <a:lnTo>
                  <a:pt x="297033" y="104217"/>
                </a:lnTo>
                <a:lnTo>
                  <a:pt x="275405" y="62380"/>
                </a:lnTo>
                <a:lnTo>
                  <a:pt x="242419" y="29394"/>
                </a:lnTo>
                <a:lnTo>
                  <a:pt x="200582" y="7766"/>
                </a:lnTo>
                <a:lnTo>
                  <a:pt x="152400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34439" y="3995927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lnTo>
                  <a:pt x="7766" y="104217"/>
                </a:lnTo>
                <a:lnTo>
                  <a:pt x="29394" y="62380"/>
                </a:lnTo>
                <a:lnTo>
                  <a:pt x="62380" y="29394"/>
                </a:lnTo>
                <a:lnTo>
                  <a:pt x="104217" y="7766"/>
                </a:lnTo>
                <a:lnTo>
                  <a:pt x="152400" y="0"/>
                </a:lnTo>
                <a:lnTo>
                  <a:pt x="200582" y="7766"/>
                </a:lnTo>
                <a:lnTo>
                  <a:pt x="242419" y="29394"/>
                </a:lnTo>
                <a:lnTo>
                  <a:pt x="275405" y="62380"/>
                </a:lnTo>
                <a:lnTo>
                  <a:pt x="297033" y="104217"/>
                </a:lnTo>
                <a:lnTo>
                  <a:pt x="304800" y="152400"/>
                </a:lnTo>
                <a:lnTo>
                  <a:pt x="297033" y="200582"/>
                </a:lnTo>
                <a:lnTo>
                  <a:pt x="275405" y="242419"/>
                </a:lnTo>
                <a:lnTo>
                  <a:pt x="242419" y="275405"/>
                </a:lnTo>
                <a:lnTo>
                  <a:pt x="200582" y="297033"/>
                </a:lnTo>
                <a:lnTo>
                  <a:pt x="152400" y="304800"/>
                </a:lnTo>
                <a:lnTo>
                  <a:pt x="104217" y="297033"/>
                </a:lnTo>
                <a:lnTo>
                  <a:pt x="62380" y="275405"/>
                </a:lnTo>
                <a:lnTo>
                  <a:pt x="29394" y="242419"/>
                </a:lnTo>
                <a:lnTo>
                  <a:pt x="7766" y="200582"/>
                </a:lnTo>
                <a:lnTo>
                  <a:pt x="0" y="152400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11223" y="604113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17" y="7769"/>
                </a:lnTo>
                <a:lnTo>
                  <a:pt x="62380" y="29405"/>
                </a:lnTo>
                <a:lnTo>
                  <a:pt x="29394" y="62396"/>
                </a:lnTo>
                <a:lnTo>
                  <a:pt x="7766" y="104231"/>
                </a:lnTo>
                <a:lnTo>
                  <a:pt x="0" y="152399"/>
                </a:lnTo>
                <a:lnTo>
                  <a:pt x="7766" y="200568"/>
                </a:lnTo>
                <a:lnTo>
                  <a:pt x="29394" y="242403"/>
                </a:lnTo>
                <a:lnTo>
                  <a:pt x="62380" y="275394"/>
                </a:lnTo>
                <a:lnTo>
                  <a:pt x="104217" y="297030"/>
                </a:lnTo>
                <a:lnTo>
                  <a:pt x="152400" y="304799"/>
                </a:lnTo>
                <a:lnTo>
                  <a:pt x="200582" y="297030"/>
                </a:lnTo>
                <a:lnTo>
                  <a:pt x="242419" y="275394"/>
                </a:lnTo>
                <a:lnTo>
                  <a:pt x="275405" y="242403"/>
                </a:lnTo>
                <a:lnTo>
                  <a:pt x="297033" y="200568"/>
                </a:lnTo>
                <a:lnTo>
                  <a:pt x="304800" y="152399"/>
                </a:lnTo>
                <a:lnTo>
                  <a:pt x="297033" y="104231"/>
                </a:lnTo>
                <a:lnTo>
                  <a:pt x="275405" y="62396"/>
                </a:lnTo>
                <a:lnTo>
                  <a:pt x="242419" y="29405"/>
                </a:lnTo>
                <a:lnTo>
                  <a:pt x="200582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11223" y="604113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399"/>
                </a:moveTo>
                <a:lnTo>
                  <a:pt x="7766" y="104231"/>
                </a:lnTo>
                <a:lnTo>
                  <a:pt x="29394" y="62396"/>
                </a:lnTo>
                <a:lnTo>
                  <a:pt x="62380" y="29405"/>
                </a:lnTo>
                <a:lnTo>
                  <a:pt x="104217" y="7769"/>
                </a:lnTo>
                <a:lnTo>
                  <a:pt x="152400" y="0"/>
                </a:lnTo>
                <a:lnTo>
                  <a:pt x="200582" y="7769"/>
                </a:lnTo>
                <a:lnTo>
                  <a:pt x="242419" y="29405"/>
                </a:lnTo>
                <a:lnTo>
                  <a:pt x="275405" y="62396"/>
                </a:lnTo>
                <a:lnTo>
                  <a:pt x="297033" y="104231"/>
                </a:lnTo>
                <a:lnTo>
                  <a:pt x="304800" y="152399"/>
                </a:lnTo>
                <a:lnTo>
                  <a:pt x="297033" y="200568"/>
                </a:lnTo>
                <a:lnTo>
                  <a:pt x="275405" y="242403"/>
                </a:lnTo>
                <a:lnTo>
                  <a:pt x="242419" y="275394"/>
                </a:lnTo>
                <a:lnTo>
                  <a:pt x="200582" y="297030"/>
                </a:lnTo>
                <a:lnTo>
                  <a:pt x="152400" y="304799"/>
                </a:lnTo>
                <a:lnTo>
                  <a:pt x="104217" y="297030"/>
                </a:lnTo>
                <a:lnTo>
                  <a:pt x="62380" y="275394"/>
                </a:lnTo>
                <a:lnTo>
                  <a:pt x="29394" y="242403"/>
                </a:lnTo>
                <a:lnTo>
                  <a:pt x="7766" y="200568"/>
                </a:lnTo>
                <a:lnTo>
                  <a:pt x="0" y="152399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84703" y="434949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17" y="7766"/>
                </a:lnTo>
                <a:lnTo>
                  <a:pt x="62380" y="29394"/>
                </a:lnTo>
                <a:lnTo>
                  <a:pt x="29394" y="62380"/>
                </a:lnTo>
                <a:lnTo>
                  <a:pt x="7766" y="104217"/>
                </a:lnTo>
                <a:lnTo>
                  <a:pt x="0" y="152399"/>
                </a:lnTo>
                <a:lnTo>
                  <a:pt x="7766" y="200582"/>
                </a:lnTo>
                <a:lnTo>
                  <a:pt x="29394" y="242419"/>
                </a:lnTo>
                <a:lnTo>
                  <a:pt x="62380" y="275405"/>
                </a:lnTo>
                <a:lnTo>
                  <a:pt x="104217" y="297033"/>
                </a:lnTo>
                <a:lnTo>
                  <a:pt x="152400" y="304799"/>
                </a:lnTo>
                <a:lnTo>
                  <a:pt x="200582" y="297033"/>
                </a:lnTo>
                <a:lnTo>
                  <a:pt x="242419" y="275405"/>
                </a:lnTo>
                <a:lnTo>
                  <a:pt x="275405" y="242419"/>
                </a:lnTo>
                <a:lnTo>
                  <a:pt x="297033" y="200582"/>
                </a:lnTo>
                <a:lnTo>
                  <a:pt x="304800" y="152399"/>
                </a:lnTo>
                <a:lnTo>
                  <a:pt x="297033" y="104217"/>
                </a:lnTo>
                <a:lnTo>
                  <a:pt x="275405" y="62380"/>
                </a:lnTo>
                <a:lnTo>
                  <a:pt x="242419" y="29394"/>
                </a:lnTo>
                <a:lnTo>
                  <a:pt x="200582" y="7766"/>
                </a:lnTo>
                <a:lnTo>
                  <a:pt x="1524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584703" y="434949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399"/>
                </a:moveTo>
                <a:lnTo>
                  <a:pt x="7766" y="104217"/>
                </a:lnTo>
                <a:lnTo>
                  <a:pt x="29394" y="62380"/>
                </a:lnTo>
                <a:lnTo>
                  <a:pt x="62380" y="29394"/>
                </a:lnTo>
                <a:lnTo>
                  <a:pt x="104217" y="7766"/>
                </a:lnTo>
                <a:lnTo>
                  <a:pt x="152400" y="0"/>
                </a:lnTo>
                <a:lnTo>
                  <a:pt x="200582" y="7766"/>
                </a:lnTo>
                <a:lnTo>
                  <a:pt x="242419" y="29394"/>
                </a:lnTo>
                <a:lnTo>
                  <a:pt x="275405" y="62380"/>
                </a:lnTo>
                <a:lnTo>
                  <a:pt x="297033" y="104217"/>
                </a:lnTo>
                <a:lnTo>
                  <a:pt x="304800" y="152399"/>
                </a:lnTo>
                <a:lnTo>
                  <a:pt x="297033" y="200582"/>
                </a:lnTo>
                <a:lnTo>
                  <a:pt x="275405" y="242419"/>
                </a:lnTo>
                <a:lnTo>
                  <a:pt x="242419" y="275405"/>
                </a:lnTo>
                <a:lnTo>
                  <a:pt x="200582" y="297033"/>
                </a:lnTo>
                <a:lnTo>
                  <a:pt x="152400" y="304799"/>
                </a:lnTo>
                <a:lnTo>
                  <a:pt x="104217" y="297033"/>
                </a:lnTo>
                <a:lnTo>
                  <a:pt x="62380" y="275405"/>
                </a:lnTo>
                <a:lnTo>
                  <a:pt x="29394" y="242419"/>
                </a:lnTo>
                <a:lnTo>
                  <a:pt x="7766" y="200582"/>
                </a:lnTo>
                <a:lnTo>
                  <a:pt x="0" y="152399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72311" y="553516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399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799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399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72311" y="553516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399"/>
                </a:moveTo>
                <a:lnTo>
                  <a:pt x="7769" y="104231"/>
                </a:lnTo>
                <a:lnTo>
                  <a:pt x="29405" y="62396"/>
                </a:lnTo>
                <a:lnTo>
                  <a:pt x="62396" y="29405"/>
                </a:lnTo>
                <a:lnTo>
                  <a:pt x="104231" y="7769"/>
                </a:lnTo>
                <a:lnTo>
                  <a:pt x="152400" y="0"/>
                </a:lnTo>
                <a:lnTo>
                  <a:pt x="200568" y="7769"/>
                </a:lnTo>
                <a:lnTo>
                  <a:pt x="242403" y="29405"/>
                </a:lnTo>
                <a:lnTo>
                  <a:pt x="275394" y="62396"/>
                </a:lnTo>
                <a:lnTo>
                  <a:pt x="297030" y="104231"/>
                </a:lnTo>
                <a:lnTo>
                  <a:pt x="304800" y="152399"/>
                </a:lnTo>
                <a:lnTo>
                  <a:pt x="297030" y="200568"/>
                </a:lnTo>
                <a:lnTo>
                  <a:pt x="275394" y="242403"/>
                </a:lnTo>
                <a:lnTo>
                  <a:pt x="242403" y="275394"/>
                </a:lnTo>
                <a:lnTo>
                  <a:pt x="200568" y="297030"/>
                </a:lnTo>
                <a:lnTo>
                  <a:pt x="152400" y="304799"/>
                </a:lnTo>
                <a:lnTo>
                  <a:pt x="104231" y="297030"/>
                </a:lnTo>
                <a:lnTo>
                  <a:pt x="62396" y="275394"/>
                </a:lnTo>
                <a:lnTo>
                  <a:pt x="29405" y="242403"/>
                </a:lnTo>
                <a:lnTo>
                  <a:pt x="7769" y="200568"/>
                </a:lnTo>
                <a:lnTo>
                  <a:pt x="0" y="152399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5343" y="434949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6"/>
                </a:lnTo>
                <a:lnTo>
                  <a:pt x="62396" y="29394"/>
                </a:lnTo>
                <a:lnTo>
                  <a:pt x="29405" y="62380"/>
                </a:lnTo>
                <a:lnTo>
                  <a:pt x="7769" y="104217"/>
                </a:lnTo>
                <a:lnTo>
                  <a:pt x="0" y="152399"/>
                </a:lnTo>
                <a:lnTo>
                  <a:pt x="7769" y="200582"/>
                </a:lnTo>
                <a:lnTo>
                  <a:pt x="29405" y="242419"/>
                </a:lnTo>
                <a:lnTo>
                  <a:pt x="62396" y="275405"/>
                </a:lnTo>
                <a:lnTo>
                  <a:pt x="104231" y="297033"/>
                </a:lnTo>
                <a:lnTo>
                  <a:pt x="152400" y="304799"/>
                </a:lnTo>
                <a:lnTo>
                  <a:pt x="200568" y="297033"/>
                </a:lnTo>
                <a:lnTo>
                  <a:pt x="242403" y="275405"/>
                </a:lnTo>
                <a:lnTo>
                  <a:pt x="275394" y="242419"/>
                </a:lnTo>
                <a:lnTo>
                  <a:pt x="297030" y="200582"/>
                </a:lnTo>
                <a:lnTo>
                  <a:pt x="304800" y="152399"/>
                </a:lnTo>
                <a:lnTo>
                  <a:pt x="297030" y="104217"/>
                </a:lnTo>
                <a:lnTo>
                  <a:pt x="275394" y="62380"/>
                </a:lnTo>
                <a:lnTo>
                  <a:pt x="242403" y="29394"/>
                </a:lnTo>
                <a:lnTo>
                  <a:pt x="200568" y="7766"/>
                </a:lnTo>
                <a:lnTo>
                  <a:pt x="1524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5343" y="434949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399"/>
                </a:moveTo>
                <a:lnTo>
                  <a:pt x="7769" y="104217"/>
                </a:lnTo>
                <a:lnTo>
                  <a:pt x="29405" y="62380"/>
                </a:lnTo>
                <a:lnTo>
                  <a:pt x="62396" y="29394"/>
                </a:lnTo>
                <a:lnTo>
                  <a:pt x="104231" y="7766"/>
                </a:lnTo>
                <a:lnTo>
                  <a:pt x="152400" y="0"/>
                </a:lnTo>
                <a:lnTo>
                  <a:pt x="200568" y="7766"/>
                </a:lnTo>
                <a:lnTo>
                  <a:pt x="242403" y="29394"/>
                </a:lnTo>
                <a:lnTo>
                  <a:pt x="275394" y="62380"/>
                </a:lnTo>
                <a:lnTo>
                  <a:pt x="297030" y="104217"/>
                </a:lnTo>
                <a:lnTo>
                  <a:pt x="304800" y="152399"/>
                </a:lnTo>
                <a:lnTo>
                  <a:pt x="297030" y="200582"/>
                </a:lnTo>
                <a:lnTo>
                  <a:pt x="275394" y="242419"/>
                </a:lnTo>
                <a:lnTo>
                  <a:pt x="242403" y="275405"/>
                </a:lnTo>
                <a:lnTo>
                  <a:pt x="200568" y="297033"/>
                </a:lnTo>
                <a:lnTo>
                  <a:pt x="152400" y="304799"/>
                </a:lnTo>
                <a:lnTo>
                  <a:pt x="104231" y="297033"/>
                </a:lnTo>
                <a:lnTo>
                  <a:pt x="62396" y="275405"/>
                </a:lnTo>
                <a:lnTo>
                  <a:pt x="29405" y="242419"/>
                </a:lnTo>
                <a:lnTo>
                  <a:pt x="7769" y="200582"/>
                </a:lnTo>
                <a:lnTo>
                  <a:pt x="0" y="152399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80615" y="513283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17" y="7766"/>
                </a:lnTo>
                <a:lnTo>
                  <a:pt x="62380" y="29394"/>
                </a:lnTo>
                <a:lnTo>
                  <a:pt x="29394" y="62380"/>
                </a:lnTo>
                <a:lnTo>
                  <a:pt x="7766" y="104217"/>
                </a:lnTo>
                <a:lnTo>
                  <a:pt x="0" y="152400"/>
                </a:lnTo>
                <a:lnTo>
                  <a:pt x="7766" y="200582"/>
                </a:lnTo>
                <a:lnTo>
                  <a:pt x="29394" y="242419"/>
                </a:lnTo>
                <a:lnTo>
                  <a:pt x="62380" y="275405"/>
                </a:lnTo>
                <a:lnTo>
                  <a:pt x="104217" y="297033"/>
                </a:lnTo>
                <a:lnTo>
                  <a:pt x="152400" y="304800"/>
                </a:lnTo>
                <a:lnTo>
                  <a:pt x="200582" y="297033"/>
                </a:lnTo>
                <a:lnTo>
                  <a:pt x="242419" y="275405"/>
                </a:lnTo>
                <a:lnTo>
                  <a:pt x="275405" y="242419"/>
                </a:lnTo>
                <a:lnTo>
                  <a:pt x="297033" y="200582"/>
                </a:lnTo>
                <a:lnTo>
                  <a:pt x="304800" y="152400"/>
                </a:lnTo>
                <a:lnTo>
                  <a:pt x="297033" y="104217"/>
                </a:lnTo>
                <a:lnTo>
                  <a:pt x="275405" y="62380"/>
                </a:lnTo>
                <a:lnTo>
                  <a:pt x="242419" y="29394"/>
                </a:lnTo>
                <a:lnTo>
                  <a:pt x="200582" y="7766"/>
                </a:lnTo>
                <a:lnTo>
                  <a:pt x="1524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90143" y="3941063"/>
            <a:ext cx="2194560" cy="2100580"/>
          </a:xfrm>
          <a:custGeom>
            <a:avLst/>
            <a:gdLst/>
            <a:ahLst/>
            <a:cxnLst/>
            <a:rect l="l" t="t" r="r" b="b"/>
            <a:pathLst>
              <a:path w="2194560" h="2100579">
                <a:moveTo>
                  <a:pt x="1490472" y="1344168"/>
                </a:moveTo>
                <a:lnTo>
                  <a:pt x="1498238" y="1295985"/>
                </a:lnTo>
                <a:lnTo>
                  <a:pt x="1519866" y="1254148"/>
                </a:lnTo>
                <a:lnTo>
                  <a:pt x="1552852" y="1221162"/>
                </a:lnTo>
                <a:lnTo>
                  <a:pt x="1594689" y="1199534"/>
                </a:lnTo>
                <a:lnTo>
                  <a:pt x="1642872" y="1191768"/>
                </a:lnTo>
                <a:lnTo>
                  <a:pt x="1691054" y="1199534"/>
                </a:lnTo>
                <a:lnTo>
                  <a:pt x="1732891" y="1221162"/>
                </a:lnTo>
                <a:lnTo>
                  <a:pt x="1765877" y="1254148"/>
                </a:lnTo>
                <a:lnTo>
                  <a:pt x="1787505" y="1295985"/>
                </a:lnTo>
                <a:lnTo>
                  <a:pt x="1795272" y="1344168"/>
                </a:lnTo>
                <a:lnTo>
                  <a:pt x="1787505" y="1392350"/>
                </a:lnTo>
                <a:lnTo>
                  <a:pt x="1765877" y="1434187"/>
                </a:lnTo>
                <a:lnTo>
                  <a:pt x="1732891" y="1467173"/>
                </a:lnTo>
                <a:lnTo>
                  <a:pt x="1691054" y="1488801"/>
                </a:lnTo>
                <a:lnTo>
                  <a:pt x="1642872" y="1496568"/>
                </a:lnTo>
                <a:lnTo>
                  <a:pt x="1594689" y="1488801"/>
                </a:lnTo>
                <a:lnTo>
                  <a:pt x="1552852" y="1467173"/>
                </a:lnTo>
                <a:lnTo>
                  <a:pt x="1519866" y="1434187"/>
                </a:lnTo>
                <a:lnTo>
                  <a:pt x="1498238" y="1392350"/>
                </a:lnTo>
                <a:lnTo>
                  <a:pt x="1490472" y="1344168"/>
                </a:lnTo>
                <a:close/>
              </a:path>
              <a:path w="2194560" h="2100579">
                <a:moveTo>
                  <a:pt x="0" y="1050036"/>
                </a:moveTo>
                <a:lnTo>
                  <a:pt x="1069" y="1003266"/>
                </a:lnTo>
                <a:lnTo>
                  <a:pt x="4246" y="957019"/>
                </a:lnTo>
                <a:lnTo>
                  <a:pt x="9488" y="911339"/>
                </a:lnTo>
                <a:lnTo>
                  <a:pt x="16749" y="866268"/>
                </a:lnTo>
                <a:lnTo>
                  <a:pt x="25984" y="821849"/>
                </a:lnTo>
                <a:lnTo>
                  <a:pt x="37150" y="778124"/>
                </a:lnTo>
                <a:lnTo>
                  <a:pt x="50202" y="735136"/>
                </a:lnTo>
                <a:lnTo>
                  <a:pt x="65094" y="692928"/>
                </a:lnTo>
                <a:lnTo>
                  <a:pt x="81782" y="651543"/>
                </a:lnTo>
                <a:lnTo>
                  <a:pt x="100223" y="611022"/>
                </a:lnTo>
                <a:lnTo>
                  <a:pt x="120370" y="571409"/>
                </a:lnTo>
                <a:lnTo>
                  <a:pt x="142180" y="532747"/>
                </a:lnTo>
                <a:lnTo>
                  <a:pt x="165608" y="495079"/>
                </a:lnTo>
                <a:lnTo>
                  <a:pt x="190609" y="458446"/>
                </a:lnTo>
                <a:lnTo>
                  <a:pt x="217138" y="422891"/>
                </a:lnTo>
                <a:lnTo>
                  <a:pt x="245152" y="388458"/>
                </a:lnTo>
                <a:lnTo>
                  <a:pt x="274606" y="355189"/>
                </a:lnTo>
                <a:lnTo>
                  <a:pt x="305454" y="323127"/>
                </a:lnTo>
                <a:lnTo>
                  <a:pt x="337653" y="292314"/>
                </a:lnTo>
                <a:lnTo>
                  <a:pt x="371157" y="262793"/>
                </a:lnTo>
                <a:lnTo>
                  <a:pt x="405922" y="234607"/>
                </a:lnTo>
                <a:lnTo>
                  <a:pt x="441904" y="207799"/>
                </a:lnTo>
                <a:lnTo>
                  <a:pt x="479058" y="182410"/>
                </a:lnTo>
                <a:lnTo>
                  <a:pt x="517339" y="158485"/>
                </a:lnTo>
                <a:lnTo>
                  <a:pt x="556702" y="136065"/>
                </a:lnTo>
                <a:lnTo>
                  <a:pt x="597104" y="115193"/>
                </a:lnTo>
                <a:lnTo>
                  <a:pt x="638499" y="95913"/>
                </a:lnTo>
                <a:lnTo>
                  <a:pt x="680843" y="78265"/>
                </a:lnTo>
                <a:lnTo>
                  <a:pt x="724092" y="62295"/>
                </a:lnTo>
                <a:lnTo>
                  <a:pt x="768200" y="48043"/>
                </a:lnTo>
                <a:lnTo>
                  <a:pt x="813123" y="35553"/>
                </a:lnTo>
                <a:lnTo>
                  <a:pt x="858816" y="24867"/>
                </a:lnTo>
                <a:lnTo>
                  <a:pt x="905236" y="16029"/>
                </a:lnTo>
                <a:lnTo>
                  <a:pt x="952336" y="9080"/>
                </a:lnTo>
                <a:lnTo>
                  <a:pt x="1000073" y="4064"/>
                </a:lnTo>
                <a:lnTo>
                  <a:pt x="1048403" y="1023"/>
                </a:lnTo>
                <a:lnTo>
                  <a:pt x="1097280" y="0"/>
                </a:lnTo>
                <a:lnTo>
                  <a:pt x="1146159" y="1023"/>
                </a:lnTo>
                <a:lnTo>
                  <a:pt x="1194491" y="4064"/>
                </a:lnTo>
                <a:lnTo>
                  <a:pt x="1242231" y="9080"/>
                </a:lnTo>
                <a:lnTo>
                  <a:pt x="1289333" y="16029"/>
                </a:lnTo>
                <a:lnTo>
                  <a:pt x="1335754" y="24867"/>
                </a:lnTo>
                <a:lnTo>
                  <a:pt x="1381449" y="35553"/>
                </a:lnTo>
                <a:lnTo>
                  <a:pt x="1426374" y="48043"/>
                </a:lnTo>
                <a:lnTo>
                  <a:pt x="1470483" y="62295"/>
                </a:lnTo>
                <a:lnTo>
                  <a:pt x="1513732" y="78265"/>
                </a:lnTo>
                <a:lnTo>
                  <a:pt x="1556076" y="95913"/>
                </a:lnTo>
                <a:lnTo>
                  <a:pt x="1597472" y="115193"/>
                </a:lnTo>
                <a:lnTo>
                  <a:pt x="1637874" y="136065"/>
                </a:lnTo>
                <a:lnTo>
                  <a:pt x="1677237" y="158485"/>
                </a:lnTo>
                <a:lnTo>
                  <a:pt x="1715518" y="182410"/>
                </a:lnTo>
                <a:lnTo>
                  <a:pt x="1752671" y="207799"/>
                </a:lnTo>
                <a:lnTo>
                  <a:pt x="1788653" y="234607"/>
                </a:lnTo>
                <a:lnTo>
                  <a:pt x="1823418" y="262793"/>
                </a:lnTo>
                <a:lnTo>
                  <a:pt x="1856921" y="292314"/>
                </a:lnTo>
                <a:lnTo>
                  <a:pt x="1889119" y="323127"/>
                </a:lnTo>
                <a:lnTo>
                  <a:pt x="1919966" y="355189"/>
                </a:lnTo>
                <a:lnTo>
                  <a:pt x="1949419" y="388458"/>
                </a:lnTo>
                <a:lnTo>
                  <a:pt x="1977432" y="422891"/>
                </a:lnTo>
                <a:lnTo>
                  <a:pt x="2003960" y="458446"/>
                </a:lnTo>
                <a:lnTo>
                  <a:pt x="2028961" y="495079"/>
                </a:lnTo>
                <a:lnTo>
                  <a:pt x="2052387" y="532747"/>
                </a:lnTo>
                <a:lnTo>
                  <a:pt x="2074196" y="571409"/>
                </a:lnTo>
                <a:lnTo>
                  <a:pt x="2094343" y="611022"/>
                </a:lnTo>
                <a:lnTo>
                  <a:pt x="2112782" y="651543"/>
                </a:lnTo>
                <a:lnTo>
                  <a:pt x="2129469" y="692928"/>
                </a:lnTo>
                <a:lnTo>
                  <a:pt x="2144361" y="735136"/>
                </a:lnTo>
                <a:lnTo>
                  <a:pt x="2157411" y="778124"/>
                </a:lnTo>
                <a:lnTo>
                  <a:pt x="2168576" y="821849"/>
                </a:lnTo>
                <a:lnTo>
                  <a:pt x="2177811" y="866268"/>
                </a:lnTo>
                <a:lnTo>
                  <a:pt x="2185072" y="911339"/>
                </a:lnTo>
                <a:lnTo>
                  <a:pt x="2190313" y="957019"/>
                </a:lnTo>
                <a:lnTo>
                  <a:pt x="2193490" y="1003266"/>
                </a:lnTo>
                <a:lnTo>
                  <a:pt x="2194560" y="1050036"/>
                </a:lnTo>
                <a:lnTo>
                  <a:pt x="2193490" y="1096805"/>
                </a:lnTo>
                <a:lnTo>
                  <a:pt x="2190313" y="1143052"/>
                </a:lnTo>
                <a:lnTo>
                  <a:pt x="2185072" y="1188732"/>
                </a:lnTo>
                <a:lnTo>
                  <a:pt x="2177811" y="1233803"/>
                </a:lnTo>
                <a:lnTo>
                  <a:pt x="2168576" y="1278222"/>
                </a:lnTo>
                <a:lnTo>
                  <a:pt x="2157411" y="1321947"/>
                </a:lnTo>
                <a:lnTo>
                  <a:pt x="2144361" y="1364935"/>
                </a:lnTo>
                <a:lnTo>
                  <a:pt x="2129469" y="1407143"/>
                </a:lnTo>
                <a:lnTo>
                  <a:pt x="2112782" y="1448528"/>
                </a:lnTo>
                <a:lnTo>
                  <a:pt x="2094343" y="1489049"/>
                </a:lnTo>
                <a:lnTo>
                  <a:pt x="2074196" y="1528662"/>
                </a:lnTo>
                <a:lnTo>
                  <a:pt x="2052387" y="1567324"/>
                </a:lnTo>
                <a:lnTo>
                  <a:pt x="2028961" y="1604992"/>
                </a:lnTo>
                <a:lnTo>
                  <a:pt x="2003960" y="1641625"/>
                </a:lnTo>
                <a:lnTo>
                  <a:pt x="1977432" y="1677180"/>
                </a:lnTo>
                <a:lnTo>
                  <a:pt x="1949419" y="1711613"/>
                </a:lnTo>
                <a:lnTo>
                  <a:pt x="1919966" y="1744882"/>
                </a:lnTo>
                <a:lnTo>
                  <a:pt x="1889119" y="1776944"/>
                </a:lnTo>
                <a:lnTo>
                  <a:pt x="1856921" y="1807757"/>
                </a:lnTo>
                <a:lnTo>
                  <a:pt x="1823418" y="1837278"/>
                </a:lnTo>
                <a:lnTo>
                  <a:pt x="1788653" y="1865464"/>
                </a:lnTo>
                <a:lnTo>
                  <a:pt x="1752671" y="1892272"/>
                </a:lnTo>
                <a:lnTo>
                  <a:pt x="1715518" y="1917661"/>
                </a:lnTo>
                <a:lnTo>
                  <a:pt x="1677237" y="1941586"/>
                </a:lnTo>
                <a:lnTo>
                  <a:pt x="1637874" y="1964006"/>
                </a:lnTo>
                <a:lnTo>
                  <a:pt x="1597472" y="1984878"/>
                </a:lnTo>
                <a:lnTo>
                  <a:pt x="1556076" y="2004158"/>
                </a:lnTo>
                <a:lnTo>
                  <a:pt x="1513732" y="2021806"/>
                </a:lnTo>
                <a:lnTo>
                  <a:pt x="1470483" y="2037776"/>
                </a:lnTo>
                <a:lnTo>
                  <a:pt x="1426374" y="2052028"/>
                </a:lnTo>
                <a:lnTo>
                  <a:pt x="1381449" y="2064518"/>
                </a:lnTo>
                <a:lnTo>
                  <a:pt x="1335754" y="2075204"/>
                </a:lnTo>
                <a:lnTo>
                  <a:pt x="1289333" y="2084042"/>
                </a:lnTo>
                <a:lnTo>
                  <a:pt x="1242231" y="2090991"/>
                </a:lnTo>
                <a:lnTo>
                  <a:pt x="1194491" y="2096007"/>
                </a:lnTo>
                <a:lnTo>
                  <a:pt x="1146159" y="2099048"/>
                </a:lnTo>
                <a:lnTo>
                  <a:pt x="1097280" y="2100072"/>
                </a:lnTo>
                <a:lnTo>
                  <a:pt x="1048403" y="2099048"/>
                </a:lnTo>
                <a:lnTo>
                  <a:pt x="1000073" y="2096007"/>
                </a:lnTo>
                <a:lnTo>
                  <a:pt x="952336" y="2090991"/>
                </a:lnTo>
                <a:lnTo>
                  <a:pt x="905236" y="2084042"/>
                </a:lnTo>
                <a:lnTo>
                  <a:pt x="858816" y="2075204"/>
                </a:lnTo>
                <a:lnTo>
                  <a:pt x="813123" y="2064518"/>
                </a:lnTo>
                <a:lnTo>
                  <a:pt x="768200" y="2052028"/>
                </a:lnTo>
                <a:lnTo>
                  <a:pt x="724092" y="2037776"/>
                </a:lnTo>
                <a:lnTo>
                  <a:pt x="680843" y="2021806"/>
                </a:lnTo>
                <a:lnTo>
                  <a:pt x="638499" y="2004158"/>
                </a:lnTo>
                <a:lnTo>
                  <a:pt x="597104" y="1984878"/>
                </a:lnTo>
                <a:lnTo>
                  <a:pt x="556702" y="1964006"/>
                </a:lnTo>
                <a:lnTo>
                  <a:pt x="517339" y="1941586"/>
                </a:lnTo>
                <a:lnTo>
                  <a:pt x="479058" y="1917661"/>
                </a:lnTo>
                <a:lnTo>
                  <a:pt x="441904" y="1892272"/>
                </a:lnTo>
                <a:lnTo>
                  <a:pt x="405922" y="1865464"/>
                </a:lnTo>
                <a:lnTo>
                  <a:pt x="371157" y="1837278"/>
                </a:lnTo>
                <a:lnTo>
                  <a:pt x="337653" y="1807757"/>
                </a:lnTo>
                <a:lnTo>
                  <a:pt x="305454" y="1776944"/>
                </a:lnTo>
                <a:lnTo>
                  <a:pt x="274606" y="1744882"/>
                </a:lnTo>
                <a:lnTo>
                  <a:pt x="245152" y="1711613"/>
                </a:lnTo>
                <a:lnTo>
                  <a:pt x="217138" y="1677180"/>
                </a:lnTo>
                <a:lnTo>
                  <a:pt x="190609" y="1641625"/>
                </a:lnTo>
                <a:lnTo>
                  <a:pt x="165608" y="1604992"/>
                </a:lnTo>
                <a:lnTo>
                  <a:pt x="142180" y="1567324"/>
                </a:lnTo>
                <a:lnTo>
                  <a:pt x="120370" y="1528662"/>
                </a:lnTo>
                <a:lnTo>
                  <a:pt x="100223" y="1489049"/>
                </a:lnTo>
                <a:lnTo>
                  <a:pt x="81782" y="1448528"/>
                </a:lnTo>
                <a:lnTo>
                  <a:pt x="65094" y="1407143"/>
                </a:lnTo>
                <a:lnTo>
                  <a:pt x="50202" y="1364935"/>
                </a:lnTo>
                <a:lnTo>
                  <a:pt x="37150" y="1321947"/>
                </a:lnTo>
                <a:lnTo>
                  <a:pt x="25984" y="1278222"/>
                </a:lnTo>
                <a:lnTo>
                  <a:pt x="16749" y="1233803"/>
                </a:lnTo>
                <a:lnTo>
                  <a:pt x="9488" y="1188732"/>
                </a:lnTo>
                <a:lnTo>
                  <a:pt x="4246" y="1143052"/>
                </a:lnTo>
                <a:lnTo>
                  <a:pt x="1069" y="1096805"/>
                </a:lnTo>
                <a:lnTo>
                  <a:pt x="0" y="105003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58071" y="450494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17" y="7766"/>
                </a:lnTo>
                <a:lnTo>
                  <a:pt x="62380" y="29394"/>
                </a:lnTo>
                <a:lnTo>
                  <a:pt x="29394" y="62380"/>
                </a:lnTo>
                <a:lnTo>
                  <a:pt x="7766" y="104217"/>
                </a:lnTo>
                <a:lnTo>
                  <a:pt x="0" y="152399"/>
                </a:lnTo>
                <a:lnTo>
                  <a:pt x="7766" y="200582"/>
                </a:lnTo>
                <a:lnTo>
                  <a:pt x="29394" y="242419"/>
                </a:lnTo>
                <a:lnTo>
                  <a:pt x="62380" y="275405"/>
                </a:lnTo>
                <a:lnTo>
                  <a:pt x="104217" y="297033"/>
                </a:lnTo>
                <a:lnTo>
                  <a:pt x="152400" y="304799"/>
                </a:lnTo>
                <a:lnTo>
                  <a:pt x="200582" y="297033"/>
                </a:lnTo>
                <a:lnTo>
                  <a:pt x="242419" y="275405"/>
                </a:lnTo>
                <a:lnTo>
                  <a:pt x="275405" y="242419"/>
                </a:lnTo>
                <a:lnTo>
                  <a:pt x="297033" y="200582"/>
                </a:lnTo>
                <a:lnTo>
                  <a:pt x="304800" y="152399"/>
                </a:lnTo>
                <a:lnTo>
                  <a:pt x="297033" y="104217"/>
                </a:lnTo>
                <a:lnTo>
                  <a:pt x="275405" y="62380"/>
                </a:lnTo>
                <a:lnTo>
                  <a:pt x="242419" y="29394"/>
                </a:lnTo>
                <a:lnTo>
                  <a:pt x="200582" y="7766"/>
                </a:lnTo>
                <a:lnTo>
                  <a:pt x="152400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958071" y="450494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399"/>
                </a:moveTo>
                <a:lnTo>
                  <a:pt x="7766" y="104217"/>
                </a:lnTo>
                <a:lnTo>
                  <a:pt x="29394" y="62380"/>
                </a:lnTo>
                <a:lnTo>
                  <a:pt x="62380" y="29394"/>
                </a:lnTo>
                <a:lnTo>
                  <a:pt x="104217" y="7766"/>
                </a:lnTo>
                <a:lnTo>
                  <a:pt x="152400" y="0"/>
                </a:lnTo>
                <a:lnTo>
                  <a:pt x="200582" y="7766"/>
                </a:lnTo>
                <a:lnTo>
                  <a:pt x="242419" y="29394"/>
                </a:lnTo>
                <a:lnTo>
                  <a:pt x="275405" y="62380"/>
                </a:lnTo>
                <a:lnTo>
                  <a:pt x="297033" y="104217"/>
                </a:lnTo>
                <a:lnTo>
                  <a:pt x="304800" y="152399"/>
                </a:lnTo>
                <a:lnTo>
                  <a:pt x="297033" y="200582"/>
                </a:lnTo>
                <a:lnTo>
                  <a:pt x="275405" y="242419"/>
                </a:lnTo>
                <a:lnTo>
                  <a:pt x="242419" y="275405"/>
                </a:lnTo>
                <a:lnTo>
                  <a:pt x="200582" y="297033"/>
                </a:lnTo>
                <a:lnTo>
                  <a:pt x="152400" y="304799"/>
                </a:lnTo>
                <a:lnTo>
                  <a:pt x="104217" y="297033"/>
                </a:lnTo>
                <a:lnTo>
                  <a:pt x="62380" y="275405"/>
                </a:lnTo>
                <a:lnTo>
                  <a:pt x="29394" y="242419"/>
                </a:lnTo>
                <a:lnTo>
                  <a:pt x="7766" y="200582"/>
                </a:lnTo>
                <a:lnTo>
                  <a:pt x="0" y="152399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391143" y="490118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17" y="7766"/>
                </a:lnTo>
                <a:lnTo>
                  <a:pt x="62380" y="29394"/>
                </a:lnTo>
                <a:lnTo>
                  <a:pt x="29394" y="62380"/>
                </a:lnTo>
                <a:lnTo>
                  <a:pt x="7766" y="104217"/>
                </a:lnTo>
                <a:lnTo>
                  <a:pt x="0" y="152400"/>
                </a:lnTo>
                <a:lnTo>
                  <a:pt x="7766" y="200582"/>
                </a:lnTo>
                <a:lnTo>
                  <a:pt x="29394" y="242419"/>
                </a:lnTo>
                <a:lnTo>
                  <a:pt x="62380" y="275405"/>
                </a:lnTo>
                <a:lnTo>
                  <a:pt x="104217" y="297033"/>
                </a:lnTo>
                <a:lnTo>
                  <a:pt x="152400" y="304800"/>
                </a:lnTo>
                <a:lnTo>
                  <a:pt x="200582" y="297033"/>
                </a:lnTo>
                <a:lnTo>
                  <a:pt x="242419" y="275405"/>
                </a:lnTo>
                <a:lnTo>
                  <a:pt x="275405" y="242419"/>
                </a:lnTo>
                <a:lnTo>
                  <a:pt x="297033" y="200582"/>
                </a:lnTo>
                <a:lnTo>
                  <a:pt x="304800" y="152400"/>
                </a:lnTo>
                <a:lnTo>
                  <a:pt x="297033" y="104217"/>
                </a:lnTo>
                <a:lnTo>
                  <a:pt x="275405" y="62380"/>
                </a:lnTo>
                <a:lnTo>
                  <a:pt x="242419" y="29394"/>
                </a:lnTo>
                <a:lnTo>
                  <a:pt x="200582" y="7766"/>
                </a:lnTo>
                <a:lnTo>
                  <a:pt x="152400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391143" y="490118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lnTo>
                  <a:pt x="7766" y="104217"/>
                </a:lnTo>
                <a:lnTo>
                  <a:pt x="29394" y="62380"/>
                </a:lnTo>
                <a:lnTo>
                  <a:pt x="62380" y="29394"/>
                </a:lnTo>
                <a:lnTo>
                  <a:pt x="104217" y="7766"/>
                </a:lnTo>
                <a:lnTo>
                  <a:pt x="152400" y="0"/>
                </a:lnTo>
                <a:lnTo>
                  <a:pt x="200582" y="7766"/>
                </a:lnTo>
                <a:lnTo>
                  <a:pt x="242419" y="29394"/>
                </a:lnTo>
                <a:lnTo>
                  <a:pt x="275405" y="62380"/>
                </a:lnTo>
                <a:lnTo>
                  <a:pt x="297033" y="104217"/>
                </a:lnTo>
                <a:lnTo>
                  <a:pt x="304800" y="152400"/>
                </a:lnTo>
                <a:lnTo>
                  <a:pt x="297033" y="200582"/>
                </a:lnTo>
                <a:lnTo>
                  <a:pt x="275405" y="242419"/>
                </a:lnTo>
                <a:lnTo>
                  <a:pt x="242419" y="275405"/>
                </a:lnTo>
                <a:lnTo>
                  <a:pt x="200582" y="297033"/>
                </a:lnTo>
                <a:lnTo>
                  <a:pt x="152400" y="304800"/>
                </a:lnTo>
                <a:lnTo>
                  <a:pt x="104217" y="297033"/>
                </a:lnTo>
                <a:lnTo>
                  <a:pt x="62380" y="275405"/>
                </a:lnTo>
                <a:lnTo>
                  <a:pt x="29394" y="242419"/>
                </a:lnTo>
                <a:lnTo>
                  <a:pt x="7766" y="200582"/>
                </a:lnTo>
                <a:lnTo>
                  <a:pt x="0" y="152400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05671" y="39441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17" y="7766"/>
                </a:lnTo>
                <a:lnTo>
                  <a:pt x="62380" y="29394"/>
                </a:lnTo>
                <a:lnTo>
                  <a:pt x="29394" y="62380"/>
                </a:lnTo>
                <a:lnTo>
                  <a:pt x="7766" y="104217"/>
                </a:lnTo>
                <a:lnTo>
                  <a:pt x="0" y="152400"/>
                </a:lnTo>
                <a:lnTo>
                  <a:pt x="7766" y="200582"/>
                </a:lnTo>
                <a:lnTo>
                  <a:pt x="29394" y="242419"/>
                </a:lnTo>
                <a:lnTo>
                  <a:pt x="62380" y="275405"/>
                </a:lnTo>
                <a:lnTo>
                  <a:pt x="104217" y="297033"/>
                </a:lnTo>
                <a:lnTo>
                  <a:pt x="152400" y="304800"/>
                </a:lnTo>
                <a:lnTo>
                  <a:pt x="200582" y="297033"/>
                </a:lnTo>
                <a:lnTo>
                  <a:pt x="242419" y="275405"/>
                </a:lnTo>
                <a:lnTo>
                  <a:pt x="275405" y="242419"/>
                </a:lnTo>
                <a:lnTo>
                  <a:pt x="297033" y="200582"/>
                </a:lnTo>
                <a:lnTo>
                  <a:pt x="304800" y="152400"/>
                </a:lnTo>
                <a:lnTo>
                  <a:pt x="297033" y="104217"/>
                </a:lnTo>
                <a:lnTo>
                  <a:pt x="275405" y="62380"/>
                </a:lnTo>
                <a:lnTo>
                  <a:pt x="242419" y="29394"/>
                </a:lnTo>
                <a:lnTo>
                  <a:pt x="200582" y="7766"/>
                </a:lnTo>
                <a:lnTo>
                  <a:pt x="152400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805671" y="39441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lnTo>
                  <a:pt x="7766" y="104217"/>
                </a:lnTo>
                <a:lnTo>
                  <a:pt x="29394" y="62380"/>
                </a:lnTo>
                <a:lnTo>
                  <a:pt x="62380" y="29394"/>
                </a:lnTo>
                <a:lnTo>
                  <a:pt x="104217" y="7766"/>
                </a:lnTo>
                <a:lnTo>
                  <a:pt x="152400" y="0"/>
                </a:lnTo>
                <a:lnTo>
                  <a:pt x="200582" y="7766"/>
                </a:lnTo>
                <a:lnTo>
                  <a:pt x="242419" y="29394"/>
                </a:lnTo>
                <a:lnTo>
                  <a:pt x="275405" y="62380"/>
                </a:lnTo>
                <a:lnTo>
                  <a:pt x="297033" y="104217"/>
                </a:lnTo>
                <a:lnTo>
                  <a:pt x="304800" y="152400"/>
                </a:lnTo>
                <a:lnTo>
                  <a:pt x="297033" y="200582"/>
                </a:lnTo>
                <a:lnTo>
                  <a:pt x="275405" y="242419"/>
                </a:lnTo>
                <a:lnTo>
                  <a:pt x="242419" y="275405"/>
                </a:lnTo>
                <a:lnTo>
                  <a:pt x="200582" y="297033"/>
                </a:lnTo>
                <a:lnTo>
                  <a:pt x="152400" y="304800"/>
                </a:lnTo>
                <a:lnTo>
                  <a:pt x="104217" y="297033"/>
                </a:lnTo>
                <a:lnTo>
                  <a:pt x="62380" y="275405"/>
                </a:lnTo>
                <a:lnTo>
                  <a:pt x="29394" y="242419"/>
                </a:lnTo>
                <a:lnTo>
                  <a:pt x="7766" y="200582"/>
                </a:lnTo>
                <a:lnTo>
                  <a:pt x="0" y="152400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454895" y="508406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17" y="7766"/>
                </a:lnTo>
                <a:lnTo>
                  <a:pt x="62380" y="29394"/>
                </a:lnTo>
                <a:lnTo>
                  <a:pt x="29394" y="62380"/>
                </a:lnTo>
                <a:lnTo>
                  <a:pt x="7766" y="104217"/>
                </a:lnTo>
                <a:lnTo>
                  <a:pt x="0" y="152400"/>
                </a:lnTo>
                <a:lnTo>
                  <a:pt x="7766" y="200582"/>
                </a:lnTo>
                <a:lnTo>
                  <a:pt x="29394" y="242419"/>
                </a:lnTo>
                <a:lnTo>
                  <a:pt x="62380" y="275405"/>
                </a:lnTo>
                <a:lnTo>
                  <a:pt x="104217" y="297033"/>
                </a:lnTo>
                <a:lnTo>
                  <a:pt x="152400" y="304800"/>
                </a:lnTo>
                <a:lnTo>
                  <a:pt x="200582" y="297033"/>
                </a:lnTo>
                <a:lnTo>
                  <a:pt x="242419" y="275405"/>
                </a:lnTo>
                <a:lnTo>
                  <a:pt x="275405" y="242419"/>
                </a:lnTo>
                <a:lnTo>
                  <a:pt x="297033" y="200582"/>
                </a:lnTo>
                <a:lnTo>
                  <a:pt x="304800" y="152400"/>
                </a:lnTo>
                <a:lnTo>
                  <a:pt x="297033" y="104217"/>
                </a:lnTo>
                <a:lnTo>
                  <a:pt x="275405" y="62380"/>
                </a:lnTo>
                <a:lnTo>
                  <a:pt x="242419" y="29394"/>
                </a:lnTo>
                <a:lnTo>
                  <a:pt x="200582" y="7766"/>
                </a:lnTo>
                <a:lnTo>
                  <a:pt x="1524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454895" y="508406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lnTo>
                  <a:pt x="7766" y="104217"/>
                </a:lnTo>
                <a:lnTo>
                  <a:pt x="29394" y="62380"/>
                </a:lnTo>
                <a:lnTo>
                  <a:pt x="62380" y="29394"/>
                </a:lnTo>
                <a:lnTo>
                  <a:pt x="104217" y="7766"/>
                </a:lnTo>
                <a:lnTo>
                  <a:pt x="152400" y="0"/>
                </a:lnTo>
                <a:lnTo>
                  <a:pt x="200582" y="7766"/>
                </a:lnTo>
                <a:lnTo>
                  <a:pt x="242419" y="29394"/>
                </a:lnTo>
                <a:lnTo>
                  <a:pt x="275405" y="62380"/>
                </a:lnTo>
                <a:lnTo>
                  <a:pt x="297033" y="104217"/>
                </a:lnTo>
                <a:lnTo>
                  <a:pt x="304800" y="152400"/>
                </a:lnTo>
                <a:lnTo>
                  <a:pt x="297033" y="200582"/>
                </a:lnTo>
                <a:lnTo>
                  <a:pt x="275405" y="242419"/>
                </a:lnTo>
                <a:lnTo>
                  <a:pt x="242419" y="275405"/>
                </a:lnTo>
                <a:lnTo>
                  <a:pt x="200582" y="297033"/>
                </a:lnTo>
                <a:lnTo>
                  <a:pt x="152400" y="304800"/>
                </a:lnTo>
                <a:lnTo>
                  <a:pt x="104217" y="297033"/>
                </a:lnTo>
                <a:lnTo>
                  <a:pt x="62380" y="275405"/>
                </a:lnTo>
                <a:lnTo>
                  <a:pt x="29394" y="242419"/>
                </a:lnTo>
                <a:lnTo>
                  <a:pt x="7766" y="200582"/>
                </a:lnTo>
                <a:lnTo>
                  <a:pt x="0" y="152400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51147" y="4885944"/>
            <a:ext cx="3476625" cy="228600"/>
          </a:xfrm>
          <a:custGeom>
            <a:avLst/>
            <a:gdLst/>
            <a:ahLst/>
            <a:cxnLst/>
            <a:rect l="l" t="t" r="r" b="b"/>
            <a:pathLst>
              <a:path w="3476625" h="228600">
                <a:moveTo>
                  <a:pt x="3248025" y="0"/>
                </a:moveTo>
                <a:lnTo>
                  <a:pt x="3248025" y="228599"/>
                </a:lnTo>
                <a:lnTo>
                  <a:pt x="3400425" y="152399"/>
                </a:lnTo>
                <a:lnTo>
                  <a:pt x="3286125" y="152399"/>
                </a:lnTo>
                <a:lnTo>
                  <a:pt x="3286125" y="76199"/>
                </a:lnTo>
                <a:lnTo>
                  <a:pt x="3400425" y="76199"/>
                </a:lnTo>
                <a:lnTo>
                  <a:pt x="3248025" y="0"/>
                </a:lnTo>
                <a:close/>
              </a:path>
              <a:path w="3476625" h="228600">
                <a:moveTo>
                  <a:pt x="3248025" y="76199"/>
                </a:moveTo>
                <a:lnTo>
                  <a:pt x="0" y="76199"/>
                </a:lnTo>
                <a:lnTo>
                  <a:pt x="0" y="152399"/>
                </a:lnTo>
                <a:lnTo>
                  <a:pt x="3248025" y="152399"/>
                </a:lnTo>
                <a:lnTo>
                  <a:pt x="3248025" y="76199"/>
                </a:lnTo>
                <a:close/>
              </a:path>
              <a:path w="3476625" h="228600">
                <a:moveTo>
                  <a:pt x="3400425" y="76199"/>
                </a:moveTo>
                <a:lnTo>
                  <a:pt x="3286125" y="76199"/>
                </a:lnTo>
                <a:lnTo>
                  <a:pt x="3286125" y="152399"/>
                </a:lnTo>
                <a:lnTo>
                  <a:pt x="3400425" y="152399"/>
                </a:lnTo>
                <a:lnTo>
                  <a:pt x="3476625" y="114299"/>
                </a:lnTo>
                <a:lnTo>
                  <a:pt x="3400425" y="76199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47215" y="320954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17" y="7766"/>
                </a:lnTo>
                <a:lnTo>
                  <a:pt x="62380" y="29394"/>
                </a:lnTo>
                <a:lnTo>
                  <a:pt x="29394" y="62380"/>
                </a:lnTo>
                <a:lnTo>
                  <a:pt x="7766" y="104217"/>
                </a:lnTo>
                <a:lnTo>
                  <a:pt x="0" y="152400"/>
                </a:lnTo>
                <a:lnTo>
                  <a:pt x="7766" y="200582"/>
                </a:lnTo>
                <a:lnTo>
                  <a:pt x="29394" y="242419"/>
                </a:lnTo>
                <a:lnTo>
                  <a:pt x="62380" y="275405"/>
                </a:lnTo>
                <a:lnTo>
                  <a:pt x="104217" y="297033"/>
                </a:lnTo>
                <a:lnTo>
                  <a:pt x="152400" y="304800"/>
                </a:lnTo>
                <a:lnTo>
                  <a:pt x="200582" y="297033"/>
                </a:lnTo>
                <a:lnTo>
                  <a:pt x="242419" y="275405"/>
                </a:lnTo>
                <a:lnTo>
                  <a:pt x="275405" y="242419"/>
                </a:lnTo>
                <a:lnTo>
                  <a:pt x="297033" y="200582"/>
                </a:lnTo>
                <a:lnTo>
                  <a:pt x="304800" y="152400"/>
                </a:lnTo>
                <a:lnTo>
                  <a:pt x="297033" y="104217"/>
                </a:lnTo>
                <a:lnTo>
                  <a:pt x="275405" y="62380"/>
                </a:lnTo>
                <a:lnTo>
                  <a:pt x="242419" y="29394"/>
                </a:lnTo>
                <a:lnTo>
                  <a:pt x="200582" y="7766"/>
                </a:lnTo>
                <a:lnTo>
                  <a:pt x="152400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47215" y="320954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lnTo>
                  <a:pt x="7766" y="104217"/>
                </a:lnTo>
                <a:lnTo>
                  <a:pt x="29394" y="62380"/>
                </a:lnTo>
                <a:lnTo>
                  <a:pt x="62380" y="29394"/>
                </a:lnTo>
                <a:lnTo>
                  <a:pt x="104217" y="7766"/>
                </a:lnTo>
                <a:lnTo>
                  <a:pt x="152400" y="0"/>
                </a:lnTo>
                <a:lnTo>
                  <a:pt x="200582" y="7766"/>
                </a:lnTo>
                <a:lnTo>
                  <a:pt x="242419" y="29394"/>
                </a:lnTo>
                <a:lnTo>
                  <a:pt x="275405" y="62380"/>
                </a:lnTo>
                <a:lnTo>
                  <a:pt x="297033" y="104217"/>
                </a:lnTo>
                <a:lnTo>
                  <a:pt x="304800" y="152400"/>
                </a:lnTo>
                <a:lnTo>
                  <a:pt x="297033" y="200582"/>
                </a:lnTo>
                <a:lnTo>
                  <a:pt x="275405" y="242419"/>
                </a:lnTo>
                <a:lnTo>
                  <a:pt x="242419" y="275405"/>
                </a:lnTo>
                <a:lnTo>
                  <a:pt x="200582" y="297033"/>
                </a:lnTo>
                <a:lnTo>
                  <a:pt x="152400" y="304800"/>
                </a:lnTo>
                <a:lnTo>
                  <a:pt x="104217" y="297033"/>
                </a:lnTo>
                <a:lnTo>
                  <a:pt x="62380" y="275405"/>
                </a:lnTo>
                <a:lnTo>
                  <a:pt x="29394" y="242419"/>
                </a:lnTo>
                <a:lnTo>
                  <a:pt x="7766" y="200582"/>
                </a:lnTo>
                <a:lnTo>
                  <a:pt x="0" y="152400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39496" y="351434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6"/>
                </a:lnTo>
                <a:lnTo>
                  <a:pt x="62396" y="29394"/>
                </a:lnTo>
                <a:lnTo>
                  <a:pt x="29405" y="62380"/>
                </a:lnTo>
                <a:lnTo>
                  <a:pt x="7769" y="104217"/>
                </a:lnTo>
                <a:lnTo>
                  <a:pt x="0" y="152399"/>
                </a:lnTo>
                <a:lnTo>
                  <a:pt x="7769" y="200582"/>
                </a:lnTo>
                <a:lnTo>
                  <a:pt x="29405" y="242419"/>
                </a:lnTo>
                <a:lnTo>
                  <a:pt x="62396" y="275405"/>
                </a:lnTo>
                <a:lnTo>
                  <a:pt x="104231" y="297033"/>
                </a:lnTo>
                <a:lnTo>
                  <a:pt x="152400" y="304799"/>
                </a:lnTo>
                <a:lnTo>
                  <a:pt x="200568" y="297033"/>
                </a:lnTo>
                <a:lnTo>
                  <a:pt x="242403" y="275405"/>
                </a:lnTo>
                <a:lnTo>
                  <a:pt x="275394" y="242419"/>
                </a:lnTo>
                <a:lnTo>
                  <a:pt x="297030" y="200582"/>
                </a:lnTo>
                <a:lnTo>
                  <a:pt x="304800" y="152399"/>
                </a:lnTo>
                <a:lnTo>
                  <a:pt x="297030" y="104217"/>
                </a:lnTo>
                <a:lnTo>
                  <a:pt x="275394" y="62380"/>
                </a:lnTo>
                <a:lnTo>
                  <a:pt x="242403" y="29394"/>
                </a:lnTo>
                <a:lnTo>
                  <a:pt x="200568" y="7766"/>
                </a:lnTo>
                <a:lnTo>
                  <a:pt x="152400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9496" y="351434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399"/>
                </a:moveTo>
                <a:lnTo>
                  <a:pt x="7769" y="104217"/>
                </a:lnTo>
                <a:lnTo>
                  <a:pt x="29405" y="62380"/>
                </a:lnTo>
                <a:lnTo>
                  <a:pt x="62396" y="29394"/>
                </a:lnTo>
                <a:lnTo>
                  <a:pt x="104231" y="7766"/>
                </a:lnTo>
                <a:lnTo>
                  <a:pt x="152400" y="0"/>
                </a:lnTo>
                <a:lnTo>
                  <a:pt x="200568" y="7766"/>
                </a:lnTo>
                <a:lnTo>
                  <a:pt x="242403" y="29394"/>
                </a:lnTo>
                <a:lnTo>
                  <a:pt x="275394" y="62380"/>
                </a:lnTo>
                <a:lnTo>
                  <a:pt x="297030" y="104217"/>
                </a:lnTo>
                <a:lnTo>
                  <a:pt x="304800" y="152399"/>
                </a:lnTo>
                <a:lnTo>
                  <a:pt x="297030" y="200582"/>
                </a:lnTo>
                <a:lnTo>
                  <a:pt x="275394" y="242419"/>
                </a:lnTo>
                <a:lnTo>
                  <a:pt x="242403" y="275405"/>
                </a:lnTo>
                <a:lnTo>
                  <a:pt x="200568" y="297033"/>
                </a:lnTo>
                <a:lnTo>
                  <a:pt x="152400" y="304799"/>
                </a:lnTo>
                <a:lnTo>
                  <a:pt x="104231" y="297033"/>
                </a:lnTo>
                <a:lnTo>
                  <a:pt x="62396" y="275405"/>
                </a:lnTo>
                <a:lnTo>
                  <a:pt x="29405" y="242419"/>
                </a:lnTo>
                <a:lnTo>
                  <a:pt x="7769" y="200582"/>
                </a:lnTo>
                <a:lnTo>
                  <a:pt x="0" y="152399"/>
                </a:lnTo>
                <a:close/>
              </a:path>
            </a:pathLst>
          </a:custGeom>
          <a:ln w="12191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9493" y="1503629"/>
            <a:ext cx="11600180" cy="30156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110"/>
              </a:spcBef>
              <a:buAutoNum type="arabicPeriod" startAt="2"/>
              <a:tabLst>
                <a:tab pos="357505" algn="l"/>
              </a:tabLst>
            </a:pP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A</a:t>
            </a:r>
            <a:r>
              <a:rPr sz="2800" spc="-6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subset</a:t>
            </a:r>
            <a:r>
              <a:rPr sz="2800" spc="-2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of</a:t>
            </a:r>
            <a:r>
              <a:rPr sz="2800" spc="-5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M</a:t>
            </a:r>
            <a:r>
              <a:rPr sz="2800" spc="-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25252"/>
                </a:solidFill>
                <a:latin typeface="Calibri"/>
                <a:cs typeface="Calibri"/>
              </a:rPr>
              <a:t>features</a:t>
            </a:r>
            <a:r>
              <a:rPr sz="2800" spc="-6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are</a:t>
            </a:r>
            <a:r>
              <a:rPr sz="2800" spc="-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selected</a:t>
            </a:r>
            <a:r>
              <a:rPr sz="2800" spc="-8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randomly</a:t>
            </a:r>
            <a:r>
              <a:rPr sz="2800" spc="-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and</a:t>
            </a:r>
            <a:r>
              <a:rPr sz="2800" spc="-5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whichever</a:t>
            </a:r>
            <a:r>
              <a:rPr sz="2800" spc="-6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25252"/>
                </a:solidFill>
                <a:latin typeface="Calibri"/>
                <a:cs typeface="Calibri"/>
              </a:rPr>
              <a:t>feature</a:t>
            </a:r>
            <a:r>
              <a:rPr sz="2800" spc="-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gives</a:t>
            </a:r>
            <a:r>
              <a:rPr sz="2800" spc="-8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525252"/>
                </a:solidFill>
                <a:latin typeface="Calibri"/>
                <a:cs typeface="Calibri"/>
              </a:rPr>
              <a:t>the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best</a:t>
            </a:r>
            <a:r>
              <a:rPr sz="2800" spc="-4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split</a:t>
            </a:r>
            <a:r>
              <a:rPr sz="2800" spc="-3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is</a:t>
            </a:r>
            <a:r>
              <a:rPr sz="2800" spc="-2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used</a:t>
            </a:r>
            <a:r>
              <a:rPr sz="2800" spc="-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to</a:t>
            </a:r>
            <a:r>
              <a:rPr sz="2800" spc="-4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split</a:t>
            </a:r>
            <a:r>
              <a:rPr sz="2800" spc="-2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the</a:t>
            </a:r>
            <a:r>
              <a:rPr sz="2800" spc="-3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node</a:t>
            </a:r>
            <a:r>
              <a:rPr sz="2800" spc="-2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25252"/>
                </a:solidFill>
                <a:latin typeface="Calibri"/>
                <a:cs typeface="Calibri"/>
              </a:rPr>
              <a:t>iteratively.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25252"/>
              </a:buClr>
              <a:buFont typeface="Calibri"/>
              <a:buAutoNum type="arabicPeriod" startAt="2"/>
            </a:pPr>
            <a:endParaRPr sz="275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buAutoNum type="arabicPeriod" startAt="2"/>
              <a:tabLst>
                <a:tab pos="357505" algn="l"/>
              </a:tabLst>
            </a:pP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The</a:t>
            </a:r>
            <a:r>
              <a:rPr sz="2800" spc="-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tree</a:t>
            </a:r>
            <a:r>
              <a:rPr sz="2800" spc="-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is</a:t>
            </a:r>
            <a:r>
              <a:rPr sz="2800" spc="-2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grown</a:t>
            </a:r>
            <a:r>
              <a:rPr sz="2800" spc="-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to</a:t>
            </a:r>
            <a:r>
              <a:rPr sz="2800" spc="-3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the</a:t>
            </a:r>
            <a:r>
              <a:rPr sz="2800" spc="-2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25252"/>
                </a:solidFill>
                <a:latin typeface="Calibri"/>
                <a:cs typeface="Calibri"/>
              </a:rPr>
              <a:t>largest.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25252"/>
              </a:buClr>
              <a:buFont typeface="Calibri"/>
              <a:buAutoNum type="arabicPeriod" startAt="2"/>
            </a:pPr>
            <a:endParaRPr sz="2750">
              <a:latin typeface="Calibri"/>
              <a:cs typeface="Calibri"/>
            </a:endParaRPr>
          </a:p>
          <a:p>
            <a:pPr marL="356870" marR="1117600" indent="-344805">
              <a:lnSpc>
                <a:spcPct val="100000"/>
              </a:lnSpc>
              <a:spcBef>
                <a:spcPts val="5"/>
              </a:spcBef>
              <a:buAutoNum type="arabicPeriod" startAt="2"/>
              <a:tabLst>
                <a:tab pos="357505" algn="l"/>
              </a:tabLst>
            </a:pP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Above</a:t>
            </a:r>
            <a:r>
              <a:rPr sz="2800" spc="-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steps</a:t>
            </a:r>
            <a:r>
              <a:rPr sz="2800" spc="-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are</a:t>
            </a:r>
            <a:r>
              <a:rPr sz="2800" spc="-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repeated</a:t>
            </a:r>
            <a:r>
              <a:rPr sz="2800" spc="-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n</a:t>
            </a:r>
            <a:r>
              <a:rPr sz="2800" spc="-4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times</a:t>
            </a:r>
            <a:r>
              <a:rPr sz="2800" spc="-5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and</a:t>
            </a:r>
            <a:r>
              <a:rPr sz="2800" spc="-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prediction</a:t>
            </a:r>
            <a:r>
              <a:rPr sz="2800" spc="-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is</a:t>
            </a:r>
            <a:r>
              <a:rPr sz="2800" spc="-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given</a:t>
            </a:r>
            <a:r>
              <a:rPr sz="2800" spc="-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based</a:t>
            </a:r>
            <a:r>
              <a:rPr sz="2800" spc="-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on</a:t>
            </a:r>
            <a:r>
              <a:rPr sz="2800" spc="-5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525252"/>
                </a:solidFill>
                <a:latin typeface="Calibri"/>
                <a:cs typeface="Calibri"/>
              </a:rPr>
              <a:t>the </a:t>
            </a:r>
            <a:r>
              <a:rPr sz="2800" spc="-10" dirty="0">
                <a:solidFill>
                  <a:srgbClr val="525252"/>
                </a:solidFill>
                <a:latin typeface="Calibri"/>
                <a:cs typeface="Calibri"/>
              </a:rPr>
              <a:t>aggregation</a:t>
            </a:r>
            <a:r>
              <a:rPr sz="2800" spc="-10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of</a:t>
            </a:r>
            <a:r>
              <a:rPr sz="2800" spc="-3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predictions</a:t>
            </a:r>
            <a:r>
              <a:rPr sz="2800" spc="-2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from</a:t>
            </a:r>
            <a:r>
              <a:rPr sz="2800" spc="-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n</a:t>
            </a:r>
            <a:r>
              <a:rPr sz="2800" spc="-3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number</a:t>
            </a:r>
            <a:r>
              <a:rPr sz="2800" spc="-1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of</a:t>
            </a:r>
            <a:r>
              <a:rPr sz="2800" spc="-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25252"/>
                </a:solidFill>
                <a:latin typeface="Calibri"/>
                <a:cs typeface="Calibri"/>
              </a:rPr>
              <a:t>trees.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27938" y="570433"/>
            <a:ext cx="27768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0000"/>
                </a:solidFill>
              </a:rPr>
              <a:t>Bagging</a:t>
            </a:r>
            <a:r>
              <a:rPr sz="3600" spc="20" dirty="0">
                <a:solidFill>
                  <a:srgbClr val="FF0000"/>
                </a:solidFill>
              </a:rPr>
              <a:t> </a:t>
            </a:r>
            <a:r>
              <a:rPr sz="3600" spc="-10" dirty="0">
                <a:solidFill>
                  <a:srgbClr val="FF0000"/>
                </a:solidFill>
              </a:rPr>
              <a:t>Steps:</a:t>
            </a:r>
            <a:endParaRPr sz="3600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2242" y="1500073"/>
            <a:ext cx="7866380" cy="2464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357505" algn="l"/>
              </a:tabLst>
            </a:pPr>
            <a:r>
              <a:rPr sz="3200" dirty="0">
                <a:solidFill>
                  <a:srgbClr val="525252"/>
                </a:solidFill>
                <a:latin typeface="Calibri"/>
                <a:cs typeface="Calibri"/>
              </a:rPr>
              <a:t>Reduces</a:t>
            </a:r>
            <a:r>
              <a:rPr sz="3200" spc="-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3200" spc="-35" dirty="0">
                <a:solidFill>
                  <a:srgbClr val="525252"/>
                </a:solidFill>
                <a:latin typeface="Calibri"/>
                <a:cs typeface="Calibri"/>
              </a:rPr>
              <a:t>over-</a:t>
            </a:r>
            <a:r>
              <a:rPr sz="3200" dirty="0">
                <a:solidFill>
                  <a:srgbClr val="525252"/>
                </a:solidFill>
                <a:latin typeface="Calibri"/>
                <a:cs typeface="Calibri"/>
              </a:rPr>
              <a:t>fitting</a:t>
            </a:r>
            <a:r>
              <a:rPr sz="3200" spc="-7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525252"/>
                </a:solidFill>
                <a:latin typeface="Calibri"/>
                <a:cs typeface="Calibri"/>
              </a:rPr>
              <a:t>of</a:t>
            </a:r>
            <a:r>
              <a:rPr sz="3200" spc="-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525252"/>
                </a:solidFill>
                <a:latin typeface="Calibri"/>
                <a:cs typeface="Calibri"/>
              </a:rPr>
              <a:t>the</a:t>
            </a:r>
            <a:r>
              <a:rPr sz="3200" spc="-8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525252"/>
                </a:solidFill>
                <a:latin typeface="Calibri"/>
                <a:cs typeface="Calibri"/>
              </a:rPr>
              <a:t>model.</a:t>
            </a:r>
            <a:endParaRPr sz="3200">
              <a:latin typeface="Calibri"/>
              <a:cs typeface="Calibri"/>
            </a:endParaRPr>
          </a:p>
          <a:p>
            <a:pPr marL="12700" marR="5080">
              <a:lnSpc>
                <a:spcPct val="200100"/>
              </a:lnSpc>
              <a:buAutoNum type="arabicPeriod"/>
              <a:tabLst>
                <a:tab pos="357505" algn="l"/>
              </a:tabLst>
            </a:pPr>
            <a:r>
              <a:rPr sz="3200" dirty="0">
                <a:solidFill>
                  <a:srgbClr val="525252"/>
                </a:solidFill>
                <a:latin typeface="Calibri"/>
                <a:cs typeface="Calibri"/>
              </a:rPr>
              <a:t>Handles</a:t>
            </a:r>
            <a:r>
              <a:rPr sz="3200" spc="-10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525252"/>
                </a:solidFill>
                <a:latin typeface="Calibri"/>
                <a:cs typeface="Calibri"/>
              </a:rPr>
              <a:t>higher</a:t>
            </a:r>
            <a:r>
              <a:rPr sz="3200" spc="-11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525252"/>
                </a:solidFill>
                <a:latin typeface="Calibri"/>
                <a:cs typeface="Calibri"/>
              </a:rPr>
              <a:t>dimensionality</a:t>
            </a:r>
            <a:r>
              <a:rPr sz="3200" spc="-8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525252"/>
                </a:solidFill>
                <a:latin typeface="Calibri"/>
                <a:cs typeface="Calibri"/>
              </a:rPr>
              <a:t>data</a:t>
            </a:r>
            <a:r>
              <a:rPr sz="3200" spc="-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525252"/>
                </a:solidFill>
                <a:latin typeface="Calibri"/>
                <a:cs typeface="Calibri"/>
              </a:rPr>
              <a:t>very</a:t>
            </a:r>
            <a:r>
              <a:rPr sz="3200" spc="-114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525252"/>
                </a:solidFill>
                <a:latin typeface="Calibri"/>
                <a:cs typeface="Calibri"/>
              </a:rPr>
              <a:t>well. </a:t>
            </a:r>
            <a:r>
              <a:rPr sz="3200" spc="-25" dirty="0">
                <a:solidFill>
                  <a:srgbClr val="525252"/>
                </a:solidFill>
                <a:latin typeface="Calibri"/>
                <a:cs typeface="Calibri"/>
              </a:rPr>
              <a:t>3.</a:t>
            </a:r>
            <a:r>
              <a:rPr sz="3200" spc="-43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525252"/>
                </a:solidFill>
                <a:latin typeface="Calibri"/>
                <a:cs typeface="Calibri"/>
              </a:rPr>
              <a:t>Maintains</a:t>
            </a:r>
            <a:r>
              <a:rPr sz="3200" spc="-1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525252"/>
                </a:solidFill>
                <a:latin typeface="Calibri"/>
                <a:cs typeface="Calibri"/>
              </a:rPr>
              <a:t>accuracy</a:t>
            </a:r>
            <a:r>
              <a:rPr sz="3200" spc="-10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525252"/>
                </a:solidFill>
                <a:latin typeface="Calibri"/>
                <a:cs typeface="Calibri"/>
              </a:rPr>
              <a:t>for</a:t>
            </a:r>
            <a:r>
              <a:rPr sz="3200" spc="-12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525252"/>
                </a:solidFill>
                <a:latin typeface="Calibri"/>
                <a:cs typeface="Calibri"/>
              </a:rPr>
              <a:t>missing</a:t>
            </a:r>
            <a:r>
              <a:rPr sz="3200" spc="-11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525252"/>
                </a:solidFill>
                <a:latin typeface="Calibri"/>
                <a:cs typeface="Calibri"/>
              </a:rPr>
              <a:t>data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27938" y="570433"/>
            <a:ext cx="21786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FF0000"/>
                </a:solidFill>
              </a:rPr>
              <a:t>Advantage:</a:t>
            </a:r>
            <a:endParaRPr sz="3600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7938" y="570433"/>
            <a:ext cx="271081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FF0000"/>
                </a:solidFill>
              </a:rPr>
              <a:t>Disadvantage: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497840" y="1557655"/>
            <a:ext cx="10912475" cy="8807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Since</a:t>
            </a:r>
            <a:r>
              <a:rPr sz="2800" spc="-2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final</a:t>
            </a:r>
            <a:r>
              <a:rPr sz="2800" spc="-5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prediction</a:t>
            </a:r>
            <a:r>
              <a:rPr sz="2800" spc="-2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is</a:t>
            </a:r>
            <a:r>
              <a:rPr sz="2800" spc="-2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based</a:t>
            </a:r>
            <a:r>
              <a:rPr sz="2800" spc="-3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on</a:t>
            </a:r>
            <a:r>
              <a:rPr sz="2800" spc="-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the</a:t>
            </a:r>
            <a:r>
              <a:rPr sz="2800" spc="-2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mean</a:t>
            </a:r>
            <a:r>
              <a:rPr sz="2800" spc="-3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predictions</a:t>
            </a:r>
            <a:r>
              <a:rPr sz="2800" spc="-1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from</a:t>
            </a:r>
            <a:r>
              <a:rPr sz="2800" spc="-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subset</a:t>
            </a:r>
            <a:r>
              <a:rPr sz="2800" spc="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trees,</a:t>
            </a:r>
            <a:r>
              <a:rPr sz="2800" spc="-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525252"/>
                </a:solidFill>
                <a:latin typeface="Calibri"/>
                <a:cs typeface="Calibri"/>
              </a:rPr>
              <a:t>it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won’t</a:t>
            </a:r>
            <a:r>
              <a:rPr sz="2800" spc="-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give</a:t>
            </a:r>
            <a:r>
              <a:rPr sz="2800" spc="-7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precise</a:t>
            </a:r>
            <a:r>
              <a:rPr sz="2800" spc="-3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values</a:t>
            </a:r>
            <a:r>
              <a:rPr sz="2800" spc="-4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for</a:t>
            </a:r>
            <a:r>
              <a:rPr sz="2800" spc="-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the</a:t>
            </a:r>
            <a:r>
              <a:rPr sz="2800" spc="-3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classification</a:t>
            </a:r>
            <a:r>
              <a:rPr sz="2800" spc="-10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and</a:t>
            </a:r>
            <a:r>
              <a:rPr sz="2800" spc="-4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regression</a:t>
            </a:r>
            <a:r>
              <a:rPr sz="2800" spc="-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25252"/>
                </a:solidFill>
                <a:latin typeface="Calibri"/>
                <a:cs typeface="Calibri"/>
              </a:rPr>
              <a:t>model.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1156" y="1286255"/>
            <a:ext cx="9374483" cy="425691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01168" y="182879"/>
            <a:ext cx="11790045" cy="923925"/>
          </a:xfrm>
          <a:custGeom>
            <a:avLst/>
            <a:gdLst/>
            <a:ahLst/>
            <a:cxnLst/>
            <a:rect l="l" t="t" r="r" b="b"/>
            <a:pathLst>
              <a:path w="11790045" h="923925">
                <a:moveTo>
                  <a:pt x="11789664" y="0"/>
                </a:moveTo>
                <a:lnTo>
                  <a:pt x="0" y="0"/>
                </a:lnTo>
                <a:lnTo>
                  <a:pt x="0" y="923544"/>
                </a:lnTo>
                <a:lnTo>
                  <a:pt x="11789664" y="923544"/>
                </a:lnTo>
                <a:lnTo>
                  <a:pt x="11789664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55315">
              <a:lnSpc>
                <a:spcPct val="100000"/>
              </a:lnSpc>
              <a:spcBef>
                <a:spcPts val="100"/>
              </a:spcBef>
            </a:pPr>
            <a:r>
              <a:rPr sz="5400" dirty="0"/>
              <a:t>Bagging</a:t>
            </a:r>
            <a:r>
              <a:rPr sz="5400" spc="-5" dirty="0"/>
              <a:t> </a:t>
            </a:r>
            <a:r>
              <a:rPr sz="5400" dirty="0"/>
              <a:t>-</a:t>
            </a:r>
            <a:r>
              <a:rPr sz="5400" spc="25" dirty="0"/>
              <a:t> </a:t>
            </a:r>
            <a:r>
              <a:rPr sz="5400" spc="-10" dirty="0"/>
              <a:t>Summary</a:t>
            </a:r>
            <a:endParaRPr sz="5400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9223" y="115823"/>
            <a:ext cx="10857230" cy="969644"/>
          </a:xfrm>
          <a:custGeom>
            <a:avLst/>
            <a:gdLst/>
            <a:ahLst/>
            <a:cxnLst/>
            <a:rect l="l" t="t" r="r" b="b"/>
            <a:pathLst>
              <a:path w="10857230" h="969644">
                <a:moveTo>
                  <a:pt x="10856976" y="0"/>
                </a:moveTo>
                <a:lnTo>
                  <a:pt x="0" y="0"/>
                </a:lnTo>
                <a:lnTo>
                  <a:pt x="0" y="969263"/>
                </a:lnTo>
                <a:lnTo>
                  <a:pt x="10856976" y="969263"/>
                </a:lnTo>
                <a:lnTo>
                  <a:pt x="10856976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7891" y="1509141"/>
            <a:ext cx="11351260" cy="27711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i="1" dirty="0">
                <a:latin typeface="Calibri"/>
                <a:cs typeface="Calibri"/>
              </a:rPr>
              <a:t>Random</a:t>
            </a:r>
            <a:r>
              <a:rPr sz="2800" b="1" i="1" spc="-105" dirty="0">
                <a:latin typeface="Calibri"/>
                <a:cs typeface="Calibri"/>
              </a:rPr>
              <a:t> </a:t>
            </a:r>
            <a:r>
              <a:rPr sz="2800" b="1" i="1" dirty="0">
                <a:latin typeface="Calibri"/>
                <a:cs typeface="Calibri"/>
              </a:rPr>
              <a:t>Forest</a:t>
            </a:r>
            <a:r>
              <a:rPr sz="2800" b="1" i="1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extension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over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bagging.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9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Random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forest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classifier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creates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decision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trees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randomly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selected </a:t>
            </a:r>
            <a:r>
              <a:rPr sz="2800" dirty="0">
                <a:latin typeface="Calibri"/>
                <a:cs typeface="Calibri"/>
              </a:rPr>
              <a:t>subset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training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set.</a:t>
            </a:r>
            <a:endParaRPr sz="2800">
              <a:latin typeface="Calibri"/>
              <a:cs typeface="Calibri"/>
            </a:endParaRPr>
          </a:p>
          <a:p>
            <a:pPr marL="12700" marR="424180">
              <a:lnSpc>
                <a:spcPct val="100000"/>
              </a:lnSpc>
              <a:spcBef>
                <a:spcPts val="5"/>
              </a:spcBef>
            </a:pPr>
            <a:r>
              <a:rPr sz="2800" dirty="0">
                <a:latin typeface="Calibri"/>
                <a:cs typeface="Calibri"/>
              </a:rPr>
              <a:t>It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aggregates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votes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different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decision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trees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decide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final </a:t>
            </a:r>
            <a:r>
              <a:rPr sz="2800" dirty="0">
                <a:latin typeface="Calibri"/>
                <a:cs typeface="Calibri"/>
              </a:rPr>
              <a:t>class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test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object.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62578" y="337591"/>
            <a:ext cx="6476365" cy="577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75"/>
              </a:lnSpc>
              <a:tabLst>
                <a:tab pos="5709285" algn="l"/>
              </a:tabLst>
            </a:pPr>
            <a:r>
              <a:rPr sz="4400" b="0" spc="-40" dirty="0">
                <a:latin typeface="Calibri Light"/>
                <a:cs typeface="Calibri Light"/>
              </a:rPr>
              <a:t>Random</a:t>
            </a:r>
            <a:r>
              <a:rPr sz="4400" b="0" spc="-195" dirty="0">
                <a:latin typeface="Calibri Light"/>
                <a:cs typeface="Calibri Light"/>
              </a:rPr>
              <a:t> </a:t>
            </a:r>
            <a:r>
              <a:rPr sz="4400" b="0" spc="-60" dirty="0">
                <a:latin typeface="Calibri Light"/>
                <a:cs typeface="Calibri Light"/>
              </a:rPr>
              <a:t>Forest</a:t>
            </a:r>
            <a:r>
              <a:rPr sz="4400" b="0" spc="-155" dirty="0">
                <a:latin typeface="Calibri Light"/>
                <a:cs typeface="Calibri Light"/>
              </a:rPr>
              <a:t> </a:t>
            </a:r>
            <a:r>
              <a:rPr sz="4400" b="0" spc="-10" dirty="0">
                <a:latin typeface="Calibri Light"/>
                <a:cs typeface="Calibri Light"/>
              </a:rPr>
              <a:t>Classifier</a:t>
            </a:r>
            <a:r>
              <a:rPr sz="4400" b="0" dirty="0">
                <a:latin typeface="Calibri Light"/>
                <a:cs typeface="Calibri Light"/>
              </a:rPr>
              <a:t>	</a:t>
            </a:r>
            <a:r>
              <a:rPr sz="6600" spc="-89" baseline="-3156" dirty="0">
                <a:latin typeface="Segoe UI Emoji"/>
                <a:cs typeface="Segoe UI Emoji"/>
              </a:rPr>
              <a:t>😊</a:t>
            </a:r>
            <a:endParaRPr sz="6600" baseline="-3156">
              <a:latin typeface="Segoe UI Emoji"/>
              <a:cs typeface="Segoe UI Emoj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05216" y="4181854"/>
            <a:ext cx="3874008" cy="256032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649223" y="48767"/>
            <a:ext cx="10857230" cy="969644"/>
          </a:xfrm>
          <a:custGeom>
            <a:avLst/>
            <a:gdLst/>
            <a:ahLst/>
            <a:cxnLst/>
            <a:rect l="l" t="t" r="r" b="b"/>
            <a:pathLst>
              <a:path w="10857230" h="969644">
                <a:moveTo>
                  <a:pt x="10856976" y="0"/>
                </a:moveTo>
                <a:lnTo>
                  <a:pt x="0" y="0"/>
                </a:lnTo>
                <a:lnTo>
                  <a:pt x="0" y="969263"/>
                </a:lnTo>
                <a:lnTo>
                  <a:pt x="10856976" y="969263"/>
                </a:lnTo>
                <a:lnTo>
                  <a:pt x="10856976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349878" y="119252"/>
            <a:ext cx="545782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b="0" spc="-40" dirty="0">
                <a:latin typeface="Calibri Light"/>
                <a:cs typeface="Calibri Light"/>
              </a:rPr>
              <a:t>Random</a:t>
            </a:r>
            <a:r>
              <a:rPr sz="4400" b="0" spc="-210" dirty="0">
                <a:latin typeface="Calibri Light"/>
                <a:cs typeface="Calibri Light"/>
              </a:rPr>
              <a:t> </a:t>
            </a:r>
            <a:r>
              <a:rPr sz="4400" b="0" spc="-50" dirty="0">
                <a:latin typeface="Calibri Light"/>
                <a:cs typeface="Calibri Light"/>
              </a:rPr>
              <a:t>Forest</a:t>
            </a:r>
            <a:r>
              <a:rPr sz="4400" b="0" spc="-180" dirty="0">
                <a:latin typeface="Calibri Light"/>
                <a:cs typeface="Calibri Light"/>
              </a:rPr>
              <a:t> </a:t>
            </a:r>
            <a:r>
              <a:rPr sz="4400" b="0" spc="-10" dirty="0">
                <a:latin typeface="Calibri Light"/>
                <a:cs typeface="Calibri Light"/>
              </a:rPr>
              <a:t>Classifier</a:t>
            </a:r>
            <a:endParaRPr sz="44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567052"/>
            <a:ext cx="10820400" cy="40366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1935" algn="l"/>
              </a:tabLst>
            </a:pPr>
            <a:r>
              <a:rPr sz="2800" dirty="0">
                <a:latin typeface="Calibri"/>
                <a:cs typeface="Calibri"/>
              </a:rPr>
              <a:t>It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most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widely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known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modeling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technique.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4150">
              <a:latin typeface="Calibri"/>
              <a:cs typeface="Calibri"/>
            </a:endParaRPr>
          </a:p>
          <a:p>
            <a:pPr marL="241300" marR="214629" indent="-229235">
              <a:lnSpc>
                <a:spcPts val="3020"/>
              </a:lnSpc>
              <a:buFont typeface="Arial"/>
              <a:buChar char="•"/>
              <a:tabLst>
                <a:tab pos="241935" algn="l"/>
              </a:tabLst>
            </a:pPr>
            <a:r>
              <a:rPr sz="2800" dirty="0">
                <a:latin typeface="Calibri"/>
                <a:cs typeface="Calibri"/>
              </a:rPr>
              <a:t>In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technique,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dependent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variable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continuous,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independent </a:t>
            </a:r>
            <a:r>
              <a:rPr sz="2800" dirty="0">
                <a:latin typeface="Calibri"/>
                <a:cs typeface="Calibri"/>
              </a:rPr>
              <a:t>variable(s)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continuous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discrete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nature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regression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line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is </a:t>
            </a:r>
            <a:r>
              <a:rPr sz="2800" spc="-10" dirty="0">
                <a:latin typeface="Calibri"/>
                <a:cs typeface="Calibri"/>
              </a:rPr>
              <a:t>linear.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3800">
              <a:latin typeface="Calibri"/>
              <a:cs typeface="Calibri"/>
            </a:endParaRPr>
          </a:p>
          <a:p>
            <a:pPr marL="241300" indent="-229235">
              <a:lnSpc>
                <a:spcPts val="3190"/>
              </a:lnSpc>
              <a:buFont typeface="Arial"/>
              <a:buChar char="•"/>
              <a:tabLst>
                <a:tab pos="241935" algn="l"/>
              </a:tabLst>
            </a:pPr>
            <a:r>
              <a:rPr sz="2800" dirty="0">
                <a:latin typeface="Calibri"/>
                <a:cs typeface="Calibri"/>
              </a:rPr>
              <a:t>Linear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Regression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establishes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relationship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between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dependent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variable</a:t>
            </a:r>
            <a:endParaRPr sz="2800">
              <a:latin typeface="Calibri"/>
              <a:cs typeface="Calibri"/>
            </a:endParaRPr>
          </a:p>
          <a:p>
            <a:pPr marL="241300" marR="365760">
              <a:lnSpc>
                <a:spcPts val="3030"/>
              </a:lnSpc>
              <a:spcBef>
                <a:spcPts val="204"/>
              </a:spcBef>
            </a:pPr>
            <a:r>
              <a:rPr sz="2800" b="1" dirty="0">
                <a:latin typeface="Calibri"/>
                <a:cs typeface="Calibri"/>
              </a:rPr>
              <a:t>(Y)</a:t>
            </a:r>
            <a:r>
              <a:rPr sz="2800" b="1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more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independent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variables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(X)</a:t>
            </a:r>
            <a:r>
              <a:rPr sz="2800" b="1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using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best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fit</a:t>
            </a:r>
            <a:r>
              <a:rPr sz="2800" b="1" spc="-2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straight </a:t>
            </a:r>
            <a:r>
              <a:rPr sz="2800" b="1" dirty="0">
                <a:latin typeface="Calibri"/>
                <a:cs typeface="Calibri"/>
              </a:rPr>
              <a:t>line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(also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known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regression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line).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9079" y="259079"/>
            <a:ext cx="11567160" cy="829310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5645"/>
              </a:lnSpc>
            </a:pPr>
            <a:r>
              <a:rPr sz="5000" b="0" spc="-25" dirty="0">
                <a:latin typeface="Calibri Light"/>
                <a:cs typeface="Calibri Light"/>
              </a:rPr>
              <a:t>Linear</a:t>
            </a:r>
            <a:r>
              <a:rPr sz="5000" b="0" spc="-229" dirty="0">
                <a:latin typeface="Calibri Light"/>
                <a:cs typeface="Calibri Light"/>
              </a:rPr>
              <a:t> </a:t>
            </a:r>
            <a:r>
              <a:rPr sz="5000" b="0" spc="-10" dirty="0">
                <a:latin typeface="Calibri Light"/>
                <a:cs typeface="Calibri Light"/>
              </a:rPr>
              <a:t>Regression</a:t>
            </a:r>
            <a:endParaRPr sz="50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193" y="2007488"/>
            <a:ext cx="11257280" cy="42957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105"/>
              </a:spcBef>
              <a:buFont typeface="Calibri"/>
              <a:buAutoNum type="arabicPeriod"/>
              <a:tabLst>
                <a:tab pos="438784" algn="l"/>
                <a:tab pos="439420" algn="l"/>
              </a:tabLst>
            </a:pPr>
            <a:r>
              <a:rPr dirty="0"/>
              <a:t>	</a:t>
            </a:r>
            <a:r>
              <a:rPr sz="2800" dirty="0">
                <a:latin typeface="Calibri"/>
                <a:cs typeface="Calibri"/>
              </a:rPr>
              <a:t>Suppose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there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observations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features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training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set.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First,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sample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training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taken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randomly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replacement.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Calibri"/>
              <a:buAutoNum type="arabicPeriod"/>
            </a:pPr>
            <a:endParaRPr sz="2750">
              <a:latin typeface="Calibri"/>
              <a:cs typeface="Calibri"/>
            </a:endParaRPr>
          </a:p>
          <a:p>
            <a:pPr marL="356870" marR="140970" indent="-344805">
              <a:lnSpc>
                <a:spcPct val="100000"/>
              </a:lnSpc>
              <a:buFont typeface="Calibri"/>
              <a:buAutoNum type="arabicPeriod"/>
              <a:tabLst>
                <a:tab pos="438784" algn="l"/>
                <a:tab pos="439420" algn="l"/>
              </a:tabLst>
            </a:pPr>
            <a:r>
              <a:rPr dirty="0"/>
              <a:t>	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subset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features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selected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randomly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whichever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feature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gives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best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split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split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node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iteratively.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Calibri"/>
              <a:buAutoNum type="arabicPeriod"/>
            </a:pPr>
            <a:endParaRPr sz="2750">
              <a:latin typeface="Calibri"/>
              <a:cs typeface="Calibri"/>
            </a:endParaRPr>
          </a:p>
          <a:p>
            <a:pPr marL="439420" indent="-426720">
              <a:lnSpc>
                <a:spcPct val="100000"/>
              </a:lnSpc>
              <a:buAutoNum type="arabicPeriod"/>
              <a:tabLst>
                <a:tab pos="438784" algn="l"/>
                <a:tab pos="439420" algn="l"/>
              </a:tabLst>
            </a:pPr>
            <a:r>
              <a:rPr sz="2800" dirty="0">
                <a:latin typeface="Calibri"/>
                <a:cs typeface="Calibri"/>
              </a:rPr>
              <a:t>The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tree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grown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largest.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Calibri"/>
              <a:buAutoNum type="arabicPeriod"/>
            </a:pPr>
            <a:endParaRPr sz="2750">
              <a:latin typeface="Calibri"/>
              <a:cs typeface="Calibri"/>
            </a:endParaRPr>
          </a:p>
          <a:p>
            <a:pPr marL="356870" marR="52705" indent="-344805">
              <a:lnSpc>
                <a:spcPct val="100000"/>
              </a:lnSpc>
              <a:spcBef>
                <a:spcPts val="5"/>
              </a:spcBef>
              <a:buFont typeface="Calibri"/>
              <a:buAutoNum type="arabicPeriod"/>
              <a:tabLst>
                <a:tab pos="438784" algn="l"/>
                <a:tab pos="439420" algn="l"/>
              </a:tabLst>
            </a:pPr>
            <a:r>
              <a:rPr dirty="0"/>
              <a:t>	</a:t>
            </a:r>
            <a:r>
              <a:rPr sz="2800" dirty="0">
                <a:latin typeface="Calibri"/>
                <a:cs typeface="Calibri"/>
              </a:rPr>
              <a:t>Above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steps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repeated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prediction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given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based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aggregation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predictions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number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trees.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71272"/>
            <a:ext cx="12192000" cy="646430"/>
          </a:xfrm>
          <a:custGeom>
            <a:avLst/>
            <a:gdLst/>
            <a:ahLst/>
            <a:cxnLst/>
            <a:rect l="l" t="t" r="r" b="b"/>
            <a:pathLst>
              <a:path w="12192000" h="646430">
                <a:moveTo>
                  <a:pt x="12192000" y="0"/>
                </a:moveTo>
                <a:lnTo>
                  <a:pt x="0" y="0"/>
                </a:lnTo>
                <a:lnTo>
                  <a:pt x="0" y="646176"/>
                </a:lnTo>
                <a:lnTo>
                  <a:pt x="12192000" y="646176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4851" rIns="0" bIns="0" rtlCol="0">
            <a:spAutoFit/>
          </a:bodyPr>
          <a:lstStyle/>
          <a:p>
            <a:pPr marL="2007235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Steps</a:t>
            </a:r>
            <a:r>
              <a:rPr sz="3600" spc="-80" dirty="0"/>
              <a:t> </a:t>
            </a:r>
            <a:r>
              <a:rPr sz="3600" dirty="0"/>
              <a:t>taken</a:t>
            </a:r>
            <a:r>
              <a:rPr sz="3600" spc="-60" dirty="0"/>
              <a:t> </a:t>
            </a:r>
            <a:r>
              <a:rPr sz="3600" dirty="0"/>
              <a:t>to</a:t>
            </a:r>
            <a:r>
              <a:rPr sz="3600" spc="-65" dirty="0"/>
              <a:t> </a:t>
            </a:r>
            <a:r>
              <a:rPr sz="3600" dirty="0"/>
              <a:t>implement</a:t>
            </a:r>
            <a:r>
              <a:rPr sz="3600" spc="-90" dirty="0"/>
              <a:t> </a:t>
            </a:r>
            <a:r>
              <a:rPr sz="3600" dirty="0"/>
              <a:t>Random</a:t>
            </a:r>
            <a:r>
              <a:rPr sz="3600" spc="-65" dirty="0"/>
              <a:t> </a:t>
            </a:r>
            <a:r>
              <a:rPr sz="3600" spc="-10" dirty="0"/>
              <a:t>forest</a:t>
            </a:r>
            <a:endParaRPr sz="3600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82367" y="2508504"/>
            <a:ext cx="182879" cy="18592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60575" y="2834639"/>
            <a:ext cx="182880" cy="18592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49295" y="2834639"/>
            <a:ext cx="185927" cy="18592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98447" y="3194304"/>
            <a:ext cx="185928" cy="18592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13560" y="3194304"/>
            <a:ext cx="185927" cy="1859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74976" y="3194304"/>
            <a:ext cx="182879" cy="18592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87039" y="3194304"/>
            <a:ext cx="185927" cy="185928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653539" y="2665476"/>
            <a:ext cx="561340" cy="177800"/>
          </a:xfrm>
          <a:custGeom>
            <a:avLst/>
            <a:gdLst/>
            <a:ahLst/>
            <a:cxnLst/>
            <a:rect l="l" t="t" r="r" b="b"/>
            <a:pathLst>
              <a:path w="561339" h="177800">
                <a:moveTo>
                  <a:pt x="560832" y="0"/>
                </a:moveTo>
                <a:lnTo>
                  <a:pt x="0" y="177673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36292" y="2665476"/>
            <a:ext cx="507365" cy="177800"/>
          </a:xfrm>
          <a:custGeom>
            <a:avLst/>
            <a:gdLst/>
            <a:ahLst/>
            <a:cxnLst/>
            <a:rect l="l" t="t" r="r" b="b"/>
            <a:pathLst>
              <a:path w="507364" h="177800">
                <a:moveTo>
                  <a:pt x="507238" y="177673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94460" y="2991611"/>
            <a:ext cx="198755" cy="210820"/>
          </a:xfrm>
          <a:custGeom>
            <a:avLst/>
            <a:gdLst/>
            <a:ahLst/>
            <a:cxnLst/>
            <a:rect l="l" t="t" r="r" b="b"/>
            <a:pathLst>
              <a:path w="198755" h="210819">
                <a:moveTo>
                  <a:pt x="198374" y="0"/>
                </a:moveTo>
                <a:lnTo>
                  <a:pt x="0" y="21069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14500" y="2991611"/>
            <a:ext cx="194310" cy="210820"/>
          </a:xfrm>
          <a:custGeom>
            <a:avLst/>
            <a:gdLst/>
            <a:ahLst/>
            <a:cxnLst/>
            <a:rect l="l" t="t" r="r" b="b"/>
            <a:pathLst>
              <a:path w="194310" h="210819">
                <a:moveTo>
                  <a:pt x="194182" y="210692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67939" y="2991611"/>
            <a:ext cx="215265" cy="210820"/>
          </a:xfrm>
          <a:custGeom>
            <a:avLst/>
            <a:gdLst/>
            <a:ahLst/>
            <a:cxnLst/>
            <a:rect l="l" t="t" r="r" b="b"/>
            <a:pathLst>
              <a:path w="215264" h="210819">
                <a:moveTo>
                  <a:pt x="214757" y="0"/>
                </a:moveTo>
                <a:lnTo>
                  <a:pt x="0" y="21069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06267" y="2991611"/>
            <a:ext cx="177800" cy="210820"/>
          </a:xfrm>
          <a:custGeom>
            <a:avLst/>
            <a:gdLst/>
            <a:ahLst/>
            <a:cxnLst/>
            <a:rect l="l" t="t" r="r" b="b"/>
            <a:pathLst>
              <a:path w="177800" h="210819">
                <a:moveTo>
                  <a:pt x="177673" y="210692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470397" y="1288541"/>
            <a:ext cx="889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X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dataset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791711" y="2508504"/>
            <a:ext cx="1874520" cy="871855"/>
            <a:chOff x="3791711" y="2508504"/>
            <a:chExt cx="1874520" cy="871855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72583" y="2508504"/>
              <a:ext cx="185928" cy="18592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50791" y="2834640"/>
              <a:ext cx="185928" cy="18592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146803" y="2665476"/>
              <a:ext cx="561340" cy="177800"/>
            </a:xfrm>
            <a:custGeom>
              <a:avLst/>
              <a:gdLst/>
              <a:ahLst/>
              <a:cxnLst/>
              <a:rect l="l" t="t" r="r" b="b"/>
              <a:pathLst>
                <a:path w="561339" h="177800">
                  <a:moveTo>
                    <a:pt x="560832" y="0"/>
                  </a:moveTo>
                  <a:lnTo>
                    <a:pt x="0" y="177673"/>
                  </a:lnTo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2559" y="2834640"/>
              <a:ext cx="185928" cy="18592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829555" y="2665476"/>
              <a:ext cx="507365" cy="177800"/>
            </a:xfrm>
            <a:custGeom>
              <a:avLst/>
              <a:gdLst/>
              <a:ahLst/>
              <a:cxnLst/>
              <a:rect l="l" t="t" r="r" b="b"/>
              <a:pathLst>
                <a:path w="507364" h="177800">
                  <a:moveTo>
                    <a:pt x="507238" y="177673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91711" y="3194304"/>
              <a:ext cx="185928" cy="18592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887723" y="2991612"/>
              <a:ext cx="198755" cy="210820"/>
            </a:xfrm>
            <a:custGeom>
              <a:avLst/>
              <a:gdLst/>
              <a:ahLst/>
              <a:cxnLst/>
              <a:rect l="l" t="t" r="r" b="b"/>
              <a:pathLst>
                <a:path w="198754" h="210819">
                  <a:moveTo>
                    <a:pt x="198374" y="0"/>
                  </a:moveTo>
                  <a:lnTo>
                    <a:pt x="0" y="21069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06823" y="3194304"/>
              <a:ext cx="185927" cy="18592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207763" y="2991612"/>
              <a:ext cx="194310" cy="210820"/>
            </a:xfrm>
            <a:custGeom>
              <a:avLst/>
              <a:gdLst/>
              <a:ahLst/>
              <a:cxnLst/>
              <a:rect l="l" t="t" r="r" b="b"/>
              <a:pathLst>
                <a:path w="194310" h="210819">
                  <a:moveTo>
                    <a:pt x="194183" y="210692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65191" y="3194304"/>
              <a:ext cx="185928" cy="18592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061203" y="2991612"/>
              <a:ext cx="215265" cy="210820"/>
            </a:xfrm>
            <a:custGeom>
              <a:avLst/>
              <a:gdLst/>
              <a:ahLst/>
              <a:cxnLst/>
              <a:rect l="l" t="t" r="r" b="b"/>
              <a:pathLst>
                <a:path w="215264" h="210819">
                  <a:moveTo>
                    <a:pt x="214757" y="0"/>
                  </a:moveTo>
                  <a:lnTo>
                    <a:pt x="0" y="21069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80304" y="3194304"/>
              <a:ext cx="185928" cy="18592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396483" y="2991612"/>
              <a:ext cx="177800" cy="210820"/>
            </a:xfrm>
            <a:custGeom>
              <a:avLst/>
              <a:gdLst/>
              <a:ahLst/>
              <a:cxnLst/>
              <a:rect l="l" t="t" r="r" b="b"/>
              <a:pathLst>
                <a:path w="177800" h="210819">
                  <a:moveTo>
                    <a:pt x="177673" y="210692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6263640" y="2508504"/>
            <a:ext cx="1874520" cy="871855"/>
            <a:chOff x="6263640" y="2508504"/>
            <a:chExt cx="1874520" cy="871855"/>
          </a:xfrm>
        </p:grpSpPr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47560" y="2508504"/>
              <a:ext cx="182880" cy="18592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5768" y="2834640"/>
              <a:ext cx="182879" cy="18592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618732" y="2665476"/>
              <a:ext cx="561340" cy="177800"/>
            </a:xfrm>
            <a:custGeom>
              <a:avLst/>
              <a:gdLst/>
              <a:ahLst/>
              <a:cxnLst/>
              <a:rect l="l" t="t" r="r" b="b"/>
              <a:pathLst>
                <a:path w="561340" h="177800">
                  <a:moveTo>
                    <a:pt x="560832" y="0"/>
                  </a:moveTo>
                  <a:lnTo>
                    <a:pt x="0" y="177673"/>
                  </a:lnTo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14488" y="2834640"/>
              <a:ext cx="185928" cy="185928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301484" y="2665476"/>
              <a:ext cx="507365" cy="177800"/>
            </a:xfrm>
            <a:custGeom>
              <a:avLst/>
              <a:gdLst/>
              <a:ahLst/>
              <a:cxnLst/>
              <a:rect l="l" t="t" r="r" b="b"/>
              <a:pathLst>
                <a:path w="507365" h="177800">
                  <a:moveTo>
                    <a:pt x="507238" y="177673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63640" y="3194304"/>
              <a:ext cx="185928" cy="18592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359652" y="2991612"/>
              <a:ext cx="198755" cy="210820"/>
            </a:xfrm>
            <a:custGeom>
              <a:avLst/>
              <a:gdLst/>
              <a:ahLst/>
              <a:cxnLst/>
              <a:rect l="l" t="t" r="r" b="b"/>
              <a:pathLst>
                <a:path w="198754" h="210819">
                  <a:moveTo>
                    <a:pt x="198374" y="0"/>
                  </a:moveTo>
                  <a:lnTo>
                    <a:pt x="0" y="21069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78752" y="3194304"/>
              <a:ext cx="185927" cy="185928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6679692" y="2991612"/>
              <a:ext cx="194310" cy="210820"/>
            </a:xfrm>
            <a:custGeom>
              <a:avLst/>
              <a:gdLst/>
              <a:ahLst/>
              <a:cxnLst/>
              <a:rect l="l" t="t" r="r" b="b"/>
              <a:pathLst>
                <a:path w="194309" h="210819">
                  <a:moveTo>
                    <a:pt x="194182" y="210692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40168" y="3194304"/>
              <a:ext cx="182879" cy="185928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7533132" y="2991612"/>
              <a:ext cx="215265" cy="210820"/>
            </a:xfrm>
            <a:custGeom>
              <a:avLst/>
              <a:gdLst/>
              <a:ahLst/>
              <a:cxnLst/>
              <a:rect l="l" t="t" r="r" b="b"/>
              <a:pathLst>
                <a:path w="215265" h="210819">
                  <a:moveTo>
                    <a:pt x="214757" y="0"/>
                  </a:moveTo>
                  <a:lnTo>
                    <a:pt x="0" y="21069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52232" y="3194304"/>
              <a:ext cx="185928" cy="185928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7871460" y="2991612"/>
              <a:ext cx="177800" cy="210820"/>
            </a:xfrm>
            <a:custGeom>
              <a:avLst/>
              <a:gdLst/>
              <a:ahLst/>
              <a:cxnLst/>
              <a:rect l="l" t="t" r="r" b="b"/>
              <a:pathLst>
                <a:path w="177800" h="210819">
                  <a:moveTo>
                    <a:pt x="177673" y="210692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8756904" y="2508504"/>
            <a:ext cx="1874520" cy="871855"/>
            <a:chOff x="8756904" y="2508504"/>
            <a:chExt cx="1874520" cy="871855"/>
          </a:xfrm>
        </p:grpSpPr>
        <p:pic>
          <p:nvPicPr>
            <p:cNvPr id="45" name="object 4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37776" y="2508504"/>
              <a:ext cx="185927" cy="18592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15984" y="2834640"/>
              <a:ext cx="185928" cy="185928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9111996" y="2665476"/>
              <a:ext cx="561340" cy="177800"/>
            </a:xfrm>
            <a:custGeom>
              <a:avLst/>
              <a:gdLst/>
              <a:ahLst/>
              <a:cxnLst/>
              <a:rect l="l" t="t" r="r" b="b"/>
              <a:pathLst>
                <a:path w="561340" h="177800">
                  <a:moveTo>
                    <a:pt x="560831" y="0"/>
                  </a:moveTo>
                  <a:lnTo>
                    <a:pt x="0" y="177673"/>
                  </a:lnTo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07752" y="2834640"/>
              <a:ext cx="185927" cy="185928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9794748" y="2665476"/>
              <a:ext cx="507365" cy="177800"/>
            </a:xfrm>
            <a:custGeom>
              <a:avLst/>
              <a:gdLst/>
              <a:ahLst/>
              <a:cxnLst/>
              <a:rect l="l" t="t" r="r" b="b"/>
              <a:pathLst>
                <a:path w="507365" h="177800">
                  <a:moveTo>
                    <a:pt x="507237" y="177673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56904" y="3194304"/>
              <a:ext cx="185927" cy="185928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8852916" y="2991612"/>
              <a:ext cx="198755" cy="210820"/>
            </a:xfrm>
            <a:custGeom>
              <a:avLst/>
              <a:gdLst/>
              <a:ahLst/>
              <a:cxnLst/>
              <a:rect l="l" t="t" r="r" b="b"/>
              <a:pathLst>
                <a:path w="198754" h="210819">
                  <a:moveTo>
                    <a:pt x="198374" y="0"/>
                  </a:moveTo>
                  <a:lnTo>
                    <a:pt x="0" y="21069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72016" y="3194304"/>
              <a:ext cx="185928" cy="185928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9172956" y="2991612"/>
              <a:ext cx="194310" cy="210820"/>
            </a:xfrm>
            <a:custGeom>
              <a:avLst/>
              <a:gdLst/>
              <a:ahLst/>
              <a:cxnLst/>
              <a:rect l="l" t="t" r="r" b="b"/>
              <a:pathLst>
                <a:path w="194309" h="210819">
                  <a:moveTo>
                    <a:pt x="194183" y="210692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30384" y="3194304"/>
              <a:ext cx="185928" cy="185928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0026396" y="2991612"/>
              <a:ext cx="215265" cy="210820"/>
            </a:xfrm>
            <a:custGeom>
              <a:avLst/>
              <a:gdLst/>
              <a:ahLst/>
              <a:cxnLst/>
              <a:rect l="l" t="t" r="r" b="b"/>
              <a:pathLst>
                <a:path w="215265" h="210819">
                  <a:moveTo>
                    <a:pt x="214756" y="0"/>
                  </a:moveTo>
                  <a:lnTo>
                    <a:pt x="0" y="21069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45496" y="3194304"/>
              <a:ext cx="185927" cy="185928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10361676" y="2991612"/>
              <a:ext cx="177800" cy="210820"/>
            </a:xfrm>
            <a:custGeom>
              <a:avLst/>
              <a:gdLst/>
              <a:ahLst/>
              <a:cxnLst/>
              <a:rect l="l" t="t" r="r" b="b"/>
              <a:pathLst>
                <a:path w="177800" h="210819">
                  <a:moveTo>
                    <a:pt x="177673" y="210692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1880997" y="3543680"/>
            <a:ext cx="768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TREE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-25" dirty="0">
                <a:latin typeface="Calibri"/>
                <a:cs typeface="Calibri"/>
              </a:rPr>
              <a:t>#1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382515" y="3540709"/>
            <a:ext cx="7696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TREE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spc="-25" dirty="0">
                <a:latin typeface="Calibri"/>
                <a:cs typeface="Calibri"/>
              </a:rPr>
              <a:t>#2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853555" y="3540709"/>
            <a:ext cx="7696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TREE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spc="-25" dirty="0">
                <a:latin typeface="Calibri"/>
                <a:cs typeface="Calibri"/>
              </a:rPr>
              <a:t>#3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9346818" y="3540709"/>
            <a:ext cx="7696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TREE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spc="-25" dirty="0">
                <a:latin typeface="Calibri"/>
                <a:cs typeface="Calibri"/>
              </a:rPr>
              <a:t>#4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4084320" y="1630806"/>
            <a:ext cx="3872229" cy="401320"/>
          </a:xfrm>
          <a:custGeom>
            <a:avLst/>
            <a:gdLst/>
            <a:ahLst/>
            <a:cxnLst/>
            <a:rect l="l" t="t" r="r" b="b"/>
            <a:pathLst>
              <a:path w="3872229" h="401319">
                <a:moveTo>
                  <a:pt x="3872103" y="289179"/>
                </a:moveTo>
                <a:lnTo>
                  <a:pt x="3801745" y="241046"/>
                </a:lnTo>
                <a:lnTo>
                  <a:pt x="3797820" y="269786"/>
                </a:lnTo>
                <a:lnTo>
                  <a:pt x="1833118" y="0"/>
                </a:lnTo>
                <a:lnTo>
                  <a:pt x="1832813" y="2159"/>
                </a:lnTo>
                <a:lnTo>
                  <a:pt x="1832483" y="0"/>
                </a:lnTo>
                <a:lnTo>
                  <a:pt x="73926" y="268211"/>
                </a:lnTo>
                <a:lnTo>
                  <a:pt x="69596" y="239649"/>
                </a:lnTo>
                <a:lnTo>
                  <a:pt x="0" y="288798"/>
                </a:lnTo>
                <a:lnTo>
                  <a:pt x="81026" y="314960"/>
                </a:lnTo>
                <a:lnTo>
                  <a:pt x="76974" y="288290"/>
                </a:lnTo>
                <a:lnTo>
                  <a:pt x="76682" y="286385"/>
                </a:lnTo>
                <a:lnTo>
                  <a:pt x="1792452" y="24574"/>
                </a:lnTo>
                <a:lnTo>
                  <a:pt x="1307769" y="350723"/>
                </a:lnTo>
                <a:lnTo>
                  <a:pt x="1291590" y="326644"/>
                </a:lnTo>
                <a:lnTo>
                  <a:pt x="1249680" y="400812"/>
                </a:lnTo>
                <a:lnTo>
                  <a:pt x="1334135" y="389890"/>
                </a:lnTo>
                <a:lnTo>
                  <a:pt x="1322768" y="372999"/>
                </a:lnTo>
                <a:lnTo>
                  <a:pt x="1317993" y="365912"/>
                </a:lnTo>
                <a:lnTo>
                  <a:pt x="1832584" y="19735"/>
                </a:lnTo>
                <a:lnTo>
                  <a:pt x="2369947" y="307962"/>
                </a:lnTo>
                <a:lnTo>
                  <a:pt x="2356231" y="333502"/>
                </a:lnTo>
                <a:lnTo>
                  <a:pt x="2441448" y="335915"/>
                </a:lnTo>
                <a:lnTo>
                  <a:pt x="2425928" y="313944"/>
                </a:lnTo>
                <a:lnTo>
                  <a:pt x="2392299" y="266319"/>
                </a:lnTo>
                <a:lnTo>
                  <a:pt x="2378595" y="291833"/>
                </a:lnTo>
                <a:lnTo>
                  <a:pt x="1880755" y="24930"/>
                </a:lnTo>
                <a:lnTo>
                  <a:pt x="3795357" y="287832"/>
                </a:lnTo>
                <a:lnTo>
                  <a:pt x="3791458" y="316484"/>
                </a:lnTo>
                <a:lnTo>
                  <a:pt x="3870972" y="289560"/>
                </a:lnTo>
                <a:lnTo>
                  <a:pt x="3872103" y="2891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738629" y="2120010"/>
            <a:ext cx="1115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N</a:t>
            </a:r>
            <a:r>
              <a:rPr sz="1800" b="1" baseline="-25462" dirty="0">
                <a:latin typeface="Calibri"/>
                <a:cs typeface="Calibri"/>
              </a:rPr>
              <a:t>1</a:t>
            </a:r>
            <a:r>
              <a:rPr sz="1800" b="1" spc="-89" baseline="-25462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features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263516" y="2115134"/>
            <a:ext cx="11144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N</a:t>
            </a:r>
            <a:r>
              <a:rPr sz="1800" b="1" baseline="-25462" dirty="0">
                <a:latin typeface="Calibri"/>
                <a:cs typeface="Calibri"/>
              </a:rPr>
              <a:t>2</a:t>
            </a:r>
            <a:r>
              <a:rPr sz="1800" b="1" spc="-97" baseline="-25462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features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676643" y="2121865"/>
            <a:ext cx="11163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N</a:t>
            </a:r>
            <a:r>
              <a:rPr sz="1800" b="1" baseline="-25462" dirty="0">
                <a:latin typeface="Calibri"/>
                <a:cs typeface="Calibri"/>
              </a:rPr>
              <a:t>3</a:t>
            </a:r>
            <a:r>
              <a:rPr sz="1800" b="1" spc="-97" baseline="-25462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features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9251568" y="2121865"/>
            <a:ext cx="11144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N</a:t>
            </a:r>
            <a:r>
              <a:rPr sz="1800" b="1" baseline="-25462" dirty="0">
                <a:latin typeface="Calibri"/>
                <a:cs typeface="Calibri"/>
              </a:rPr>
              <a:t>4</a:t>
            </a:r>
            <a:r>
              <a:rPr sz="1800" b="1" spc="-89" baseline="-25462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features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2170176" y="3893820"/>
            <a:ext cx="119380" cy="354330"/>
          </a:xfrm>
          <a:custGeom>
            <a:avLst/>
            <a:gdLst/>
            <a:ahLst/>
            <a:cxnLst/>
            <a:rect l="l" t="t" r="r" b="b"/>
            <a:pathLst>
              <a:path w="119380" h="354329">
                <a:moveTo>
                  <a:pt x="39624" y="235330"/>
                </a:moveTo>
                <a:lnTo>
                  <a:pt x="0" y="235330"/>
                </a:lnTo>
                <a:lnTo>
                  <a:pt x="59436" y="354202"/>
                </a:lnTo>
                <a:lnTo>
                  <a:pt x="108966" y="255142"/>
                </a:lnTo>
                <a:lnTo>
                  <a:pt x="39624" y="255142"/>
                </a:lnTo>
                <a:lnTo>
                  <a:pt x="39624" y="235330"/>
                </a:lnTo>
                <a:close/>
              </a:path>
              <a:path w="119380" h="354329">
                <a:moveTo>
                  <a:pt x="79248" y="0"/>
                </a:moveTo>
                <a:lnTo>
                  <a:pt x="39624" y="0"/>
                </a:lnTo>
                <a:lnTo>
                  <a:pt x="39624" y="255142"/>
                </a:lnTo>
                <a:lnTo>
                  <a:pt x="79248" y="255142"/>
                </a:lnTo>
                <a:lnTo>
                  <a:pt x="79248" y="0"/>
                </a:lnTo>
                <a:close/>
              </a:path>
              <a:path w="119380" h="354329">
                <a:moveTo>
                  <a:pt x="118872" y="235330"/>
                </a:moveTo>
                <a:lnTo>
                  <a:pt x="79248" y="235330"/>
                </a:lnTo>
                <a:lnTo>
                  <a:pt x="79248" y="255142"/>
                </a:lnTo>
                <a:lnTo>
                  <a:pt x="108966" y="255142"/>
                </a:lnTo>
                <a:lnTo>
                  <a:pt x="118872" y="2353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687823" y="3893820"/>
            <a:ext cx="119380" cy="354330"/>
          </a:xfrm>
          <a:custGeom>
            <a:avLst/>
            <a:gdLst/>
            <a:ahLst/>
            <a:cxnLst/>
            <a:rect l="l" t="t" r="r" b="b"/>
            <a:pathLst>
              <a:path w="119379" h="354329">
                <a:moveTo>
                  <a:pt x="39624" y="235330"/>
                </a:moveTo>
                <a:lnTo>
                  <a:pt x="0" y="235330"/>
                </a:lnTo>
                <a:lnTo>
                  <a:pt x="59436" y="354202"/>
                </a:lnTo>
                <a:lnTo>
                  <a:pt x="108966" y="255142"/>
                </a:lnTo>
                <a:lnTo>
                  <a:pt x="39624" y="255142"/>
                </a:lnTo>
                <a:lnTo>
                  <a:pt x="39624" y="235330"/>
                </a:lnTo>
                <a:close/>
              </a:path>
              <a:path w="119379" h="354329">
                <a:moveTo>
                  <a:pt x="79248" y="0"/>
                </a:moveTo>
                <a:lnTo>
                  <a:pt x="39624" y="0"/>
                </a:lnTo>
                <a:lnTo>
                  <a:pt x="39624" y="255142"/>
                </a:lnTo>
                <a:lnTo>
                  <a:pt x="79248" y="255142"/>
                </a:lnTo>
                <a:lnTo>
                  <a:pt x="79248" y="0"/>
                </a:lnTo>
                <a:close/>
              </a:path>
              <a:path w="119379" h="354329">
                <a:moveTo>
                  <a:pt x="118872" y="235330"/>
                </a:moveTo>
                <a:lnTo>
                  <a:pt x="79248" y="235330"/>
                </a:lnTo>
                <a:lnTo>
                  <a:pt x="79248" y="255142"/>
                </a:lnTo>
                <a:lnTo>
                  <a:pt x="108966" y="255142"/>
                </a:lnTo>
                <a:lnTo>
                  <a:pt x="118872" y="2353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120128" y="3893820"/>
            <a:ext cx="119380" cy="354330"/>
          </a:xfrm>
          <a:custGeom>
            <a:avLst/>
            <a:gdLst/>
            <a:ahLst/>
            <a:cxnLst/>
            <a:rect l="l" t="t" r="r" b="b"/>
            <a:pathLst>
              <a:path w="119379" h="354329">
                <a:moveTo>
                  <a:pt x="39624" y="235330"/>
                </a:moveTo>
                <a:lnTo>
                  <a:pt x="0" y="235330"/>
                </a:lnTo>
                <a:lnTo>
                  <a:pt x="59436" y="354202"/>
                </a:lnTo>
                <a:lnTo>
                  <a:pt x="108966" y="255142"/>
                </a:lnTo>
                <a:lnTo>
                  <a:pt x="39624" y="255142"/>
                </a:lnTo>
                <a:lnTo>
                  <a:pt x="39624" y="235330"/>
                </a:lnTo>
                <a:close/>
              </a:path>
              <a:path w="119379" h="354329">
                <a:moveTo>
                  <a:pt x="79248" y="0"/>
                </a:moveTo>
                <a:lnTo>
                  <a:pt x="39624" y="0"/>
                </a:lnTo>
                <a:lnTo>
                  <a:pt x="39624" y="255142"/>
                </a:lnTo>
                <a:lnTo>
                  <a:pt x="79248" y="255142"/>
                </a:lnTo>
                <a:lnTo>
                  <a:pt x="79248" y="0"/>
                </a:lnTo>
                <a:close/>
              </a:path>
              <a:path w="119379" h="354329">
                <a:moveTo>
                  <a:pt x="118872" y="235330"/>
                </a:moveTo>
                <a:lnTo>
                  <a:pt x="79248" y="235330"/>
                </a:lnTo>
                <a:lnTo>
                  <a:pt x="79248" y="255142"/>
                </a:lnTo>
                <a:lnTo>
                  <a:pt x="108966" y="255142"/>
                </a:lnTo>
                <a:lnTo>
                  <a:pt x="118872" y="2353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619488" y="3893820"/>
            <a:ext cx="119380" cy="354330"/>
          </a:xfrm>
          <a:custGeom>
            <a:avLst/>
            <a:gdLst/>
            <a:ahLst/>
            <a:cxnLst/>
            <a:rect l="l" t="t" r="r" b="b"/>
            <a:pathLst>
              <a:path w="119379" h="354329">
                <a:moveTo>
                  <a:pt x="39623" y="235330"/>
                </a:moveTo>
                <a:lnTo>
                  <a:pt x="0" y="235330"/>
                </a:lnTo>
                <a:lnTo>
                  <a:pt x="59435" y="354202"/>
                </a:lnTo>
                <a:lnTo>
                  <a:pt x="108965" y="255142"/>
                </a:lnTo>
                <a:lnTo>
                  <a:pt x="39623" y="255142"/>
                </a:lnTo>
                <a:lnTo>
                  <a:pt x="39623" y="235330"/>
                </a:lnTo>
                <a:close/>
              </a:path>
              <a:path w="119379" h="354329">
                <a:moveTo>
                  <a:pt x="79247" y="0"/>
                </a:moveTo>
                <a:lnTo>
                  <a:pt x="39623" y="0"/>
                </a:lnTo>
                <a:lnTo>
                  <a:pt x="39623" y="255142"/>
                </a:lnTo>
                <a:lnTo>
                  <a:pt x="79247" y="255142"/>
                </a:lnTo>
                <a:lnTo>
                  <a:pt x="79247" y="0"/>
                </a:lnTo>
                <a:close/>
              </a:path>
              <a:path w="119379" h="354329">
                <a:moveTo>
                  <a:pt x="118871" y="235330"/>
                </a:moveTo>
                <a:lnTo>
                  <a:pt x="79247" y="235330"/>
                </a:lnTo>
                <a:lnTo>
                  <a:pt x="79247" y="255142"/>
                </a:lnTo>
                <a:lnTo>
                  <a:pt x="108965" y="255142"/>
                </a:lnTo>
                <a:lnTo>
                  <a:pt x="118871" y="2353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1880742" y="4280357"/>
            <a:ext cx="7708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CLASS</a:t>
            </a:r>
            <a:r>
              <a:rPr sz="1800" b="1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4316729" y="4282516"/>
            <a:ext cx="7943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CLASS</a:t>
            </a:r>
            <a:r>
              <a:rPr sz="1800" b="1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6783705" y="4280357"/>
            <a:ext cx="7797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CLASS </a:t>
            </a:r>
            <a:r>
              <a:rPr sz="1800" b="1" spc="-50" dirty="0">
                <a:solidFill>
                  <a:srgbClr val="FF0000"/>
                </a:solidFill>
                <a:latin typeface="Calibri"/>
                <a:cs typeface="Calibri"/>
              </a:rPr>
              <a:t>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9324213" y="4280154"/>
            <a:ext cx="770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CLASS</a:t>
            </a:r>
            <a:r>
              <a:rPr sz="1800" b="1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2229611" y="4619244"/>
            <a:ext cx="7502525" cy="503555"/>
          </a:xfrm>
          <a:custGeom>
            <a:avLst/>
            <a:gdLst/>
            <a:ahLst/>
            <a:cxnLst/>
            <a:rect l="l" t="t" r="r" b="b"/>
            <a:pathLst>
              <a:path w="7502525" h="503554">
                <a:moveTo>
                  <a:pt x="0" y="12191"/>
                </a:moveTo>
                <a:lnTo>
                  <a:pt x="0" y="259333"/>
                </a:lnTo>
              </a:path>
              <a:path w="7502525" h="503554">
                <a:moveTo>
                  <a:pt x="2487167" y="12191"/>
                </a:moveTo>
                <a:lnTo>
                  <a:pt x="2487167" y="259333"/>
                </a:lnTo>
              </a:path>
              <a:path w="7502525" h="503554">
                <a:moveTo>
                  <a:pt x="4965192" y="0"/>
                </a:moveTo>
                <a:lnTo>
                  <a:pt x="4965192" y="247141"/>
                </a:lnTo>
              </a:path>
              <a:path w="7502525" h="503554">
                <a:moveTo>
                  <a:pt x="7501128" y="0"/>
                </a:moveTo>
                <a:lnTo>
                  <a:pt x="7501128" y="247141"/>
                </a:lnTo>
              </a:path>
              <a:path w="7502525" h="503554">
                <a:moveTo>
                  <a:pt x="0" y="256031"/>
                </a:moveTo>
                <a:lnTo>
                  <a:pt x="7502398" y="256031"/>
                </a:lnTo>
              </a:path>
              <a:path w="7502525" h="503554">
                <a:moveTo>
                  <a:pt x="3724655" y="256031"/>
                </a:moveTo>
                <a:lnTo>
                  <a:pt x="3724655" y="503173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4920996" y="5123688"/>
            <a:ext cx="2092960" cy="390525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marL="137795">
              <a:lnSpc>
                <a:spcPct val="100000"/>
              </a:lnSpc>
              <a:spcBef>
                <a:spcPts val="355"/>
              </a:spcBef>
            </a:pP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MAJORITY</a:t>
            </a:r>
            <a:r>
              <a:rPr sz="1800" b="1" spc="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AFEF"/>
                </a:solidFill>
                <a:latin typeface="Calibri"/>
                <a:cs typeface="Calibri"/>
              </a:rPr>
              <a:t>VOTING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5972555" y="5515355"/>
            <a:ext cx="0" cy="247650"/>
          </a:xfrm>
          <a:custGeom>
            <a:avLst/>
            <a:gdLst/>
            <a:ahLst/>
            <a:cxnLst/>
            <a:rect l="l" t="t" r="r" b="b"/>
            <a:pathLst>
              <a:path h="247650">
                <a:moveTo>
                  <a:pt x="0" y="0"/>
                </a:moveTo>
                <a:lnTo>
                  <a:pt x="0" y="24712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4920996" y="5766815"/>
            <a:ext cx="2092960" cy="390525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467995">
              <a:lnSpc>
                <a:spcPct val="100000"/>
              </a:lnSpc>
              <a:spcBef>
                <a:spcPts val="350"/>
              </a:spcBef>
            </a:pPr>
            <a:r>
              <a:rPr sz="1800" b="1" dirty="0">
                <a:solidFill>
                  <a:srgbClr val="00AF50"/>
                </a:solidFill>
                <a:latin typeface="Calibri"/>
                <a:cs typeface="Calibri"/>
              </a:rPr>
              <a:t>FINAL</a:t>
            </a:r>
            <a:r>
              <a:rPr sz="1800" b="1" spc="-2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AF50"/>
                </a:solidFill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0" y="48767"/>
            <a:ext cx="12192000" cy="716280"/>
          </a:xfrm>
          <a:custGeom>
            <a:avLst/>
            <a:gdLst/>
            <a:ahLst/>
            <a:cxnLst/>
            <a:rect l="l" t="t" r="r" b="b"/>
            <a:pathLst>
              <a:path w="12192000" h="716280">
                <a:moveTo>
                  <a:pt x="12192000" y="0"/>
                </a:moveTo>
                <a:lnTo>
                  <a:pt x="0" y="0"/>
                </a:lnTo>
                <a:lnTo>
                  <a:pt x="0" y="716279"/>
                </a:lnTo>
                <a:lnTo>
                  <a:pt x="12192000" y="716279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>
            <a:spLocks noGrp="1"/>
          </p:cNvSpPr>
          <p:nvPr>
            <p:ph type="title"/>
          </p:nvPr>
        </p:nvSpPr>
        <p:spPr>
          <a:xfrm>
            <a:off x="3369055" y="-8686"/>
            <a:ext cx="545719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spc="-40" dirty="0">
                <a:latin typeface="Calibri Light"/>
                <a:cs typeface="Calibri Light"/>
              </a:rPr>
              <a:t>Random</a:t>
            </a:r>
            <a:r>
              <a:rPr sz="4400" b="0" spc="-195" dirty="0">
                <a:latin typeface="Calibri Light"/>
                <a:cs typeface="Calibri Light"/>
              </a:rPr>
              <a:t> </a:t>
            </a:r>
            <a:r>
              <a:rPr sz="4400" b="0" spc="-60" dirty="0">
                <a:latin typeface="Calibri Light"/>
                <a:cs typeface="Calibri Light"/>
              </a:rPr>
              <a:t>Forest</a:t>
            </a:r>
            <a:r>
              <a:rPr sz="4400" b="0" spc="-155" dirty="0">
                <a:latin typeface="Calibri Light"/>
                <a:cs typeface="Calibri Light"/>
              </a:rPr>
              <a:t> </a:t>
            </a:r>
            <a:r>
              <a:rPr sz="4400" b="0" spc="-10" dirty="0">
                <a:latin typeface="Calibri Light"/>
                <a:cs typeface="Calibri Light"/>
              </a:rPr>
              <a:t>Classifier</a:t>
            </a:r>
            <a:endParaRPr sz="44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193" y="1485341"/>
            <a:ext cx="9716135" cy="13081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800" dirty="0">
                <a:latin typeface="Calibri"/>
                <a:cs typeface="Calibri"/>
              </a:rPr>
              <a:t>Handles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higher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dimensionality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very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well.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Calibri"/>
              <a:buAutoNum type="arabicPeriod"/>
            </a:pPr>
            <a:endParaRPr sz="275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800" dirty="0">
                <a:latin typeface="Calibri"/>
                <a:cs typeface="Calibri"/>
              </a:rPr>
              <a:t>Handles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missing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maintains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accuracy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missing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data.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23672"/>
            <a:ext cx="12192000" cy="710565"/>
          </a:xfrm>
          <a:custGeom>
            <a:avLst/>
            <a:gdLst/>
            <a:ahLst/>
            <a:cxnLst/>
            <a:rect l="l" t="t" r="r" b="b"/>
            <a:pathLst>
              <a:path w="12192000" h="710565">
                <a:moveTo>
                  <a:pt x="12192000" y="0"/>
                </a:moveTo>
                <a:lnTo>
                  <a:pt x="0" y="0"/>
                </a:lnTo>
                <a:lnTo>
                  <a:pt x="0" y="710184"/>
                </a:lnTo>
                <a:lnTo>
                  <a:pt x="12192000" y="710184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5473" rIns="0" bIns="0" rtlCol="0">
            <a:spAutoFit/>
          </a:bodyPr>
          <a:lstStyle/>
          <a:p>
            <a:pPr marL="1116330">
              <a:lnSpc>
                <a:spcPct val="100000"/>
              </a:lnSpc>
              <a:spcBef>
                <a:spcPts val="110"/>
              </a:spcBef>
            </a:pPr>
            <a:r>
              <a:rPr sz="4000" spc="-10" dirty="0"/>
              <a:t>Advantage</a:t>
            </a:r>
            <a:r>
              <a:rPr sz="4000" spc="-75" dirty="0"/>
              <a:t> </a:t>
            </a:r>
            <a:r>
              <a:rPr sz="4000" dirty="0"/>
              <a:t>of</a:t>
            </a:r>
            <a:r>
              <a:rPr sz="4000" spc="-55" dirty="0"/>
              <a:t> </a:t>
            </a:r>
            <a:r>
              <a:rPr sz="4000" dirty="0"/>
              <a:t>using</a:t>
            </a:r>
            <a:r>
              <a:rPr sz="4000" spc="-80" dirty="0"/>
              <a:t> </a:t>
            </a:r>
            <a:r>
              <a:rPr sz="4000" dirty="0"/>
              <a:t>Random</a:t>
            </a:r>
            <a:r>
              <a:rPr sz="4000" spc="-110" dirty="0"/>
              <a:t> </a:t>
            </a:r>
            <a:r>
              <a:rPr sz="4000" dirty="0"/>
              <a:t>Forest</a:t>
            </a:r>
            <a:r>
              <a:rPr sz="4000" spc="-65" dirty="0"/>
              <a:t> </a:t>
            </a:r>
            <a:r>
              <a:rPr sz="4000" spc="-10" dirty="0"/>
              <a:t>technique</a:t>
            </a:r>
            <a:endParaRPr sz="4000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0311" y="67056"/>
            <a:ext cx="11762740" cy="768350"/>
          </a:xfrm>
          <a:custGeom>
            <a:avLst/>
            <a:gdLst/>
            <a:ahLst/>
            <a:cxnLst/>
            <a:rect l="l" t="t" r="r" b="b"/>
            <a:pathLst>
              <a:path w="11762740" h="768350">
                <a:moveTo>
                  <a:pt x="11762232" y="0"/>
                </a:moveTo>
                <a:lnTo>
                  <a:pt x="0" y="0"/>
                </a:lnTo>
                <a:lnTo>
                  <a:pt x="0" y="768096"/>
                </a:lnTo>
                <a:lnTo>
                  <a:pt x="11762232" y="768096"/>
                </a:lnTo>
                <a:lnTo>
                  <a:pt x="11762232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69585" y="66548"/>
            <a:ext cx="204597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spc="-10" dirty="0"/>
              <a:t>Boosting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78739" y="1123264"/>
            <a:ext cx="11739880" cy="53543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it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classification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regression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too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32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helps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reduce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variance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bias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!!!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3800">
              <a:latin typeface="Calibri"/>
              <a:cs typeface="Calibri"/>
            </a:endParaRPr>
          </a:p>
          <a:p>
            <a:pPr marL="241300" marR="5080" indent="-228600">
              <a:lnSpc>
                <a:spcPts val="2690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r>
              <a:rPr sz="28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bagging</a:t>
            </a:r>
            <a:r>
              <a:rPr sz="2800" dirty="0">
                <a:latin typeface="Calibri"/>
                <a:cs typeface="Calibri"/>
              </a:rPr>
              <a:t>: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creates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multiple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copies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original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data: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constructs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several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decision </a:t>
            </a:r>
            <a:r>
              <a:rPr sz="2800" dirty="0">
                <a:latin typeface="Calibri"/>
                <a:cs typeface="Calibri"/>
              </a:rPr>
              <a:t>trees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copies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combining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trees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make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predictions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334"/>
              </a:spcBef>
            </a:pPr>
            <a:r>
              <a:rPr sz="2800" b="1" dirty="0">
                <a:latin typeface="Calibri"/>
                <a:cs typeface="Calibri"/>
              </a:rPr>
              <a:t>WE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CONSTRUCT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THESE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TREES</a:t>
            </a:r>
            <a:r>
              <a:rPr sz="2800" b="1" spc="-85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INDEPENDENTLY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!!!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800">
              <a:latin typeface="Calibri"/>
              <a:cs typeface="Calibri"/>
            </a:endParaRPr>
          </a:p>
          <a:p>
            <a:pPr marL="241300" marR="220345" indent="-228600">
              <a:lnSpc>
                <a:spcPts val="2690"/>
              </a:lnSpc>
              <a:buFont typeface="Arial"/>
              <a:buChar char="•"/>
              <a:tabLst>
                <a:tab pos="241300" algn="l"/>
              </a:tabLst>
            </a:pPr>
            <a:r>
              <a:rPr sz="28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boosting</a:t>
            </a:r>
            <a:r>
              <a:rPr sz="2800" dirty="0">
                <a:latin typeface="Calibri"/>
                <a:cs typeface="Calibri"/>
              </a:rPr>
              <a:t>: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here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decision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trees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grown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sequentially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so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each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tree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grown </a:t>
            </a:r>
            <a:r>
              <a:rPr sz="2800" dirty="0">
                <a:latin typeface="Calibri"/>
                <a:cs typeface="Calibri"/>
              </a:rPr>
              <a:t>using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information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previously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grown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trees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335"/>
              </a:spcBef>
            </a:pPr>
            <a:r>
              <a:rPr sz="2800" b="1" dirty="0">
                <a:latin typeface="Calibri"/>
                <a:cs typeface="Calibri"/>
              </a:rPr>
              <a:t>THESE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TREES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ARE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NOT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INDEPENDENT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OF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EACH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OTHER</a:t>
            </a:r>
            <a:endParaRPr sz="2800">
              <a:latin typeface="Calibri"/>
              <a:cs typeface="Calibri"/>
            </a:endParaRPr>
          </a:p>
          <a:p>
            <a:pPr marL="1842135">
              <a:lnSpc>
                <a:spcPct val="100000"/>
              </a:lnSpc>
              <a:spcBef>
                <a:spcPts val="340"/>
              </a:spcBef>
            </a:pPr>
            <a:r>
              <a:rPr sz="2800" dirty="0">
                <a:latin typeface="Calibri"/>
                <a:cs typeface="Calibri"/>
              </a:rPr>
              <a:t>~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boosting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sequential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learning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algorithm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0311" y="134112"/>
            <a:ext cx="11762740" cy="768350"/>
          </a:xfrm>
          <a:custGeom>
            <a:avLst/>
            <a:gdLst/>
            <a:ahLst/>
            <a:cxnLst/>
            <a:rect l="l" t="t" r="r" b="b"/>
            <a:pathLst>
              <a:path w="11762740" h="768350">
                <a:moveTo>
                  <a:pt x="11762232" y="0"/>
                </a:moveTo>
                <a:lnTo>
                  <a:pt x="0" y="0"/>
                </a:lnTo>
                <a:lnTo>
                  <a:pt x="0" y="768095"/>
                </a:lnTo>
                <a:lnTo>
                  <a:pt x="11762232" y="768095"/>
                </a:lnTo>
                <a:lnTo>
                  <a:pt x="11762232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85413" y="133350"/>
            <a:ext cx="481457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dirty="0"/>
              <a:t>Boosting</a:t>
            </a:r>
            <a:r>
              <a:rPr sz="4400" spc="-215" dirty="0"/>
              <a:t> </a:t>
            </a:r>
            <a:r>
              <a:rPr sz="4400" spc="-10" dirty="0"/>
              <a:t>Application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288442" y="1048257"/>
            <a:ext cx="8474710" cy="1000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20" dirty="0">
                <a:latin typeface="Calibri"/>
                <a:cs typeface="Calibri"/>
              </a:rPr>
              <a:t>Viola-</a:t>
            </a:r>
            <a:r>
              <a:rPr sz="3200" dirty="0">
                <a:latin typeface="Calibri"/>
                <a:cs typeface="Calibri"/>
              </a:rPr>
              <a:t>Jones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Face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Detection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algorithm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uses</a:t>
            </a:r>
            <a:r>
              <a:rPr sz="3200" spc="-1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boosting</a:t>
            </a:r>
            <a:endParaRPr sz="32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~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combines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decision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stumps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to</a:t>
            </a:r>
            <a:r>
              <a:rPr sz="3200" spc="-114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detect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faces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80488" y="2252471"/>
            <a:ext cx="6096000" cy="4062983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268" y="2269235"/>
            <a:ext cx="4001770" cy="3352800"/>
          </a:xfrm>
          <a:custGeom>
            <a:avLst/>
            <a:gdLst/>
            <a:ahLst/>
            <a:cxnLst/>
            <a:rect l="l" t="t" r="r" b="b"/>
            <a:pathLst>
              <a:path w="4001770" h="3352800">
                <a:moveTo>
                  <a:pt x="4001262" y="3005328"/>
                </a:moveTo>
                <a:lnTo>
                  <a:pt x="3973830" y="2991612"/>
                </a:lnTo>
                <a:lnTo>
                  <a:pt x="3918966" y="2964180"/>
                </a:lnTo>
                <a:lnTo>
                  <a:pt x="3918966" y="2991612"/>
                </a:lnTo>
                <a:lnTo>
                  <a:pt x="376428" y="2991612"/>
                </a:lnTo>
                <a:lnTo>
                  <a:pt x="376428" y="82296"/>
                </a:lnTo>
                <a:lnTo>
                  <a:pt x="403860" y="82296"/>
                </a:lnTo>
                <a:lnTo>
                  <a:pt x="396989" y="68580"/>
                </a:lnTo>
                <a:lnTo>
                  <a:pt x="362712" y="0"/>
                </a:lnTo>
                <a:lnTo>
                  <a:pt x="321564" y="82296"/>
                </a:lnTo>
                <a:lnTo>
                  <a:pt x="348996" y="82296"/>
                </a:lnTo>
                <a:lnTo>
                  <a:pt x="348996" y="2991612"/>
                </a:lnTo>
                <a:lnTo>
                  <a:pt x="0" y="2991612"/>
                </a:lnTo>
                <a:lnTo>
                  <a:pt x="0" y="3019044"/>
                </a:lnTo>
                <a:lnTo>
                  <a:pt x="348996" y="3019044"/>
                </a:lnTo>
                <a:lnTo>
                  <a:pt x="348996" y="3352800"/>
                </a:lnTo>
                <a:lnTo>
                  <a:pt x="376428" y="3352800"/>
                </a:lnTo>
                <a:lnTo>
                  <a:pt x="376428" y="3019044"/>
                </a:lnTo>
                <a:lnTo>
                  <a:pt x="3918966" y="3019044"/>
                </a:lnTo>
                <a:lnTo>
                  <a:pt x="3918966" y="3046476"/>
                </a:lnTo>
                <a:lnTo>
                  <a:pt x="3973817" y="3019044"/>
                </a:lnTo>
                <a:lnTo>
                  <a:pt x="4001262" y="30053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91844" y="3403168"/>
            <a:ext cx="3232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Calibri"/>
                <a:cs typeface="Calibri"/>
              </a:rPr>
              <a:t>x</a:t>
            </a:r>
            <a:r>
              <a:rPr sz="2400" b="1" spc="-37" baseline="-29513" dirty="0">
                <a:latin typeface="Calibri"/>
                <a:cs typeface="Calibri"/>
              </a:rPr>
              <a:t>2</a:t>
            </a:r>
            <a:endParaRPr sz="2400" baseline="-29513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91001" y="5266182"/>
            <a:ext cx="3232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Calibri"/>
                <a:cs typeface="Calibri"/>
              </a:rPr>
              <a:t>x</a:t>
            </a:r>
            <a:r>
              <a:rPr sz="2400" b="1" spc="-37" baseline="-27777" dirty="0">
                <a:latin typeface="Calibri"/>
                <a:cs typeface="Calibri"/>
              </a:rPr>
              <a:t>1</a:t>
            </a:r>
            <a:endParaRPr sz="2400" baseline="-27777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For</a:t>
            </a:r>
            <a:r>
              <a:rPr spc="-30" dirty="0"/>
              <a:t> </a:t>
            </a:r>
            <a:r>
              <a:rPr dirty="0"/>
              <a:t>example:</a:t>
            </a:r>
            <a:r>
              <a:rPr spc="20" dirty="0"/>
              <a:t> </a:t>
            </a:r>
            <a:r>
              <a:rPr dirty="0"/>
              <a:t>we</a:t>
            </a:r>
            <a:r>
              <a:rPr spc="-10" dirty="0"/>
              <a:t> </a:t>
            </a:r>
            <a:r>
              <a:rPr dirty="0"/>
              <a:t>want</a:t>
            </a:r>
            <a:r>
              <a:rPr spc="-5" dirty="0"/>
              <a:t> </a:t>
            </a:r>
            <a:r>
              <a:rPr dirty="0"/>
              <a:t>to</a:t>
            </a:r>
            <a:r>
              <a:rPr spc="-20" dirty="0"/>
              <a:t> </a:t>
            </a:r>
            <a:r>
              <a:rPr dirty="0"/>
              <a:t>classify</a:t>
            </a:r>
            <a:r>
              <a:rPr spc="-20" dirty="0"/>
              <a:t> </a:t>
            </a:r>
            <a:r>
              <a:rPr dirty="0"/>
              <a:t>the</a:t>
            </a:r>
            <a:r>
              <a:rPr spc="15" dirty="0"/>
              <a:t> </a:t>
            </a:r>
            <a:r>
              <a:rPr spc="-20" dirty="0"/>
              <a:t>dots</a:t>
            </a:r>
          </a:p>
          <a:p>
            <a:pPr marL="927100">
              <a:lnSpc>
                <a:spcPct val="100000"/>
              </a:lnSpc>
            </a:pPr>
            <a:r>
              <a:rPr dirty="0"/>
              <a:t>~</a:t>
            </a:r>
            <a:r>
              <a:rPr spc="-20" dirty="0"/>
              <a:t> </a:t>
            </a:r>
            <a:r>
              <a:rPr dirty="0"/>
              <a:t>two</a:t>
            </a:r>
            <a:r>
              <a:rPr spc="-30" dirty="0"/>
              <a:t> </a:t>
            </a:r>
            <a:r>
              <a:rPr b="1" dirty="0">
                <a:latin typeface="Calibri"/>
                <a:cs typeface="Calibri"/>
              </a:rPr>
              <a:t>x</a:t>
            </a:r>
            <a:r>
              <a:rPr b="1" spc="-10" dirty="0">
                <a:latin typeface="Calibri"/>
                <a:cs typeface="Calibri"/>
              </a:rPr>
              <a:t> </a:t>
            </a:r>
            <a:r>
              <a:rPr spc="-10" dirty="0"/>
              <a:t>features</a:t>
            </a:r>
            <a:r>
              <a:rPr spc="10" dirty="0"/>
              <a:t> </a:t>
            </a:r>
            <a:r>
              <a:rPr dirty="0"/>
              <a:t>+</a:t>
            </a:r>
            <a:r>
              <a:rPr spc="-10" dirty="0"/>
              <a:t> </a:t>
            </a:r>
            <a:r>
              <a:rPr dirty="0"/>
              <a:t>two</a:t>
            </a:r>
            <a:r>
              <a:rPr spc="-10" dirty="0"/>
              <a:t> </a:t>
            </a:r>
            <a:r>
              <a:rPr dirty="0"/>
              <a:t>output</a:t>
            </a:r>
            <a:r>
              <a:rPr spc="-10" dirty="0"/>
              <a:t> </a:t>
            </a:r>
            <a:r>
              <a:rPr dirty="0"/>
              <a:t>classes</a:t>
            </a:r>
            <a:r>
              <a:rPr spc="-5" dirty="0"/>
              <a:t> </a:t>
            </a:r>
            <a:r>
              <a:rPr dirty="0"/>
              <a:t>(yellow</a:t>
            </a:r>
            <a:r>
              <a:rPr spc="-10" dirty="0"/>
              <a:t> </a:t>
            </a:r>
            <a:r>
              <a:rPr dirty="0"/>
              <a:t>and</a:t>
            </a:r>
            <a:r>
              <a:rPr spc="-10" dirty="0"/>
              <a:t> green)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/>
          </a:p>
          <a:p>
            <a:pPr marL="433070">
              <a:lnSpc>
                <a:spcPct val="100000"/>
              </a:lnSpc>
            </a:pPr>
            <a:r>
              <a:rPr b="1" dirty="0">
                <a:latin typeface="Calibri"/>
                <a:cs typeface="Calibri"/>
              </a:rPr>
              <a:t>Boosting</a:t>
            </a:r>
            <a:r>
              <a:rPr dirty="0"/>
              <a:t>:</a:t>
            </a:r>
            <a:r>
              <a:rPr spc="-40" dirty="0"/>
              <a:t> </a:t>
            </a:r>
            <a:r>
              <a:rPr dirty="0"/>
              <a:t>combines</a:t>
            </a:r>
            <a:r>
              <a:rPr spc="-10" dirty="0"/>
              <a:t> </a:t>
            </a:r>
            <a:r>
              <a:rPr dirty="0"/>
              <a:t>very</a:t>
            </a:r>
            <a:r>
              <a:rPr spc="-20" dirty="0"/>
              <a:t> </a:t>
            </a:r>
            <a:r>
              <a:rPr dirty="0"/>
              <a:t>simple</a:t>
            </a:r>
            <a:r>
              <a:rPr spc="-5" dirty="0"/>
              <a:t> </a:t>
            </a:r>
            <a:r>
              <a:rPr dirty="0"/>
              <a:t>weak</a:t>
            </a:r>
            <a:r>
              <a:rPr spc="-45" dirty="0"/>
              <a:t> </a:t>
            </a:r>
            <a:r>
              <a:rPr dirty="0"/>
              <a:t>learners</a:t>
            </a:r>
            <a:r>
              <a:rPr spc="-10" dirty="0"/>
              <a:t> </a:t>
            </a:r>
            <a:r>
              <a:rPr dirty="0"/>
              <a:t>such</a:t>
            </a:r>
            <a:r>
              <a:rPr spc="-25" dirty="0"/>
              <a:t> as</a:t>
            </a:r>
          </a:p>
          <a:p>
            <a:pPr marL="927100">
              <a:lnSpc>
                <a:spcPct val="100000"/>
              </a:lnSpc>
            </a:pPr>
            <a:r>
              <a:rPr b="1" dirty="0">
                <a:latin typeface="Calibri"/>
                <a:cs typeface="Calibri"/>
              </a:rPr>
              <a:t>decision</a:t>
            </a:r>
            <a:r>
              <a:rPr b="1" spc="-4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trees</a:t>
            </a:r>
            <a:r>
              <a:rPr b="1" spc="-35" dirty="0">
                <a:latin typeface="Calibri"/>
                <a:cs typeface="Calibri"/>
              </a:rPr>
              <a:t> </a:t>
            </a:r>
            <a:r>
              <a:rPr dirty="0"/>
              <a:t>with</a:t>
            </a:r>
            <a:r>
              <a:rPr spc="-5" dirty="0"/>
              <a:t> </a:t>
            </a:r>
            <a:r>
              <a:rPr dirty="0"/>
              <a:t>depth</a:t>
            </a:r>
            <a:r>
              <a:rPr spc="10" dirty="0"/>
              <a:t> </a:t>
            </a:r>
            <a:r>
              <a:rPr b="1" dirty="0">
                <a:latin typeface="Calibri"/>
                <a:cs typeface="Calibri"/>
              </a:rPr>
              <a:t>1</a:t>
            </a:r>
            <a:r>
              <a:rPr b="1" spc="-20" dirty="0">
                <a:latin typeface="Calibri"/>
                <a:cs typeface="Calibri"/>
              </a:rPr>
              <a:t> </a:t>
            </a:r>
            <a:r>
              <a:rPr dirty="0"/>
              <a:t>(capable</a:t>
            </a:r>
            <a:r>
              <a:rPr spc="15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linear</a:t>
            </a:r>
            <a:r>
              <a:rPr spc="5" dirty="0"/>
              <a:t> </a:t>
            </a:r>
            <a:r>
              <a:rPr spc="-10" dirty="0"/>
              <a:t>classification)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1700783" y="2673095"/>
            <a:ext cx="2822575" cy="2277110"/>
            <a:chOff x="1700783" y="2673095"/>
            <a:chExt cx="2822575" cy="2277110"/>
          </a:xfrm>
        </p:grpSpPr>
        <p:sp>
          <p:nvSpPr>
            <p:cNvPr id="7" name="object 7"/>
            <p:cNvSpPr/>
            <p:nvPr/>
          </p:nvSpPr>
          <p:spPr>
            <a:xfrm>
              <a:off x="1706879" y="2965703"/>
              <a:ext cx="265430" cy="262255"/>
            </a:xfrm>
            <a:custGeom>
              <a:avLst/>
              <a:gdLst/>
              <a:ahLst/>
              <a:cxnLst/>
              <a:rect l="l" t="t" r="r" b="b"/>
              <a:pathLst>
                <a:path w="265430" h="262255">
                  <a:moveTo>
                    <a:pt x="132587" y="0"/>
                  </a:moveTo>
                  <a:lnTo>
                    <a:pt x="90659" y="6681"/>
                  </a:lnTo>
                  <a:lnTo>
                    <a:pt x="54260" y="25286"/>
                  </a:lnTo>
                  <a:lnTo>
                    <a:pt x="25566" y="53656"/>
                  </a:lnTo>
                  <a:lnTo>
                    <a:pt x="6754" y="89635"/>
                  </a:lnTo>
                  <a:lnTo>
                    <a:pt x="0" y="131063"/>
                  </a:lnTo>
                  <a:lnTo>
                    <a:pt x="6754" y="172492"/>
                  </a:lnTo>
                  <a:lnTo>
                    <a:pt x="25566" y="208471"/>
                  </a:lnTo>
                  <a:lnTo>
                    <a:pt x="54260" y="236841"/>
                  </a:lnTo>
                  <a:lnTo>
                    <a:pt x="90659" y="255446"/>
                  </a:lnTo>
                  <a:lnTo>
                    <a:pt x="132587" y="262128"/>
                  </a:lnTo>
                  <a:lnTo>
                    <a:pt x="174516" y="255446"/>
                  </a:lnTo>
                  <a:lnTo>
                    <a:pt x="210915" y="236841"/>
                  </a:lnTo>
                  <a:lnTo>
                    <a:pt x="239609" y="208471"/>
                  </a:lnTo>
                  <a:lnTo>
                    <a:pt x="258421" y="172492"/>
                  </a:lnTo>
                  <a:lnTo>
                    <a:pt x="265175" y="131063"/>
                  </a:lnTo>
                  <a:lnTo>
                    <a:pt x="258421" y="89635"/>
                  </a:lnTo>
                  <a:lnTo>
                    <a:pt x="239609" y="53656"/>
                  </a:lnTo>
                  <a:lnTo>
                    <a:pt x="210915" y="25286"/>
                  </a:lnTo>
                  <a:lnTo>
                    <a:pt x="174516" y="6681"/>
                  </a:lnTo>
                  <a:lnTo>
                    <a:pt x="132587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06879" y="2965703"/>
              <a:ext cx="265430" cy="262255"/>
            </a:xfrm>
            <a:custGeom>
              <a:avLst/>
              <a:gdLst/>
              <a:ahLst/>
              <a:cxnLst/>
              <a:rect l="l" t="t" r="r" b="b"/>
              <a:pathLst>
                <a:path w="265430" h="262255">
                  <a:moveTo>
                    <a:pt x="0" y="131063"/>
                  </a:moveTo>
                  <a:lnTo>
                    <a:pt x="6754" y="89635"/>
                  </a:lnTo>
                  <a:lnTo>
                    <a:pt x="25566" y="53656"/>
                  </a:lnTo>
                  <a:lnTo>
                    <a:pt x="54260" y="25286"/>
                  </a:lnTo>
                  <a:lnTo>
                    <a:pt x="90659" y="6681"/>
                  </a:lnTo>
                  <a:lnTo>
                    <a:pt x="132587" y="0"/>
                  </a:lnTo>
                  <a:lnTo>
                    <a:pt x="174516" y="6681"/>
                  </a:lnTo>
                  <a:lnTo>
                    <a:pt x="210915" y="25286"/>
                  </a:lnTo>
                  <a:lnTo>
                    <a:pt x="239609" y="53656"/>
                  </a:lnTo>
                  <a:lnTo>
                    <a:pt x="258421" y="89635"/>
                  </a:lnTo>
                  <a:lnTo>
                    <a:pt x="265175" y="131063"/>
                  </a:lnTo>
                  <a:lnTo>
                    <a:pt x="258421" y="172492"/>
                  </a:lnTo>
                  <a:lnTo>
                    <a:pt x="239609" y="208471"/>
                  </a:lnTo>
                  <a:lnTo>
                    <a:pt x="210915" y="236841"/>
                  </a:lnTo>
                  <a:lnTo>
                    <a:pt x="174516" y="255446"/>
                  </a:lnTo>
                  <a:lnTo>
                    <a:pt x="132587" y="262128"/>
                  </a:lnTo>
                  <a:lnTo>
                    <a:pt x="90659" y="255446"/>
                  </a:lnTo>
                  <a:lnTo>
                    <a:pt x="54260" y="236841"/>
                  </a:lnTo>
                  <a:lnTo>
                    <a:pt x="25566" y="208471"/>
                  </a:lnTo>
                  <a:lnTo>
                    <a:pt x="6754" y="172492"/>
                  </a:lnTo>
                  <a:lnTo>
                    <a:pt x="0" y="13106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300983" y="2679191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4" h="262255">
                  <a:moveTo>
                    <a:pt x="131063" y="0"/>
                  </a:moveTo>
                  <a:lnTo>
                    <a:pt x="80045" y="10298"/>
                  </a:lnTo>
                  <a:lnTo>
                    <a:pt x="38385" y="38385"/>
                  </a:lnTo>
                  <a:lnTo>
                    <a:pt x="10298" y="80045"/>
                  </a:lnTo>
                  <a:lnTo>
                    <a:pt x="0" y="131063"/>
                  </a:lnTo>
                  <a:lnTo>
                    <a:pt x="10298" y="182082"/>
                  </a:lnTo>
                  <a:lnTo>
                    <a:pt x="38385" y="223742"/>
                  </a:lnTo>
                  <a:lnTo>
                    <a:pt x="80045" y="251829"/>
                  </a:lnTo>
                  <a:lnTo>
                    <a:pt x="131063" y="262128"/>
                  </a:lnTo>
                  <a:lnTo>
                    <a:pt x="182082" y="251829"/>
                  </a:lnTo>
                  <a:lnTo>
                    <a:pt x="223742" y="223742"/>
                  </a:lnTo>
                  <a:lnTo>
                    <a:pt x="251829" y="182082"/>
                  </a:lnTo>
                  <a:lnTo>
                    <a:pt x="262127" y="131063"/>
                  </a:lnTo>
                  <a:lnTo>
                    <a:pt x="251829" y="80045"/>
                  </a:lnTo>
                  <a:lnTo>
                    <a:pt x="223742" y="38385"/>
                  </a:lnTo>
                  <a:lnTo>
                    <a:pt x="182082" y="10298"/>
                  </a:lnTo>
                  <a:lnTo>
                    <a:pt x="131063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00983" y="2679191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4" h="262255">
                  <a:moveTo>
                    <a:pt x="0" y="131063"/>
                  </a:moveTo>
                  <a:lnTo>
                    <a:pt x="10298" y="80045"/>
                  </a:lnTo>
                  <a:lnTo>
                    <a:pt x="38385" y="38385"/>
                  </a:lnTo>
                  <a:lnTo>
                    <a:pt x="80045" y="10298"/>
                  </a:lnTo>
                  <a:lnTo>
                    <a:pt x="131063" y="0"/>
                  </a:lnTo>
                  <a:lnTo>
                    <a:pt x="182082" y="10298"/>
                  </a:lnTo>
                  <a:lnTo>
                    <a:pt x="223742" y="38385"/>
                  </a:lnTo>
                  <a:lnTo>
                    <a:pt x="251829" y="80045"/>
                  </a:lnTo>
                  <a:lnTo>
                    <a:pt x="262127" y="131063"/>
                  </a:lnTo>
                  <a:lnTo>
                    <a:pt x="251829" y="182082"/>
                  </a:lnTo>
                  <a:lnTo>
                    <a:pt x="223742" y="223742"/>
                  </a:lnTo>
                  <a:lnTo>
                    <a:pt x="182082" y="251829"/>
                  </a:lnTo>
                  <a:lnTo>
                    <a:pt x="131063" y="262128"/>
                  </a:lnTo>
                  <a:lnTo>
                    <a:pt x="80045" y="251829"/>
                  </a:lnTo>
                  <a:lnTo>
                    <a:pt x="38385" y="223742"/>
                  </a:lnTo>
                  <a:lnTo>
                    <a:pt x="10298" y="182082"/>
                  </a:lnTo>
                  <a:lnTo>
                    <a:pt x="0" y="13106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389376" y="3456431"/>
              <a:ext cx="265430" cy="265430"/>
            </a:xfrm>
            <a:custGeom>
              <a:avLst/>
              <a:gdLst/>
              <a:ahLst/>
              <a:cxnLst/>
              <a:rect l="l" t="t" r="r" b="b"/>
              <a:pathLst>
                <a:path w="265429" h="265429">
                  <a:moveTo>
                    <a:pt x="132587" y="0"/>
                  </a:moveTo>
                  <a:lnTo>
                    <a:pt x="90659" y="6754"/>
                  </a:lnTo>
                  <a:lnTo>
                    <a:pt x="54260" y="25566"/>
                  </a:lnTo>
                  <a:lnTo>
                    <a:pt x="25566" y="54260"/>
                  </a:lnTo>
                  <a:lnTo>
                    <a:pt x="6754" y="90659"/>
                  </a:lnTo>
                  <a:lnTo>
                    <a:pt x="0" y="132587"/>
                  </a:lnTo>
                  <a:lnTo>
                    <a:pt x="6754" y="174516"/>
                  </a:lnTo>
                  <a:lnTo>
                    <a:pt x="25566" y="210915"/>
                  </a:lnTo>
                  <a:lnTo>
                    <a:pt x="54260" y="239609"/>
                  </a:lnTo>
                  <a:lnTo>
                    <a:pt x="90659" y="258421"/>
                  </a:lnTo>
                  <a:lnTo>
                    <a:pt x="132587" y="265175"/>
                  </a:lnTo>
                  <a:lnTo>
                    <a:pt x="174516" y="258421"/>
                  </a:lnTo>
                  <a:lnTo>
                    <a:pt x="210915" y="239609"/>
                  </a:lnTo>
                  <a:lnTo>
                    <a:pt x="239609" y="210915"/>
                  </a:lnTo>
                  <a:lnTo>
                    <a:pt x="258421" y="174516"/>
                  </a:lnTo>
                  <a:lnTo>
                    <a:pt x="265175" y="132587"/>
                  </a:lnTo>
                  <a:lnTo>
                    <a:pt x="258421" y="90659"/>
                  </a:lnTo>
                  <a:lnTo>
                    <a:pt x="239609" y="54260"/>
                  </a:lnTo>
                  <a:lnTo>
                    <a:pt x="210915" y="25566"/>
                  </a:lnTo>
                  <a:lnTo>
                    <a:pt x="174516" y="6754"/>
                  </a:lnTo>
                  <a:lnTo>
                    <a:pt x="132587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89376" y="3456431"/>
              <a:ext cx="265430" cy="265430"/>
            </a:xfrm>
            <a:custGeom>
              <a:avLst/>
              <a:gdLst/>
              <a:ahLst/>
              <a:cxnLst/>
              <a:rect l="l" t="t" r="r" b="b"/>
              <a:pathLst>
                <a:path w="265429" h="265429">
                  <a:moveTo>
                    <a:pt x="0" y="132587"/>
                  </a:moveTo>
                  <a:lnTo>
                    <a:pt x="6754" y="90659"/>
                  </a:lnTo>
                  <a:lnTo>
                    <a:pt x="25566" y="54260"/>
                  </a:lnTo>
                  <a:lnTo>
                    <a:pt x="54260" y="25566"/>
                  </a:lnTo>
                  <a:lnTo>
                    <a:pt x="90659" y="6754"/>
                  </a:lnTo>
                  <a:lnTo>
                    <a:pt x="132587" y="0"/>
                  </a:lnTo>
                  <a:lnTo>
                    <a:pt x="174516" y="6754"/>
                  </a:lnTo>
                  <a:lnTo>
                    <a:pt x="210915" y="25566"/>
                  </a:lnTo>
                  <a:lnTo>
                    <a:pt x="239609" y="54260"/>
                  </a:lnTo>
                  <a:lnTo>
                    <a:pt x="258421" y="90659"/>
                  </a:lnTo>
                  <a:lnTo>
                    <a:pt x="265175" y="132587"/>
                  </a:lnTo>
                  <a:lnTo>
                    <a:pt x="258421" y="174516"/>
                  </a:lnTo>
                  <a:lnTo>
                    <a:pt x="239609" y="210915"/>
                  </a:lnTo>
                  <a:lnTo>
                    <a:pt x="210915" y="239609"/>
                  </a:lnTo>
                  <a:lnTo>
                    <a:pt x="174516" y="258421"/>
                  </a:lnTo>
                  <a:lnTo>
                    <a:pt x="132587" y="265175"/>
                  </a:lnTo>
                  <a:lnTo>
                    <a:pt x="90659" y="258421"/>
                  </a:lnTo>
                  <a:lnTo>
                    <a:pt x="54260" y="239609"/>
                  </a:lnTo>
                  <a:lnTo>
                    <a:pt x="25566" y="210915"/>
                  </a:lnTo>
                  <a:lnTo>
                    <a:pt x="6754" y="174516"/>
                  </a:lnTo>
                  <a:lnTo>
                    <a:pt x="0" y="132587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51960" y="3566159"/>
              <a:ext cx="265430" cy="262255"/>
            </a:xfrm>
            <a:custGeom>
              <a:avLst/>
              <a:gdLst/>
              <a:ahLst/>
              <a:cxnLst/>
              <a:rect l="l" t="t" r="r" b="b"/>
              <a:pathLst>
                <a:path w="265429" h="262254">
                  <a:moveTo>
                    <a:pt x="132587" y="0"/>
                  </a:moveTo>
                  <a:lnTo>
                    <a:pt x="90659" y="6681"/>
                  </a:lnTo>
                  <a:lnTo>
                    <a:pt x="54260" y="25286"/>
                  </a:lnTo>
                  <a:lnTo>
                    <a:pt x="25566" y="53656"/>
                  </a:lnTo>
                  <a:lnTo>
                    <a:pt x="6754" y="89635"/>
                  </a:lnTo>
                  <a:lnTo>
                    <a:pt x="0" y="131063"/>
                  </a:lnTo>
                  <a:lnTo>
                    <a:pt x="6754" y="172492"/>
                  </a:lnTo>
                  <a:lnTo>
                    <a:pt x="25566" y="208471"/>
                  </a:lnTo>
                  <a:lnTo>
                    <a:pt x="54260" y="236841"/>
                  </a:lnTo>
                  <a:lnTo>
                    <a:pt x="90659" y="255446"/>
                  </a:lnTo>
                  <a:lnTo>
                    <a:pt x="132587" y="262127"/>
                  </a:lnTo>
                  <a:lnTo>
                    <a:pt x="174516" y="255446"/>
                  </a:lnTo>
                  <a:lnTo>
                    <a:pt x="210915" y="236841"/>
                  </a:lnTo>
                  <a:lnTo>
                    <a:pt x="239609" y="208471"/>
                  </a:lnTo>
                  <a:lnTo>
                    <a:pt x="258421" y="172492"/>
                  </a:lnTo>
                  <a:lnTo>
                    <a:pt x="265175" y="131063"/>
                  </a:lnTo>
                  <a:lnTo>
                    <a:pt x="258421" y="89635"/>
                  </a:lnTo>
                  <a:lnTo>
                    <a:pt x="239609" y="53656"/>
                  </a:lnTo>
                  <a:lnTo>
                    <a:pt x="210915" y="25286"/>
                  </a:lnTo>
                  <a:lnTo>
                    <a:pt x="174516" y="6681"/>
                  </a:lnTo>
                  <a:lnTo>
                    <a:pt x="132587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51960" y="3566159"/>
              <a:ext cx="265430" cy="262255"/>
            </a:xfrm>
            <a:custGeom>
              <a:avLst/>
              <a:gdLst/>
              <a:ahLst/>
              <a:cxnLst/>
              <a:rect l="l" t="t" r="r" b="b"/>
              <a:pathLst>
                <a:path w="265429" h="262254">
                  <a:moveTo>
                    <a:pt x="0" y="131063"/>
                  </a:moveTo>
                  <a:lnTo>
                    <a:pt x="6754" y="89635"/>
                  </a:lnTo>
                  <a:lnTo>
                    <a:pt x="25566" y="53656"/>
                  </a:lnTo>
                  <a:lnTo>
                    <a:pt x="54260" y="25286"/>
                  </a:lnTo>
                  <a:lnTo>
                    <a:pt x="90659" y="6681"/>
                  </a:lnTo>
                  <a:lnTo>
                    <a:pt x="132587" y="0"/>
                  </a:lnTo>
                  <a:lnTo>
                    <a:pt x="174516" y="6681"/>
                  </a:lnTo>
                  <a:lnTo>
                    <a:pt x="210915" y="25286"/>
                  </a:lnTo>
                  <a:lnTo>
                    <a:pt x="239609" y="53656"/>
                  </a:lnTo>
                  <a:lnTo>
                    <a:pt x="258421" y="89635"/>
                  </a:lnTo>
                  <a:lnTo>
                    <a:pt x="265175" y="131063"/>
                  </a:lnTo>
                  <a:lnTo>
                    <a:pt x="258421" y="172492"/>
                  </a:lnTo>
                  <a:lnTo>
                    <a:pt x="239609" y="208471"/>
                  </a:lnTo>
                  <a:lnTo>
                    <a:pt x="210915" y="236841"/>
                  </a:lnTo>
                  <a:lnTo>
                    <a:pt x="174516" y="255446"/>
                  </a:lnTo>
                  <a:lnTo>
                    <a:pt x="132587" y="262127"/>
                  </a:lnTo>
                  <a:lnTo>
                    <a:pt x="90659" y="255446"/>
                  </a:lnTo>
                  <a:lnTo>
                    <a:pt x="54260" y="236841"/>
                  </a:lnTo>
                  <a:lnTo>
                    <a:pt x="25566" y="208471"/>
                  </a:lnTo>
                  <a:lnTo>
                    <a:pt x="6754" y="172492"/>
                  </a:lnTo>
                  <a:lnTo>
                    <a:pt x="0" y="13106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80232" y="4218431"/>
              <a:ext cx="265430" cy="262255"/>
            </a:xfrm>
            <a:custGeom>
              <a:avLst/>
              <a:gdLst/>
              <a:ahLst/>
              <a:cxnLst/>
              <a:rect l="l" t="t" r="r" b="b"/>
              <a:pathLst>
                <a:path w="265429" h="262254">
                  <a:moveTo>
                    <a:pt x="132587" y="0"/>
                  </a:moveTo>
                  <a:lnTo>
                    <a:pt x="90659" y="6681"/>
                  </a:lnTo>
                  <a:lnTo>
                    <a:pt x="54260" y="25286"/>
                  </a:lnTo>
                  <a:lnTo>
                    <a:pt x="25566" y="53656"/>
                  </a:lnTo>
                  <a:lnTo>
                    <a:pt x="6754" y="89635"/>
                  </a:lnTo>
                  <a:lnTo>
                    <a:pt x="0" y="131064"/>
                  </a:lnTo>
                  <a:lnTo>
                    <a:pt x="6754" y="172492"/>
                  </a:lnTo>
                  <a:lnTo>
                    <a:pt x="25566" y="208471"/>
                  </a:lnTo>
                  <a:lnTo>
                    <a:pt x="54260" y="236841"/>
                  </a:lnTo>
                  <a:lnTo>
                    <a:pt x="90659" y="255446"/>
                  </a:lnTo>
                  <a:lnTo>
                    <a:pt x="132587" y="262128"/>
                  </a:lnTo>
                  <a:lnTo>
                    <a:pt x="174516" y="255446"/>
                  </a:lnTo>
                  <a:lnTo>
                    <a:pt x="210915" y="236841"/>
                  </a:lnTo>
                  <a:lnTo>
                    <a:pt x="239609" y="208471"/>
                  </a:lnTo>
                  <a:lnTo>
                    <a:pt x="258421" y="172492"/>
                  </a:lnTo>
                  <a:lnTo>
                    <a:pt x="265175" y="131064"/>
                  </a:lnTo>
                  <a:lnTo>
                    <a:pt x="258421" y="89635"/>
                  </a:lnTo>
                  <a:lnTo>
                    <a:pt x="239609" y="53656"/>
                  </a:lnTo>
                  <a:lnTo>
                    <a:pt x="210915" y="25286"/>
                  </a:lnTo>
                  <a:lnTo>
                    <a:pt x="174516" y="6681"/>
                  </a:lnTo>
                  <a:lnTo>
                    <a:pt x="132587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80232" y="4218431"/>
              <a:ext cx="265430" cy="262255"/>
            </a:xfrm>
            <a:custGeom>
              <a:avLst/>
              <a:gdLst/>
              <a:ahLst/>
              <a:cxnLst/>
              <a:rect l="l" t="t" r="r" b="b"/>
              <a:pathLst>
                <a:path w="265429" h="262254">
                  <a:moveTo>
                    <a:pt x="0" y="131064"/>
                  </a:moveTo>
                  <a:lnTo>
                    <a:pt x="6754" y="89635"/>
                  </a:lnTo>
                  <a:lnTo>
                    <a:pt x="25566" y="53656"/>
                  </a:lnTo>
                  <a:lnTo>
                    <a:pt x="54260" y="25286"/>
                  </a:lnTo>
                  <a:lnTo>
                    <a:pt x="90659" y="6681"/>
                  </a:lnTo>
                  <a:lnTo>
                    <a:pt x="132587" y="0"/>
                  </a:lnTo>
                  <a:lnTo>
                    <a:pt x="174516" y="6681"/>
                  </a:lnTo>
                  <a:lnTo>
                    <a:pt x="210915" y="25286"/>
                  </a:lnTo>
                  <a:lnTo>
                    <a:pt x="239609" y="53656"/>
                  </a:lnTo>
                  <a:lnTo>
                    <a:pt x="258421" y="89635"/>
                  </a:lnTo>
                  <a:lnTo>
                    <a:pt x="265175" y="131064"/>
                  </a:lnTo>
                  <a:lnTo>
                    <a:pt x="258421" y="172492"/>
                  </a:lnTo>
                  <a:lnTo>
                    <a:pt x="239609" y="208471"/>
                  </a:lnTo>
                  <a:lnTo>
                    <a:pt x="210915" y="236841"/>
                  </a:lnTo>
                  <a:lnTo>
                    <a:pt x="174516" y="255446"/>
                  </a:lnTo>
                  <a:lnTo>
                    <a:pt x="132587" y="262128"/>
                  </a:lnTo>
                  <a:lnTo>
                    <a:pt x="90659" y="255446"/>
                  </a:lnTo>
                  <a:lnTo>
                    <a:pt x="54260" y="236841"/>
                  </a:lnTo>
                  <a:lnTo>
                    <a:pt x="25566" y="208471"/>
                  </a:lnTo>
                  <a:lnTo>
                    <a:pt x="6754" y="172492"/>
                  </a:lnTo>
                  <a:lnTo>
                    <a:pt x="0" y="13106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16479" y="3880103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5" h="262254">
                  <a:moveTo>
                    <a:pt x="131063" y="0"/>
                  </a:moveTo>
                  <a:lnTo>
                    <a:pt x="80045" y="10298"/>
                  </a:lnTo>
                  <a:lnTo>
                    <a:pt x="38385" y="38385"/>
                  </a:lnTo>
                  <a:lnTo>
                    <a:pt x="10298" y="80045"/>
                  </a:lnTo>
                  <a:lnTo>
                    <a:pt x="0" y="131064"/>
                  </a:lnTo>
                  <a:lnTo>
                    <a:pt x="10298" y="182082"/>
                  </a:lnTo>
                  <a:lnTo>
                    <a:pt x="38385" y="223742"/>
                  </a:lnTo>
                  <a:lnTo>
                    <a:pt x="80045" y="251829"/>
                  </a:lnTo>
                  <a:lnTo>
                    <a:pt x="131063" y="262128"/>
                  </a:lnTo>
                  <a:lnTo>
                    <a:pt x="182082" y="251829"/>
                  </a:lnTo>
                  <a:lnTo>
                    <a:pt x="223742" y="223742"/>
                  </a:lnTo>
                  <a:lnTo>
                    <a:pt x="251829" y="182082"/>
                  </a:lnTo>
                  <a:lnTo>
                    <a:pt x="262127" y="131064"/>
                  </a:lnTo>
                  <a:lnTo>
                    <a:pt x="251829" y="80045"/>
                  </a:lnTo>
                  <a:lnTo>
                    <a:pt x="223742" y="38385"/>
                  </a:lnTo>
                  <a:lnTo>
                    <a:pt x="182082" y="10298"/>
                  </a:lnTo>
                  <a:lnTo>
                    <a:pt x="131063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6479" y="3880103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5" h="262254">
                  <a:moveTo>
                    <a:pt x="0" y="131064"/>
                  </a:moveTo>
                  <a:lnTo>
                    <a:pt x="10298" y="80045"/>
                  </a:lnTo>
                  <a:lnTo>
                    <a:pt x="38385" y="38385"/>
                  </a:lnTo>
                  <a:lnTo>
                    <a:pt x="80045" y="10298"/>
                  </a:lnTo>
                  <a:lnTo>
                    <a:pt x="131063" y="0"/>
                  </a:lnTo>
                  <a:lnTo>
                    <a:pt x="182082" y="10298"/>
                  </a:lnTo>
                  <a:lnTo>
                    <a:pt x="223742" y="38385"/>
                  </a:lnTo>
                  <a:lnTo>
                    <a:pt x="251829" y="80045"/>
                  </a:lnTo>
                  <a:lnTo>
                    <a:pt x="262127" y="131064"/>
                  </a:lnTo>
                  <a:lnTo>
                    <a:pt x="251829" y="182082"/>
                  </a:lnTo>
                  <a:lnTo>
                    <a:pt x="223742" y="223742"/>
                  </a:lnTo>
                  <a:lnTo>
                    <a:pt x="182082" y="251829"/>
                  </a:lnTo>
                  <a:lnTo>
                    <a:pt x="131063" y="262128"/>
                  </a:lnTo>
                  <a:lnTo>
                    <a:pt x="80045" y="251829"/>
                  </a:lnTo>
                  <a:lnTo>
                    <a:pt x="38385" y="223742"/>
                  </a:lnTo>
                  <a:lnTo>
                    <a:pt x="10298" y="182082"/>
                  </a:lnTo>
                  <a:lnTo>
                    <a:pt x="0" y="13106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871216" y="4681727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5" h="262254">
                  <a:moveTo>
                    <a:pt x="131063" y="0"/>
                  </a:moveTo>
                  <a:lnTo>
                    <a:pt x="80045" y="10298"/>
                  </a:lnTo>
                  <a:lnTo>
                    <a:pt x="38385" y="38385"/>
                  </a:lnTo>
                  <a:lnTo>
                    <a:pt x="10298" y="80045"/>
                  </a:lnTo>
                  <a:lnTo>
                    <a:pt x="0" y="131064"/>
                  </a:lnTo>
                  <a:lnTo>
                    <a:pt x="10298" y="182082"/>
                  </a:lnTo>
                  <a:lnTo>
                    <a:pt x="38385" y="223742"/>
                  </a:lnTo>
                  <a:lnTo>
                    <a:pt x="80045" y="251829"/>
                  </a:lnTo>
                  <a:lnTo>
                    <a:pt x="131063" y="262128"/>
                  </a:lnTo>
                  <a:lnTo>
                    <a:pt x="182082" y="251829"/>
                  </a:lnTo>
                  <a:lnTo>
                    <a:pt x="223742" y="223742"/>
                  </a:lnTo>
                  <a:lnTo>
                    <a:pt x="251829" y="182082"/>
                  </a:lnTo>
                  <a:lnTo>
                    <a:pt x="262127" y="131064"/>
                  </a:lnTo>
                  <a:lnTo>
                    <a:pt x="251829" y="80045"/>
                  </a:lnTo>
                  <a:lnTo>
                    <a:pt x="223742" y="38385"/>
                  </a:lnTo>
                  <a:lnTo>
                    <a:pt x="182082" y="10298"/>
                  </a:lnTo>
                  <a:lnTo>
                    <a:pt x="131063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871216" y="4681727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5" h="262254">
                  <a:moveTo>
                    <a:pt x="0" y="131064"/>
                  </a:moveTo>
                  <a:lnTo>
                    <a:pt x="10298" y="80045"/>
                  </a:lnTo>
                  <a:lnTo>
                    <a:pt x="38385" y="38385"/>
                  </a:lnTo>
                  <a:lnTo>
                    <a:pt x="80045" y="10298"/>
                  </a:lnTo>
                  <a:lnTo>
                    <a:pt x="131063" y="0"/>
                  </a:lnTo>
                  <a:lnTo>
                    <a:pt x="182082" y="10298"/>
                  </a:lnTo>
                  <a:lnTo>
                    <a:pt x="223742" y="38385"/>
                  </a:lnTo>
                  <a:lnTo>
                    <a:pt x="251829" y="80045"/>
                  </a:lnTo>
                  <a:lnTo>
                    <a:pt x="262127" y="131064"/>
                  </a:lnTo>
                  <a:lnTo>
                    <a:pt x="251829" y="182082"/>
                  </a:lnTo>
                  <a:lnTo>
                    <a:pt x="223742" y="223742"/>
                  </a:lnTo>
                  <a:lnTo>
                    <a:pt x="182082" y="251829"/>
                  </a:lnTo>
                  <a:lnTo>
                    <a:pt x="131063" y="262128"/>
                  </a:lnTo>
                  <a:lnTo>
                    <a:pt x="80045" y="251829"/>
                  </a:lnTo>
                  <a:lnTo>
                    <a:pt x="38385" y="223742"/>
                  </a:lnTo>
                  <a:lnTo>
                    <a:pt x="10298" y="182082"/>
                  </a:lnTo>
                  <a:lnTo>
                    <a:pt x="0" y="13106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743455" y="4578095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5" h="262254">
                  <a:moveTo>
                    <a:pt x="131063" y="0"/>
                  </a:moveTo>
                  <a:lnTo>
                    <a:pt x="80045" y="10298"/>
                  </a:lnTo>
                  <a:lnTo>
                    <a:pt x="38385" y="38385"/>
                  </a:lnTo>
                  <a:lnTo>
                    <a:pt x="10298" y="80045"/>
                  </a:lnTo>
                  <a:lnTo>
                    <a:pt x="0" y="131063"/>
                  </a:lnTo>
                  <a:lnTo>
                    <a:pt x="10298" y="182082"/>
                  </a:lnTo>
                  <a:lnTo>
                    <a:pt x="38385" y="223742"/>
                  </a:lnTo>
                  <a:lnTo>
                    <a:pt x="80045" y="251829"/>
                  </a:lnTo>
                  <a:lnTo>
                    <a:pt x="131063" y="262127"/>
                  </a:lnTo>
                  <a:lnTo>
                    <a:pt x="182082" y="251829"/>
                  </a:lnTo>
                  <a:lnTo>
                    <a:pt x="223742" y="223742"/>
                  </a:lnTo>
                  <a:lnTo>
                    <a:pt x="251829" y="182082"/>
                  </a:lnTo>
                  <a:lnTo>
                    <a:pt x="262127" y="131063"/>
                  </a:lnTo>
                  <a:lnTo>
                    <a:pt x="251829" y="80045"/>
                  </a:lnTo>
                  <a:lnTo>
                    <a:pt x="223742" y="38385"/>
                  </a:lnTo>
                  <a:lnTo>
                    <a:pt x="182082" y="10298"/>
                  </a:lnTo>
                  <a:lnTo>
                    <a:pt x="131063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743455" y="4578095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5" h="262254">
                  <a:moveTo>
                    <a:pt x="0" y="131063"/>
                  </a:moveTo>
                  <a:lnTo>
                    <a:pt x="10298" y="80045"/>
                  </a:lnTo>
                  <a:lnTo>
                    <a:pt x="38385" y="38385"/>
                  </a:lnTo>
                  <a:lnTo>
                    <a:pt x="80045" y="10298"/>
                  </a:lnTo>
                  <a:lnTo>
                    <a:pt x="131063" y="0"/>
                  </a:lnTo>
                  <a:lnTo>
                    <a:pt x="182082" y="10298"/>
                  </a:lnTo>
                  <a:lnTo>
                    <a:pt x="223742" y="38385"/>
                  </a:lnTo>
                  <a:lnTo>
                    <a:pt x="251829" y="80045"/>
                  </a:lnTo>
                  <a:lnTo>
                    <a:pt x="262127" y="131063"/>
                  </a:lnTo>
                  <a:lnTo>
                    <a:pt x="251829" y="182082"/>
                  </a:lnTo>
                  <a:lnTo>
                    <a:pt x="223742" y="223742"/>
                  </a:lnTo>
                  <a:lnTo>
                    <a:pt x="182082" y="251829"/>
                  </a:lnTo>
                  <a:lnTo>
                    <a:pt x="131063" y="262127"/>
                  </a:lnTo>
                  <a:lnTo>
                    <a:pt x="80045" y="251829"/>
                  </a:lnTo>
                  <a:lnTo>
                    <a:pt x="38385" y="223742"/>
                  </a:lnTo>
                  <a:lnTo>
                    <a:pt x="10298" y="182082"/>
                  </a:lnTo>
                  <a:lnTo>
                    <a:pt x="0" y="13106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907791" y="3852671"/>
              <a:ext cx="265430" cy="262255"/>
            </a:xfrm>
            <a:custGeom>
              <a:avLst/>
              <a:gdLst/>
              <a:ahLst/>
              <a:cxnLst/>
              <a:rect l="l" t="t" r="r" b="b"/>
              <a:pathLst>
                <a:path w="265430" h="262254">
                  <a:moveTo>
                    <a:pt x="132587" y="0"/>
                  </a:moveTo>
                  <a:lnTo>
                    <a:pt x="90659" y="6681"/>
                  </a:lnTo>
                  <a:lnTo>
                    <a:pt x="54260" y="25286"/>
                  </a:lnTo>
                  <a:lnTo>
                    <a:pt x="25566" y="53656"/>
                  </a:lnTo>
                  <a:lnTo>
                    <a:pt x="6754" y="89635"/>
                  </a:lnTo>
                  <a:lnTo>
                    <a:pt x="0" y="131063"/>
                  </a:lnTo>
                  <a:lnTo>
                    <a:pt x="6754" y="172492"/>
                  </a:lnTo>
                  <a:lnTo>
                    <a:pt x="25566" y="208471"/>
                  </a:lnTo>
                  <a:lnTo>
                    <a:pt x="54260" y="236841"/>
                  </a:lnTo>
                  <a:lnTo>
                    <a:pt x="90659" y="255446"/>
                  </a:lnTo>
                  <a:lnTo>
                    <a:pt x="132587" y="262127"/>
                  </a:lnTo>
                  <a:lnTo>
                    <a:pt x="174516" y="255446"/>
                  </a:lnTo>
                  <a:lnTo>
                    <a:pt x="210915" y="236841"/>
                  </a:lnTo>
                  <a:lnTo>
                    <a:pt x="239609" y="208471"/>
                  </a:lnTo>
                  <a:lnTo>
                    <a:pt x="258421" y="172492"/>
                  </a:lnTo>
                  <a:lnTo>
                    <a:pt x="265175" y="131063"/>
                  </a:lnTo>
                  <a:lnTo>
                    <a:pt x="258421" y="89635"/>
                  </a:lnTo>
                  <a:lnTo>
                    <a:pt x="239609" y="53656"/>
                  </a:lnTo>
                  <a:lnTo>
                    <a:pt x="210915" y="25286"/>
                  </a:lnTo>
                  <a:lnTo>
                    <a:pt x="174516" y="6681"/>
                  </a:lnTo>
                  <a:lnTo>
                    <a:pt x="132587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907791" y="3852671"/>
              <a:ext cx="265430" cy="262255"/>
            </a:xfrm>
            <a:custGeom>
              <a:avLst/>
              <a:gdLst/>
              <a:ahLst/>
              <a:cxnLst/>
              <a:rect l="l" t="t" r="r" b="b"/>
              <a:pathLst>
                <a:path w="265430" h="262254">
                  <a:moveTo>
                    <a:pt x="0" y="131063"/>
                  </a:moveTo>
                  <a:lnTo>
                    <a:pt x="6754" y="89635"/>
                  </a:lnTo>
                  <a:lnTo>
                    <a:pt x="25566" y="53656"/>
                  </a:lnTo>
                  <a:lnTo>
                    <a:pt x="54260" y="25286"/>
                  </a:lnTo>
                  <a:lnTo>
                    <a:pt x="90659" y="6681"/>
                  </a:lnTo>
                  <a:lnTo>
                    <a:pt x="132587" y="0"/>
                  </a:lnTo>
                  <a:lnTo>
                    <a:pt x="174516" y="6681"/>
                  </a:lnTo>
                  <a:lnTo>
                    <a:pt x="210915" y="25286"/>
                  </a:lnTo>
                  <a:lnTo>
                    <a:pt x="239609" y="53656"/>
                  </a:lnTo>
                  <a:lnTo>
                    <a:pt x="258421" y="89635"/>
                  </a:lnTo>
                  <a:lnTo>
                    <a:pt x="265175" y="131063"/>
                  </a:lnTo>
                  <a:lnTo>
                    <a:pt x="258421" y="172492"/>
                  </a:lnTo>
                  <a:lnTo>
                    <a:pt x="239609" y="208471"/>
                  </a:lnTo>
                  <a:lnTo>
                    <a:pt x="210915" y="236841"/>
                  </a:lnTo>
                  <a:lnTo>
                    <a:pt x="174516" y="255446"/>
                  </a:lnTo>
                  <a:lnTo>
                    <a:pt x="132587" y="262127"/>
                  </a:lnTo>
                  <a:lnTo>
                    <a:pt x="90659" y="255446"/>
                  </a:lnTo>
                  <a:lnTo>
                    <a:pt x="54260" y="236841"/>
                  </a:lnTo>
                  <a:lnTo>
                    <a:pt x="25566" y="208471"/>
                  </a:lnTo>
                  <a:lnTo>
                    <a:pt x="6754" y="172492"/>
                  </a:lnTo>
                  <a:lnTo>
                    <a:pt x="0" y="13106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213359" y="143255"/>
            <a:ext cx="11765280" cy="77152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1270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Boosting</a:t>
            </a:r>
            <a:endParaRPr sz="4400"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For</a:t>
            </a:r>
            <a:r>
              <a:rPr spc="-30" dirty="0"/>
              <a:t> </a:t>
            </a:r>
            <a:r>
              <a:rPr dirty="0"/>
              <a:t>example:</a:t>
            </a:r>
            <a:r>
              <a:rPr spc="20" dirty="0"/>
              <a:t> </a:t>
            </a:r>
            <a:r>
              <a:rPr dirty="0"/>
              <a:t>we</a:t>
            </a:r>
            <a:r>
              <a:rPr spc="-10" dirty="0"/>
              <a:t> </a:t>
            </a:r>
            <a:r>
              <a:rPr dirty="0"/>
              <a:t>want</a:t>
            </a:r>
            <a:r>
              <a:rPr spc="-5" dirty="0"/>
              <a:t> </a:t>
            </a:r>
            <a:r>
              <a:rPr dirty="0"/>
              <a:t>to</a:t>
            </a:r>
            <a:r>
              <a:rPr spc="-20" dirty="0"/>
              <a:t> </a:t>
            </a:r>
            <a:r>
              <a:rPr dirty="0"/>
              <a:t>classify</a:t>
            </a:r>
            <a:r>
              <a:rPr spc="-20" dirty="0"/>
              <a:t> </a:t>
            </a:r>
            <a:r>
              <a:rPr dirty="0"/>
              <a:t>the</a:t>
            </a:r>
            <a:r>
              <a:rPr spc="15" dirty="0"/>
              <a:t> </a:t>
            </a:r>
            <a:r>
              <a:rPr spc="-20" dirty="0"/>
              <a:t>dots</a:t>
            </a:r>
          </a:p>
          <a:p>
            <a:pPr marL="927100">
              <a:lnSpc>
                <a:spcPct val="100000"/>
              </a:lnSpc>
            </a:pPr>
            <a:r>
              <a:rPr dirty="0"/>
              <a:t>~</a:t>
            </a:r>
            <a:r>
              <a:rPr spc="-20" dirty="0"/>
              <a:t> </a:t>
            </a:r>
            <a:r>
              <a:rPr dirty="0"/>
              <a:t>two</a:t>
            </a:r>
            <a:r>
              <a:rPr spc="-30" dirty="0"/>
              <a:t> </a:t>
            </a:r>
            <a:r>
              <a:rPr b="1" dirty="0">
                <a:latin typeface="Calibri"/>
                <a:cs typeface="Calibri"/>
              </a:rPr>
              <a:t>x</a:t>
            </a:r>
            <a:r>
              <a:rPr b="1" spc="-10" dirty="0">
                <a:latin typeface="Calibri"/>
                <a:cs typeface="Calibri"/>
              </a:rPr>
              <a:t> </a:t>
            </a:r>
            <a:r>
              <a:rPr spc="-10" dirty="0"/>
              <a:t>features</a:t>
            </a:r>
            <a:r>
              <a:rPr spc="10" dirty="0"/>
              <a:t> </a:t>
            </a:r>
            <a:r>
              <a:rPr dirty="0"/>
              <a:t>+</a:t>
            </a:r>
            <a:r>
              <a:rPr spc="-10" dirty="0"/>
              <a:t> </a:t>
            </a:r>
            <a:r>
              <a:rPr dirty="0"/>
              <a:t>two</a:t>
            </a:r>
            <a:r>
              <a:rPr spc="-10" dirty="0"/>
              <a:t> </a:t>
            </a:r>
            <a:r>
              <a:rPr dirty="0"/>
              <a:t>output</a:t>
            </a:r>
            <a:r>
              <a:rPr spc="-10" dirty="0"/>
              <a:t> </a:t>
            </a:r>
            <a:r>
              <a:rPr dirty="0"/>
              <a:t>classes</a:t>
            </a:r>
            <a:r>
              <a:rPr spc="-5" dirty="0"/>
              <a:t> </a:t>
            </a:r>
            <a:r>
              <a:rPr dirty="0"/>
              <a:t>(yellow</a:t>
            </a:r>
            <a:r>
              <a:rPr spc="-10" dirty="0"/>
              <a:t> </a:t>
            </a:r>
            <a:r>
              <a:rPr dirty="0"/>
              <a:t>and</a:t>
            </a:r>
            <a:r>
              <a:rPr spc="-10" dirty="0"/>
              <a:t> green)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/>
          </a:p>
          <a:p>
            <a:pPr marL="433070">
              <a:lnSpc>
                <a:spcPct val="100000"/>
              </a:lnSpc>
            </a:pPr>
            <a:r>
              <a:rPr b="1" dirty="0">
                <a:latin typeface="Calibri"/>
                <a:cs typeface="Calibri"/>
              </a:rPr>
              <a:t>Boosting</a:t>
            </a:r>
            <a:r>
              <a:rPr dirty="0"/>
              <a:t>:</a:t>
            </a:r>
            <a:r>
              <a:rPr spc="-40" dirty="0"/>
              <a:t> </a:t>
            </a:r>
            <a:r>
              <a:rPr dirty="0"/>
              <a:t>combines</a:t>
            </a:r>
            <a:r>
              <a:rPr spc="-10" dirty="0"/>
              <a:t> </a:t>
            </a:r>
            <a:r>
              <a:rPr dirty="0"/>
              <a:t>very</a:t>
            </a:r>
            <a:r>
              <a:rPr spc="-20" dirty="0"/>
              <a:t> </a:t>
            </a:r>
            <a:r>
              <a:rPr dirty="0"/>
              <a:t>simple</a:t>
            </a:r>
            <a:r>
              <a:rPr spc="-5" dirty="0"/>
              <a:t> </a:t>
            </a:r>
            <a:r>
              <a:rPr dirty="0"/>
              <a:t>weak</a:t>
            </a:r>
            <a:r>
              <a:rPr spc="-45" dirty="0"/>
              <a:t> </a:t>
            </a:r>
            <a:r>
              <a:rPr dirty="0"/>
              <a:t>learners</a:t>
            </a:r>
            <a:r>
              <a:rPr spc="-10" dirty="0"/>
              <a:t> </a:t>
            </a:r>
            <a:r>
              <a:rPr dirty="0"/>
              <a:t>such</a:t>
            </a:r>
            <a:r>
              <a:rPr spc="-25" dirty="0"/>
              <a:t> as</a:t>
            </a:r>
          </a:p>
          <a:p>
            <a:pPr marL="927100">
              <a:lnSpc>
                <a:spcPct val="100000"/>
              </a:lnSpc>
            </a:pPr>
            <a:r>
              <a:rPr b="1" dirty="0">
                <a:latin typeface="Calibri"/>
                <a:cs typeface="Calibri"/>
              </a:rPr>
              <a:t>decision</a:t>
            </a:r>
            <a:r>
              <a:rPr b="1" spc="-4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trees</a:t>
            </a:r>
            <a:r>
              <a:rPr b="1" spc="-35" dirty="0">
                <a:latin typeface="Calibri"/>
                <a:cs typeface="Calibri"/>
              </a:rPr>
              <a:t> </a:t>
            </a:r>
            <a:r>
              <a:rPr dirty="0"/>
              <a:t>with</a:t>
            </a:r>
            <a:r>
              <a:rPr spc="-5" dirty="0"/>
              <a:t> </a:t>
            </a:r>
            <a:r>
              <a:rPr dirty="0"/>
              <a:t>depth</a:t>
            </a:r>
            <a:r>
              <a:rPr spc="10" dirty="0"/>
              <a:t> </a:t>
            </a:r>
            <a:r>
              <a:rPr b="1" dirty="0">
                <a:latin typeface="Calibri"/>
                <a:cs typeface="Calibri"/>
              </a:rPr>
              <a:t>1</a:t>
            </a:r>
            <a:r>
              <a:rPr b="1" spc="-20" dirty="0">
                <a:latin typeface="Calibri"/>
                <a:cs typeface="Calibri"/>
              </a:rPr>
              <a:t> </a:t>
            </a:r>
            <a:r>
              <a:rPr dirty="0"/>
              <a:t>(capable</a:t>
            </a:r>
            <a:r>
              <a:rPr spc="15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linear</a:t>
            </a:r>
            <a:r>
              <a:rPr spc="5" dirty="0"/>
              <a:t> </a:t>
            </a:r>
            <a:r>
              <a:rPr spc="-10" dirty="0"/>
              <a:t>classification)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7582" y="3359022"/>
            <a:ext cx="4199890" cy="571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0"/>
              </a:lnSpc>
              <a:spcBef>
                <a:spcPts val="100"/>
              </a:spcBef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classifier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made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2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mistakes: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two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yellow</a:t>
            </a:r>
            <a:endParaRPr sz="1800">
              <a:latin typeface="Calibri"/>
              <a:cs typeface="Calibri"/>
            </a:endParaRPr>
          </a:p>
          <a:p>
            <a:pPr marL="927100">
              <a:lnSpc>
                <a:spcPts val="2150"/>
              </a:lnSpc>
            </a:pPr>
            <a:r>
              <a:rPr sz="1800" dirty="0">
                <a:latin typeface="Calibri"/>
                <a:cs typeface="Calibri"/>
              </a:rPr>
              <a:t>dots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misclassified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7582" y="4182236"/>
            <a:ext cx="4246245" cy="571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7785" algn="r">
              <a:lnSpc>
                <a:spcPts val="2150"/>
              </a:lnSpc>
              <a:spcBef>
                <a:spcPts val="100"/>
              </a:spcBef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boosting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algorithm: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next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iteration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it</a:t>
            </a:r>
            <a:endParaRPr sz="1800">
              <a:latin typeface="Calibri"/>
              <a:cs typeface="Calibri"/>
            </a:endParaRPr>
          </a:p>
          <a:p>
            <a:pPr marR="5080" algn="r">
              <a:lnSpc>
                <a:spcPts val="2150"/>
              </a:lnSpc>
            </a:pPr>
            <a:r>
              <a:rPr sz="1800" dirty="0">
                <a:latin typeface="Calibri"/>
                <a:cs typeface="Calibri"/>
              </a:rPr>
              <a:t>will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focus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misclassified </a:t>
            </a:r>
            <a:r>
              <a:rPr sz="1800" spc="-10" dirty="0">
                <a:latin typeface="Calibri"/>
                <a:cs typeface="Calibri"/>
              </a:rPr>
              <a:t>items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21297" y="5002529"/>
            <a:ext cx="49453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Increase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w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weights: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misclassified</a:t>
            </a:r>
            <a:r>
              <a:rPr sz="1800" spc="-10" dirty="0">
                <a:latin typeface="Calibri"/>
                <a:cs typeface="Calibri"/>
              </a:rPr>
              <a:t> items </a:t>
            </a:r>
            <a:r>
              <a:rPr sz="1800" dirty="0">
                <a:latin typeface="Calibri"/>
                <a:cs typeface="Calibri"/>
              </a:rPr>
              <a:t>Decrease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w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weights: for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correctly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classified</a:t>
            </a:r>
            <a:r>
              <a:rPr sz="1800" spc="-10" dirty="0">
                <a:latin typeface="Calibri"/>
                <a:cs typeface="Calibri"/>
              </a:rPr>
              <a:t> items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05355" y="3339084"/>
            <a:ext cx="2850515" cy="0"/>
          </a:xfrm>
          <a:custGeom>
            <a:avLst/>
            <a:gdLst/>
            <a:ahLst/>
            <a:cxnLst/>
            <a:rect l="l" t="t" r="r" b="b"/>
            <a:pathLst>
              <a:path w="2850515">
                <a:moveTo>
                  <a:pt x="0" y="0"/>
                </a:moveTo>
                <a:lnTo>
                  <a:pt x="2850260" y="0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1268" y="2269235"/>
            <a:ext cx="4001770" cy="3352800"/>
          </a:xfrm>
          <a:custGeom>
            <a:avLst/>
            <a:gdLst/>
            <a:ahLst/>
            <a:cxnLst/>
            <a:rect l="l" t="t" r="r" b="b"/>
            <a:pathLst>
              <a:path w="4001770" h="3352800">
                <a:moveTo>
                  <a:pt x="4001262" y="3005328"/>
                </a:moveTo>
                <a:lnTo>
                  <a:pt x="3973830" y="2991612"/>
                </a:lnTo>
                <a:lnTo>
                  <a:pt x="3918966" y="2964180"/>
                </a:lnTo>
                <a:lnTo>
                  <a:pt x="3918966" y="2991612"/>
                </a:lnTo>
                <a:lnTo>
                  <a:pt x="376428" y="2991612"/>
                </a:lnTo>
                <a:lnTo>
                  <a:pt x="376428" y="82296"/>
                </a:lnTo>
                <a:lnTo>
                  <a:pt x="403860" y="82296"/>
                </a:lnTo>
                <a:lnTo>
                  <a:pt x="396989" y="68580"/>
                </a:lnTo>
                <a:lnTo>
                  <a:pt x="362712" y="0"/>
                </a:lnTo>
                <a:lnTo>
                  <a:pt x="321564" y="82296"/>
                </a:lnTo>
                <a:lnTo>
                  <a:pt x="348996" y="82296"/>
                </a:lnTo>
                <a:lnTo>
                  <a:pt x="348996" y="2991612"/>
                </a:lnTo>
                <a:lnTo>
                  <a:pt x="0" y="2991612"/>
                </a:lnTo>
                <a:lnTo>
                  <a:pt x="0" y="3019044"/>
                </a:lnTo>
                <a:lnTo>
                  <a:pt x="348996" y="3019044"/>
                </a:lnTo>
                <a:lnTo>
                  <a:pt x="348996" y="3352800"/>
                </a:lnTo>
                <a:lnTo>
                  <a:pt x="376428" y="3352800"/>
                </a:lnTo>
                <a:lnTo>
                  <a:pt x="376428" y="3019044"/>
                </a:lnTo>
                <a:lnTo>
                  <a:pt x="3918966" y="3019044"/>
                </a:lnTo>
                <a:lnTo>
                  <a:pt x="3918966" y="3046476"/>
                </a:lnTo>
                <a:lnTo>
                  <a:pt x="3973817" y="3019044"/>
                </a:lnTo>
                <a:lnTo>
                  <a:pt x="4001262" y="30053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17244" y="3403168"/>
            <a:ext cx="1657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60196" y="3608959"/>
            <a:ext cx="12890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91001" y="5266182"/>
            <a:ext cx="3232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Calibri"/>
                <a:cs typeface="Calibri"/>
              </a:rPr>
              <a:t>x</a:t>
            </a:r>
            <a:r>
              <a:rPr sz="2400" b="1" spc="-37" baseline="-27777" dirty="0">
                <a:latin typeface="Calibri"/>
                <a:cs typeface="Calibri"/>
              </a:rPr>
              <a:t>1</a:t>
            </a:r>
            <a:endParaRPr sz="2400" baseline="-27777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700783" y="2673095"/>
            <a:ext cx="2822575" cy="2277110"/>
            <a:chOff x="1700783" y="2673095"/>
            <a:chExt cx="2822575" cy="2277110"/>
          </a:xfrm>
        </p:grpSpPr>
        <p:sp>
          <p:nvSpPr>
            <p:cNvPr id="12" name="object 12"/>
            <p:cNvSpPr/>
            <p:nvPr/>
          </p:nvSpPr>
          <p:spPr>
            <a:xfrm>
              <a:off x="1706879" y="2965703"/>
              <a:ext cx="265430" cy="262255"/>
            </a:xfrm>
            <a:custGeom>
              <a:avLst/>
              <a:gdLst/>
              <a:ahLst/>
              <a:cxnLst/>
              <a:rect l="l" t="t" r="r" b="b"/>
              <a:pathLst>
                <a:path w="265430" h="262255">
                  <a:moveTo>
                    <a:pt x="132587" y="0"/>
                  </a:moveTo>
                  <a:lnTo>
                    <a:pt x="90659" y="6681"/>
                  </a:lnTo>
                  <a:lnTo>
                    <a:pt x="54260" y="25286"/>
                  </a:lnTo>
                  <a:lnTo>
                    <a:pt x="25566" y="53656"/>
                  </a:lnTo>
                  <a:lnTo>
                    <a:pt x="6754" y="89635"/>
                  </a:lnTo>
                  <a:lnTo>
                    <a:pt x="0" y="131063"/>
                  </a:lnTo>
                  <a:lnTo>
                    <a:pt x="6754" y="172492"/>
                  </a:lnTo>
                  <a:lnTo>
                    <a:pt x="25566" y="208471"/>
                  </a:lnTo>
                  <a:lnTo>
                    <a:pt x="54260" y="236841"/>
                  </a:lnTo>
                  <a:lnTo>
                    <a:pt x="90659" y="255446"/>
                  </a:lnTo>
                  <a:lnTo>
                    <a:pt x="132587" y="262128"/>
                  </a:lnTo>
                  <a:lnTo>
                    <a:pt x="174516" y="255446"/>
                  </a:lnTo>
                  <a:lnTo>
                    <a:pt x="210915" y="236841"/>
                  </a:lnTo>
                  <a:lnTo>
                    <a:pt x="239609" y="208471"/>
                  </a:lnTo>
                  <a:lnTo>
                    <a:pt x="258421" y="172492"/>
                  </a:lnTo>
                  <a:lnTo>
                    <a:pt x="265175" y="131063"/>
                  </a:lnTo>
                  <a:lnTo>
                    <a:pt x="258421" y="89635"/>
                  </a:lnTo>
                  <a:lnTo>
                    <a:pt x="239609" y="53656"/>
                  </a:lnTo>
                  <a:lnTo>
                    <a:pt x="210915" y="25286"/>
                  </a:lnTo>
                  <a:lnTo>
                    <a:pt x="174516" y="6681"/>
                  </a:lnTo>
                  <a:lnTo>
                    <a:pt x="132587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06879" y="2965703"/>
              <a:ext cx="265430" cy="262255"/>
            </a:xfrm>
            <a:custGeom>
              <a:avLst/>
              <a:gdLst/>
              <a:ahLst/>
              <a:cxnLst/>
              <a:rect l="l" t="t" r="r" b="b"/>
              <a:pathLst>
                <a:path w="265430" h="262255">
                  <a:moveTo>
                    <a:pt x="0" y="131063"/>
                  </a:moveTo>
                  <a:lnTo>
                    <a:pt x="6754" y="89635"/>
                  </a:lnTo>
                  <a:lnTo>
                    <a:pt x="25566" y="53656"/>
                  </a:lnTo>
                  <a:lnTo>
                    <a:pt x="54260" y="25286"/>
                  </a:lnTo>
                  <a:lnTo>
                    <a:pt x="90659" y="6681"/>
                  </a:lnTo>
                  <a:lnTo>
                    <a:pt x="132587" y="0"/>
                  </a:lnTo>
                  <a:lnTo>
                    <a:pt x="174516" y="6681"/>
                  </a:lnTo>
                  <a:lnTo>
                    <a:pt x="210915" y="25286"/>
                  </a:lnTo>
                  <a:lnTo>
                    <a:pt x="239609" y="53656"/>
                  </a:lnTo>
                  <a:lnTo>
                    <a:pt x="258421" y="89635"/>
                  </a:lnTo>
                  <a:lnTo>
                    <a:pt x="265175" y="131063"/>
                  </a:lnTo>
                  <a:lnTo>
                    <a:pt x="258421" y="172492"/>
                  </a:lnTo>
                  <a:lnTo>
                    <a:pt x="239609" y="208471"/>
                  </a:lnTo>
                  <a:lnTo>
                    <a:pt x="210915" y="236841"/>
                  </a:lnTo>
                  <a:lnTo>
                    <a:pt x="174516" y="255446"/>
                  </a:lnTo>
                  <a:lnTo>
                    <a:pt x="132587" y="262128"/>
                  </a:lnTo>
                  <a:lnTo>
                    <a:pt x="90659" y="255446"/>
                  </a:lnTo>
                  <a:lnTo>
                    <a:pt x="54260" y="236841"/>
                  </a:lnTo>
                  <a:lnTo>
                    <a:pt x="25566" y="208471"/>
                  </a:lnTo>
                  <a:lnTo>
                    <a:pt x="6754" y="172492"/>
                  </a:lnTo>
                  <a:lnTo>
                    <a:pt x="0" y="13106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00983" y="2679191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4" h="262255">
                  <a:moveTo>
                    <a:pt x="131063" y="0"/>
                  </a:moveTo>
                  <a:lnTo>
                    <a:pt x="80045" y="10298"/>
                  </a:lnTo>
                  <a:lnTo>
                    <a:pt x="38385" y="38385"/>
                  </a:lnTo>
                  <a:lnTo>
                    <a:pt x="10298" y="80045"/>
                  </a:lnTo>
                  <a:lnTo>
                    <a:pt x="0" y="131063"/>
                  </a:lnTo>
                  <a:lnTo>
                    <a:pt x="10298" y="182082"/>
                  </a:lnTo>
                  <a:lnTo>
                    <a:pt x="38385" y="223742"/>
                  </a:lnTo>
                  <a:lnTo>
                    <a:pt x="80045" y="251829"/>
                  </a:lnTo>
                  <a:lnTo>
                    <a:pt x="131063" y="262128"/>
                  </a:lnTo>
                  <a:lnTo>
                    <a:pt x="182082" y="251829"/>
                  </a:lnTo>
                  <a:lnTo>
                    <a:pt x="223742" y="223742"/>
                  </a:lnTo>
                  <a:lnTo>
                    <a:pt x="251829" y="182082"/>
                  </a:lnTo>
                  <a:lnTo>
                    <a:pt x="262127" y="131063"/>
                  </a:lnTo>
                  <a:lnTo>
                    <a:pt x="251829" y="80045"/>
                  </a:lnTo>
                  <a:lnTo>
                    <a:pt x="223742" y="38385"/>
                  </a:lnTo>
                  <a:lnTo>
                    <a:pt x="182082" y="10298"/>
                  </a:lnTo>
                  <a:lnTo>
                    <a:pt x="131063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00983" y="2679191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4" h="262255">
                  <a:moveTo>
                    <a:pt x="0" y="131063"/>
                  </a:moveTo>
                  <a:lnTo>
                    <a:pt x="10298" y="80045"/>
                  </a:lnTo>
                  <a:lnTo>
                    <a:pt x="38385" y="38385"/>
                  </a:lnTo>
                  <a:lnTo>
                    <a:pt x="80045" y="10298"/>
                  </a:lnTo>
                  <a:lnTo>
                    <a:pt x="131063" y="0"/>
                  </a:lnTo>
                  <a:lnTo>
                    <a:pt x="182082" y="10298"/>
                  </a:lnTo>
                  <a:lnTo>
                    <a:pt x="223742" y="38385"/>
                  </a:lnTo>
                  <a:lnTo>
                    <a:pt x="251829" y="80045"/>
                  </a:lnTo>
                  <a:lnTo>
                    <a:pt x="262127" y="131063"/>
                  </a:lnTo>
                  <a:lnTo>
                    <a:pt x="251829" y="182082"/>
                  </a:lnTo>
                  <a:lnTo>
                    <a:pt x="223742" y="223742"/>
                  </a:lnTo>
                  <a:lnTo>
                    <a:pt x="182082" y="251829"/>
                  </a:lnTo>
                  <a:lnTo>
                    <a:pt x="131063" y="262128"/>
                  </a:lnTo>
                  <a:lnTo>
                    <a:pt x="80045" y="251829"/>
                  </a:lnTo>
                  <a:lnTo>
                    <a:pt x="38385" y="223742"/>
                  </a:lnTo>
                  <a:lnTo>
                    <a:pt x="10298" y="182082"/>
                  </a:lnTo>
                  <a:lnTo>
                    <a:pt x="0" y="13106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89376" y="3456431"/>
              <a:ext cx="265430" cy="265430"/>
            </a:xfrm>
            <a:custGeom>
              <a:avLst/>
              <a:gdLst/>
              <a:ahLst/>
              <a:cxnLst/>
              <a:rect l="l" t="t" r="r" b="b"/>
              <a:pathLst>
                <a:path w="265429" h="265429">
                  <a:moveTo>
                    <a:pt x="132587" y="0"/>
                  </a:moveTo>
                  <a:lnTo>
                    <a:pt x="90659" y="6754"/>
                  </a:lnTo>
                  <a:lnTo>
                    <a:pt x="54260" y="25566"/>
                  </a:lnTo>
                  <a:lnTo>
                    <a:pt x="25566" y="54260"/>
                  </a:lnTo>
                  <a:lnTo>
                    <a:pt x="6754" y="90659"/>
                  </a:lnTo>
                  <a:lnTo>
                    <a:pt x="0" y="132587"/>
                  </a:lnTo>
                  <a:lnTo>
                    <a:pt x="6754" y="174516"/>
                  </a:lnTo>
                  <a:lnTo>
                    <a:pt x="25566" y="210915"/>
                  </a:lnTo>
                  <a:lnTo>
                    <a:pt x="54260" y="239609"/>
                  </a:lnTo>
                  <a:lnTo>
                    <a:pt x="90659" y="258421"/>
                  </a:lnTo>
                  <a:lnTo>
                    <a:pt x="132587" y="265175"/>
                  </a:lnTo>
                  <a:lnTo>
                    <a:pt x="174516" y="258421"/>
                  </a:lnTo>
                  <a:lnTo>
                    <a:pt x="210915" y="239609"/>
                  </a:lnTo>
                  <a:lnTo>
                    <a:pt x="239609" y="210915"/>
                  </a:lnTo>
                  <a:lnTo>
                    <a:pt x="258421" y="174516"/>
                  </a:lnTo>
                  <a:lnTo>
                    <a:pt x="265175" y="132587"/>
                  </a:lnTo>
                  <a:lnTo>
                    <a:pt x="258421" y="90659"/>
                  </a:lnTo>
                  <a:lnTo>
                    <a:pt x="239609" y="54260"/>
                  </a:lnTo>
                  <a:lnTo>
                    <a:pt x="210915" y="25566"/>
                  </a:lnTo>
                  <a:lnTo>
                    <a:pt x="174516" y="6754"/>
                  </a:lnTo>
                  <a:lnTo>
                    <a:pt x="132587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389376" y="3456431"/>
              <a:ext cx="265430" cy="265430"/>
            </a:xfrm>
            <a:custGeom>
              <a:avLst/>
              <a:gdLst/>
              <a:ahLst/>
              <a:cxnLst/>
              <a:rect l="l" t="t" r="r" b="b"/>
              <a:pathLst>
                <a:path w="265429" h="265429">
                  <a:moveTo>
                    <a:pt x="0" y="132587"/>
                  </a:moveTo>
                  <a:lnTo>
                    <a:pt x="6754" y="90659"/>
                  </a:lnTo>
                  <a:lnTo>
                    <a:pt x="25566" y="54260"/>
                  </a:lnTo>
                  <a:lnTo>
                    <a:pt x="54260" y="25566"/>
                  </a:lnTo>
                  <a:lnTo>
                    <a:pt x="90659" y="6754"/>
                  </a:lnTo>
                  <a:lnTo>
                    <a:pt x="132587" y="0"/>
                  </a:lnTo>
                  <a:lnTo>
                    <a:pt x="174516" y="6754"/>
                  </a:lnTo>
                  <a:lnTo>
                    <a:pt x="210915" y="25566"/>
                  </a:lnTo>
                  <a:lnTo>
                    <a:pt x="239609" y="54260"/>
                  </a:lnTo>
                  <a:lnTo>
                    <a:pt x="258421" y="90659"/>
                  </a:lnTo>
                  <a:lnTo>
                    <a:pt x="265175" y="132587"/>
                  </a:lnTo>
                  <a:lnTo>
                    <a:pt x="258421" y="174516"/>
                  </a:lnTo>
                  <a:lnTo>
                    <a:pt x="239609" y="210915"/>
                  </a:lnTo>
                  <a:lnTo>
                    <a:pt x="210915" y="239609"/>
                  </a:lnTo>
                  <a:lnTo>
                    <a:pt x="174516" y="258421"/>
                  </a:lnTo>
                  <a:lnTo>
                    <a:pt x="132587" y="265175"/>
                  </a:lnTo>
                  <a:lnTo>
                    <a:pt x="90659" y="258421"/>
                  </a:lnTo>
                  <a:lnTo>
                    <a:pt x="54260" y="239609"/>
                  </a:lnTo>
                  <a:lnTo>
                    <a:pt x="25566" y="210915"/>
                  </a:lnTo>
                  <a:lnTo>
                    <a:pt x="6754" y="174516"/>
                  </a:lnTo>
                  <a:lnTo>
                    <a:pt x="0" y="132587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251960" y="3566159"/>
              <a:ext cx="265430" cy="262255"/>
            </a:xfrm>
            <a:custGeom>
              <a:avLst/>
              <a:gdLst/>
              <a:ahLst/>
              <a:cxnLst/>
              <a:rect l="l" t="t" r="r" b="b"/>
              <a:pathLst>
                <a:path w="265429" h="262254">
                  <a:moveTo>
                    <a:pt x="132587" y="0"/>
                  </a:moveTo>
                  <a:lnTo>
                    <a:pt x="90659" y="6681"/>
                  </a:lnTo>
                  <a:lnTo>
                    <a:pt x="54260" y="25286"/>
                  </a:lnTo>
                  <a:lnTo>
                    <a:pt x="25566" y="53656"/>
                  </a:lnTo>
                  <a:lnTo>
                    <a:pt x="6754" y="89635"/>
                  </a:lnTo>
                  <a:lnTo>
                    <a:pt x="0" y="131063"/>
                  </a:lnTo>
                  <a:lnTo>
                    <a:pt x="6754" y="172492"/>
                  </a:lnTo>
                  <a:lnTo>
                    <a:pt x="25566" y="208471"/>
                  </a:lnTo>
                  <a:lnTo>
                    <a:pt x="54260" y="236841"/>
                  </a:lnTo>
                  <a:lnTo>
                    <a:pt x="90659" y="255446"/>
                  </a:lnTo>
                  <a:lnTo>
                    <a:pt x="132587" y="262127"/>
                  </a:lnTo>
                  <a:lnTo>
                    <a:pt x="174516" y="255446"/>
                  </a:lnTo>
                  <a:lnTo>
                    <a:pt x="210915" y="236841"/>
                  </a:lnTo>
                  <a:lnTo>
                    <a:pt x="239609" y="208471"/>
                  </a:lnTo>
                  <a:lnTo>
                    <a:pt x="258421" y="172492"/>
                  </a:lnTo>
                  <a:lnTo>
                    <a:pt x="265175" y="131063"/>
                  </a:lnTo>
                  <a:lnTo>
                    <a:pt x="258421" y="89635"/>
                  </a:lnTo>
                  <a:lnTo>
                    <a:pt x="239609" y="53656"/>
                  </a:lnTo>
                  <a:lnTo>
                    <a:pt x="210915" y="25286"/>
                  </a:lnTo>
                  <a:lnTo>
                    <a:pt x="174516" y="6681"/>
                  </a:lnTo>
                  <a:lnTo>
                    <a:pt x="132587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251960" y="3566159"/>
              <a:ext cx="265430" cy="262255"/>
            </a:xfrm>
            <a:custGeom>
              <a:avLst/>
              <a:gdLst/>
              <a:ahLst/>
              <a:cxnLst/>
              <a:rect l="l" t="t" r="r" b="b"/>
              <a:pathLst>
                <a:path w="265429" h="262254">
                  <a:moveTo>
                    <a:pt x="0" y="131063"/>
                  </a:moveTo>
                  <a:lnTo>
                    <a:pt x="6754" y="89635"/>
                  </a:lnTo>
                  <a:lnTo>
                    <a:pt x="25566" y="53656"/>
                  </a:lnTo>
                  <a:lnTo>
                    <a:pt x="54260" y="25286"/>
                  </a:lnTo>
                  <a:lnTo>
                    <a:pt x="90659" y="6681"/>
                  </a:lnTo>
                  <a:lnTo>
                    <a:pt x="132587" y="0"/>
                  </a:lnTo>
                  <a:lnTo>
                    <a:pt x="174516" y="6681"/>
                  </a:lnTo>
                  <a:lnTo>
                    <a:pt x="210915" y="25286"/>
                  </a:lnTo>
                  <a:lnTo>
                    <a:pt x="239609" y="53656"/>
                  </a:lnTo>
                  <a:lnTo>
                    <a:pt x="258421" y="89635"/>
                  </a:lnTo>
                  <a:lnTo>
                    <a:pt x="265175" y="131063"/>
                  </a:lnTo>
                  <a:lnTo>
                    <a:pt x="258421" y="172492"/>
                  </a:lnTo>
                  <a:lnTo>
                    <a:pt x="239609" y="208471"/>
                  </a:lnTo>
                  <a:lnTo>
                    <a:pt x="210915" y="236841"/>
                  </a:lnTo>
                  <a:lnTo>
                    <a:pt x="174516" y="255446"/>
                  </a:lnTo>
                  <a:lnTo>
                    <a:pt x="132587" y="262127"/>
                  </a:lnTo>
                  <a:lnTo>
                    <a:pt x="90659" y="255446"/>
                  </a:lnTo>
                  <a:lnTo>
                    <a:pt x="54260" y="236841"/>
                  </a:lnTo>
                  <a:lnTo>
                    <a:pt x="25566" y="208471"/>
                  </a:lnTo>
                  <a:lnTo>
                    <a:pt x="6754" y="172492"/>
                  </a:lnTo>
                  <a:lnTo>
                    <a:pt x="0" y="131063"/>
                  </a:lnTo>
                  <a:close/>
                </a:path>
              </a:pathLst>
            </a:custGeom>
            <a:ln w="12192">
              <a:solidFill>
                <a:srgbClr val="FF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380232" y="4218431"/>
              <a:ext cx="265430" cy="262255"/>
            </a:xfrm>
            <a:custGeom>
              <a:avLst/>
              <a:gdLst/>
              <a:ahLst/>
              <a:cxnLst/>
              <a:rect l="l" t="t" r="r" b="b"/>
              <a:pathLst>
                <a:path w="265429" h="262254">
                  <a:moveTo>
                    <a:pt x="132587" y="0"/>
                  </a:moveTo>
                  <a:lnTo>
                    <a:pt x="90659" y="6681"/>
                  </a:lnTo>
                  <a:lnTo>
                    <a:pt x="54260" y="25286"/>
                  </a:lnTo>
                  <a:lnTo>
                    <a:pt x="25566" y="53656"/>
                  </a:lnTo>
                  <a:lnTo>
                    <a:pt x="6754" y="89635"/>
                  </a:lnTo>
                  <a:lnTo>
                    <a:pt x="0" y="131064"/>
                  </a:lnTo>
                  <a:lnTo>
                    <a:pt x="6754" y="172492"/>
                  </a:lnTo>
                  <a:lnTo>
                    <a:pt x="25566" y="208471"/>
                  </a:lnTo>
                  <a:lnTo>
                    <a:pt x="54260" y="236841"/>
                  </a:lnTo>
                  <a:lnTo>
                    <a:pt x="90659" y="255446"/>
                  </a:lnTo>
                  <a:lnTo>
                    <a:pt x="132587" y="262128"/>
                  </a:lnTo>
                  <a:lnTo>
                    <a:pt x="174516" y="255446"/>
                  </a:lnTo>
                  <a:lnTo>
                    <a:pt x="210915" y="236841"/>
                  </a:lnTo>
                  <a:lnTo>
                    <a:pt x="239609" y="208471"/>
                  </a:lnTo>
                  <a:lnTo>
                    <a:pt x="258421" y="172492"/>
                  </a:lnTo>
                  <a:lnTo>
                    <a:pt x="265175" y="131064"/>
                  </a:lnTo>
                  <a:lnTo>
                    <a:pt x="258421" y="89635"/>
                  </a:lnTo>
                  <a:lnTo>
                    <a:pt x="239609" y="53656"/>
                  </a:lnTo>
                  <a:lnTo>
                    <a:pt x="210915" y="25286"/>
                  </a:lnTo>
                  <a:lnTo>
                    <a:pt x="174516" y="6681"/>
                  </a:lnTo>
                  <a:lnTo>
                    <a:pt x="132587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380232" y="4218431"/>
              <a:ext cx="265430" cy="262255"/>
            </a:xfrm>
            <a:custGeom>
              <a:avLst/>
              <a:gdLst/>
              <a:ahLst/>
              <a:cxnLst/>
              <a:rect l="l" t="t" r="r" b="b"/>
              <a:pathLst>
                <a:path w="265429" h="262254">
                  <a:moveTo>
                    <a:pt x="0" y="131064"/>
                  </a:moveTo>
                  <a:lnTo>
                    <a:pt x="6754" y="89635"/>
                  </a:lnTo>
                  <a:lnTo>
                    <a:pt x="25566" y="53656"/>
                  </a:lnTo>
                  <a:lnTo>
                    <a:pt x="54260" y="25286"/>
                  </a:lnTo>
                  <a:lnTo>
                    <a:pt x="90659" y="6681"/>
                  </a:lnTo>
                  <a:lnTo>
                    <a:pt x="132587" y="0"/>
                  </a:lnTo>
                  <a:lnTo>
                    <a:pt x="174516" y="6681"/>
                  </a:lnTo>
                  <a:lnTo>
                    <a:pt x="210915" y="25286"/>
                  </a:lnTo>
                  <a:lnTo>
                    <a:pt x="239609" y="53656"/>
                  </a:lnTo>
                  <a:lnTo>
                    <a:pt x="258421" y="89635"/>
                  </a:lnTo>
                  <a:lnTo>
                    <a:pt x="265175" y="131064"/>
                  </a:lnTo>
                  <a:lnTo>
                    <a:pt x="258421" y="172492"/>
                  </a:lnTo>
                  <a:lnTo>
                    <a:pt x="239609" y="208471"/>
                  </a:lnTo>
                  <a:lnTo>
                    <a:pt x="210915" y="236841"/>
                  </a:lnTo>
                  <a:lnTo>
                    <a:pt x="174516" y="255446"/>
                  </a:lnTo>
                  <a:lnTo>
                    <a:pt x="132587" y="262128"/>
                  </a:lnTo>
                  <a:lnTo>
                    <a:pt x="90659" y="255446"/>
                  </a:lnTo>
                  <a:lnTo>
                    <a:pt x="54260" y="236841"/>
                  </a:lnTo>
                  <a:lnTo>
                    <a:pt x="25566" y="208471"/>
                  </a:lnTo>
                  <a:lnTo>
                    <a:pt x="6754" y="172492"/>
                  </a:lnTo>
                  <a:lnTo>
                    <a:pt x="0" y="13106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316479" y="3880103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5" h="262254">
                  <a:moveTo>
                    <a:pt x="131063" y="0"/>
                  </a:moveTo>
                  <a:lnTo>
                    <a:pt x="80045" y="10298"/>
                  </a:lnTo>
                  <a:lnTo>
                    <a:pt x="38385" y="38385"/>
                  </a:lnTo>
                  <a:lnTo>
                    <a:pt x="10298" y="80045"/>
                  </a:lnTo>
                  <a:lnTo>
                    <a:pt x="0" y="131064"/>
                  </a:lnTo>
                  <a:lnTo>
                    <a:pt x="10298" y="182082"/>
                  </a:lnTo>
                  <a:lnTo>
                    <a:pt x="38385" y="223742"/>
                  </a:lnTo>
                  <a:lnTo>
                    <a:pt x="80045" y="251829"/>
                  </a:lnTo>
                  <a:lnTo>
                    <a:pt x="131063" y="262128"/>
                  </a:lnTo>
                  <a:lnTo>
                    <a:pt x="182082" y="251829"/>
                  </a:lnTo>
                  <a:lnTo>
                    <a:pt x="223742" y="223742"/>
                  </a:lnTo>
                  <a:lnTo>
                    <a:pt x="251829" y="182082"/>
                  </a:lnTo>
                  <a:lnTo>
                    <a:pt x="262127" y="131064"/>
                  </a:lnTo>
                  <a:lnTo>
                    <a:pt x="251829" y="80045"/>
                  </a:lnTo>
                  <a:lnTo>
                    <a:pt x="223742" y="38385"/>
                  </a:lnTo>
                  <a:lnTo>
                    <a:pt x="182082" y="10298"/>
                  </a:lnTo>
                  <a:lnTo>
                    <a:pt x="131063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316479" y="3880103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5" h="262254">
                  <a:moveTo>
                    <a:pt x="0" y="131064"/>
                  </a:moveTo>
                  <a:lnTo>
                    <a:pt x="10298" y="80045"/>
                  </a:lnTo>
                  <a:lnTo>
                    <a:pt x="38385" y="38385"/>
                  </a:lnTo>
                  <a:lnTo>
                    <a:pt x="80045" y="10298"/>
                  </a:lnTo>
                  <a:lnTo>
                    <a:pt x="131063" y="0"/>
                  </a:lnTo>
                  <a:lnTo>
                    <a:pt x="182082" y="10298"/>
                  </a:lnTo>
                  <a:lnTo>
                    <a:pt x="223742" y="38385"/>
                  </a:lnTo>
                  <a:lnTo>
                    <a:pt x="251829" y="80045"/>
                  </a:lnTo>
                  <a:lnTo>
                    <a:pt x="262127" y="131064"/>
                  </a:lnTo>
                  <a:lnTo>
                    <a:pt x="251829" y="182082"/>
                  </a:lnTo>
                  <a:lnTo>
                    <a:pt x="223742" y="223742"/>
                  </a:lnTo>
                  <a:lnTo>
                    <a:pt x="182082" y="251829"/>
                  </a:lnTo>
                  <a:lnTo>
                    <a:pt x="131063" y="262128"/>
                  </a:lnTo>
                  <a:lnTo>
                    <a:pt x="80045" y="251829"/>
                  </a:lnTo>
                  <a:lnTo>
                    <a:pt x="38385" y="223742"/>
                  </a:lnTo>
                  <a:lnTo>
                    <a:pt x="10298" y="182082"/>
                  </a:lnTo>
                  <a:lnTo>
                    <a:pt x="0" y="13106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871216" y="4681727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5" h="262254">
                  <a:moveTo>
                    <a:pt x="131063" y="0"/>
                  </a:moveTo>
                  <a:lnTo>
                    <a:pt x="80045" y="10298"/>
                  </a:lnTo>
                  <a:lnTo>
                    <a:pt x="38385" y="38385"/>
                  </a:lnTo>
                  <a:lnTo>
                    <a:pt x="10298" y="80045"/>
                  </a:lnTo>
                  <a:lnTo>
                    <a:pt x="0" y="131064"/>
                  </a:lnTo>
                  <a:lnTo>
                    <a:pt x="10298" y="182082"/>
                  </a:lnTo>
                  <a:lnTo>
                    <a:pt x="38385" y="223742"/>
                  </a:lnTo>
                  <a:lnTo>
                    <a:pt x="80045" y="251829"/>
                  </a:lnTo>
                  <a:lnTo>
                    <a:pt x="131063" y="262128"/>
                  </a:lnTo>
                  <a:lnTo>
                    <a:pt x="182082" y="251829"/>
                  </a:lnTo>
                  <a:lnTo>
                    <a:pt x="223742" y="223742"/>
                  </a:lnTo>
                  <a:lnTo>
                    <a:pt x="251829" y="182082"/>
                  </a:lnTo>
                  <a:lnTo>
                    <a:pt x="262127" y="131064"/>
                  </a:lnTo>
                  <a:lnTo>
                    <a:pt x="251829" y="80045"/>
                  </a:lnTo>
                  <a:lnTo>
                    <a:pt x="223742" y="38385"/>
                  </a:lnTo>
                  <a:lnTo>
                    <a:pt x="182082" y="10298"/>
                  </a:lnTo>
                  <a:lnTo>
                    <a:pt x="131063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871216" y="4681727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5" h="262254">
                  <a:moveTo>
                    <a:pt x="0" y="131064"/>
                  </a:moveTo>
                  <a:lnTo>
                    <a:pt x="10298" y="80045"/>
                  </a:lnTo>
                  <a:lnTo>
                    <a:pt x="38385" y="38385"/>
                  </a:lnTo>
                  <a:lnTo>
                    <a:pt x="80045" y="10298"/>
                  </a:lnTo>
                  <a:lnTo>
                    <a:pt x="131063" y="0"/>
                  </a:lnTo>
                  <a:lnTo>
                    <a:pt x="182082" y="10298"/>
                  </a:lnTo>
                  <a:lnTo>
                    <a:pt x="223742" y="38385"/>
                  </a:lnTo>
                  <a:lnTo>
                    <a:pt x="251829" y="80045"/>
                  </a:lnTo>
                  <a:lnTo>
                    <a:pt x="262127" y="131064"/>
                  </a:lnTo>
                  <a:lnTo>
                    <a:pt x="251829" y="182082"/>
                  </a:lnTo>
                  <a:lnTo>
                    <a:pt x="223742" y="223742"/>
                  </a:lnTo>
                  <a:lnTo>
                    <a:pt x="182082" y="251829"/>
                  </a:lnTo>
                  <a:lnTo>
                    <a:pt x="131063" y="262128"/>
                  </a:lnTo>
                  <a:lnTo>
                    <a:pt x="80045" y="251829"/>
                  </a:lnTo>
                  <a:lnTo>
                    <a:pt x="38385" y="223742"/>
                  </a:lnTo>
                  <a:lnTo>
                    <a:pt x="10298" y="182082"/>
                  </a:lnTo>
                  <a:lnTo>
                    <a:pt x="0" y="13106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743455" y="4578095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5" h="262254">
                  <a:moveTo>
                    <a:pt x="131063" y="0"/>
                  </a:moveTo>
                  <a:lnTo>
                    <a:pt x="80045" y="10298"/>
                  </a:lnTo>
                  <a:lnTo>
                    <a:pt x="38385" y="38385"/>
                  </a:lnTo>
                  <a:lnTo>
                    <a:pt x="10298" y="80045"/>
                  </a:lnTo>
                  <a:lnTo>
                    <a:pt x="0" y="131063"/>
                  </a:lnTo>
                  <a:lnTo>
                    <a:pt x="10298" y="182082"/>
                  </a:lnTo>
                  <a:lnTo>
                    <a:pt x="38385" y="223742"/>
                  </a:lnTo>
                  <a:lnTo>
                    <a:pt x="80045" y="251829"/>
                  </a:lnTo>
                  <a:lnTo>
                    <a:pt x="131063" y="262127"/>
                  </a:lnTo>
                  <a:lnTo>
                    <a:pt x="182082" y="251829"/>
                  </a:lnTo>
                  <a:lnTo>
                    <a:pt x="223742" y="223742"/>
                  </a:lnTo>
                  <a:lnTo>
                    <a:pt x="251829" y="182082"/>
                  </a:lnTo>
                  <a:lnTo>
                    <a:pt x="262127" y="131063"/>
                  </a:lnTo>
                  <a:lnTo>
                    <a:pt x="251829" y="80045"/>
                  </a:lnTo>
                  <a:lnTo>
                    <a:pt x="223742" y="38385"/>
                  </a:lnTo>
                  <a:lnTo>
                    <a:pt x="182082" y="10298"/>
                  </a:lnTo>
                  <a:lnTo>
                    <a:pt x="131063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743455" y="4578095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5" h="262254">
                  <a:moveTo>
                    <a:pt x="0" y="131063"/>
                  </a:moveTo>
                  <a:lnTo>
                    <a:pt x="10298" y="80045"/>
                  </a:lnTo>
                  <a:lnTo>
                    <a:pt x="38385" y="38385"/>
                  </a:lnTo>
                  <a:lnTo>
                    <a:pt x="80045" y="10298"/>
                  </a:lnTo>
                  <a:lnTo>
                    <a:pt x="131063" y="0"/>
                  </a:lnTo>
                  <a:lnTo>
                    <a:pt x="182082" y="10298"/>
                  </a:lnTo>
                  <a:lnTo>
                    <a:pt x="223742" y="38385"/>
                  </a:lnTo>
                  <a:lnTo>
                    <a:pt x="251829" y="80045"/>
                  </a:lnTo>
                  <a:lnTo>
                    <a:pt x="262127" y="131063"/>
                  </a:lnTo>
                  <a:lnTo>
                    <a:pt x="251829" y="182082"/>
                  </a:lnTo>
                  <a:lnTo>
                    <a:pt x="223742" y="223742"/>
                  </a:lnTo>
                  <a:lnTo>
                    <a:pt x="182082" y="251829"/>
                  </a:lnTo>
                  <a:lnTo>
                    <a:pt x="131063" y="262127"/>
                  </a:lnTo>
                  <a:lnTo>
                    <a:pt x="80045" y="251829"/>
                  </a:lnTo>
                  <a:lnTo>
                    <a:pt x="38385" y="223742"/>
                  </a:lnTo>
                  <a:lnTo>
                    <a:pt x="10298" y="182082"/>
                  </a:lnTo>
                  <a:lnTo>
                    <a:pt x="0" y="131063"/>
                  </a:lnTo>
                  <a:close/>
                </a:path>
              </a:pathLst>
            </a:custGeom>
            <a:ln w="12192">
              <a:solidFill>
                <a:srgbClr val="FF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907791" y="3852671"/>
              <a:ext cx="265430" cy="262255"/>
            </a:xfrm>
            <a:custGeom>
              <a:avLst/>
              <a:gdLst/>
              <a:ahLst/>
              <a:cxnLst/>
              <a:rect l="l" t="t" r="r" b="b"/>
              <a:pathLst>
                <a:path w="265430" h="262254">
                  <a:moveTo>
                    <a:pt x="132587" y="0"/>
                  </a:moveTo>
                  <a:lnTo>
                    <a:pt x="90659" y="6681"/>
                  </a:lnTo>
                  <a:lnTo>
                    <a:pt x="54260" y="25286"/>
                  </a:lnTo>
                  <a:lnTo>
                    <a:pt x="25566" y="53656"/>
                  </a:lnTo>
                  <a:lnTo>
                    <a:pt x="6754" y="89635"/>
                  </a:lnTo>
                  <a:lnTo>
                    <a:pt x="0" y="131063"/>
                  </a:lnTo>
                  <a:lnTo>
                    <a:pt x="6754" y="172492"/>
                  </a:lnTo>
                  <a:lnTo>
                    <a:pt x="25566" y="208471"/>
                  </a:lnTo>
                  <a:lnTo>
                    <a:pt x="54260" y="236841"/>
                  </a:lnTo>
                  <a:lnTo>
                    <a:pt x="90659" y="255446"/>
                  </a:lnTo>
                  <a:lnTo>
                    <a:pt x="132587" y="262127"/>
                  </a:lnTo>
                  <a:lnTo>
                    <a:pt x="174516" y="255446"/>
                  </a:lnTo>
                  <a:lnTo>
                    <a:pt x="210915" y="236841"/>
                  </a:lnTo>
                  <a:lnTo>
                    <a:pt x="239609" y="208471"/>
                  </a:lnTo>
                  <a:lnTo>
                    <a:pt x="258421" y="172492"/>
                  </a:lnTo>
                  <a:lnTo>
                    <a:pt x="265175" y="131063"/>
                  </a:lnTo>
                  <a:lnTo>
                    <a:pt x="258421" y="89635"/>
                  </a:lnTo>
                  <a:lnTo>
                    <a:pt x="239609" y="53656"/>
                  </a:lnTo>
                  <a:lnTo>
                    <a:pt x="210915" y="25286"/>
                  </a:lnTo>
                  <a:lnTo>
                    <a:pt x="174516" y="6681"/>
                  </a:lnTo>
                  <a:lnTo>
                    <a:pt x="132587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907791" y="3852671"/>
              <a:ext cx="265430" cy="262255"/>
            </a:xfrm>
            <a:custGeom>
              <a:avLst/>
              <a:gdLst/>
              <a:ahLst/>
              <a:cxnLst/>
              <a:rect l="l" t="t" r="r" b="b"/>
              <a:pathLst>
                <a:path w="265430" h="262254">
                  <a:moveTo>
                    <a:pt x="0" y="131063"/>
                  </a:moveTo>
                  <a:lnTo>
                    <a:pt x="6754" y="89635"/>
                  </a:lnTo>
                  <a:lnTo>
                    <a:pt x="25566" y="53656"/>
                  </a:lnTo>
                  <a:lnTo>
                    <a:pt x="54260" y="25286"/>
                  </a:lnTo>
                  <a:lnTo>
                    <a:pt x="90659" y="6681"/>
                  </a:lnTo>
                  <a:lnTo>
                    <a:pt x="132587" y="0"/>
                  </a:lnTo>
                  <a:lnTo>
                    <a:pt x="174516" y="6681"/>
                  </a:lnTo>
                  <a:lnTo>
                    <a:pt x="210915" y="25286"/>
                  </a:lnTo>
                  <a:lnTo>
                    <a:pt x="239609" y="53656"/>
                  </a:lnTo>
                  <a:lnTo>
                    <a:pt x="258421" y="89635"/>
                  </a:lnTo>
                  <a:lnTo>
                    <a:pt x="265175" y="131063"/>
                  </a:lnTo>
                  <a:lnTo>
                    <a:pt x="258421" y="172492"/>
                  </a:lnTo>
                  <a:lnTo>
                    <a:pt x="239609" y="208471"/>
                  </a:lnTo>
                  <a:lnTo>
                    <a:pt x="210915" y="236841"/>
                  </a:lnTo>
                  <a:lnTo>
                    <a:pt x="174516" y="255446"/>
                  </a:lnTo>
                  <a:lnTo>
                    <a:pt x="132587" y="262127"/>
                  </a:lnTo>
                  <a:lnTo>
                    <a:pt x="90659" y="255446"/>
                  </a:lnTo>
                  <a:lnTo>
                    <a:pt x="54260" y="236841"/>
                  </a:lnTo>
                  <a:lnTo>
                    <a:pt x="25566" y="208471"/>
                  </a:lnTo>
                  <a:lnTo>
                    <a:pt x="6754" y="172492"/>
                  </a:lnTo>
                  <a:lnTo>
                    <a:pt x="0" y="13106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213359" y="246888"/>
            <a:ext cx="11765280" cy="77152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12700" rIns="0" bIns="0" rtlCol="0">
            <a:spAutoFit/>
          </a:bodyPr>
          <a:lstStyle/>
          <a:p>
            <a:pPr marL="3810" algn="ctr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Boosting</a:t>
            </a:r>
            <a:endParaRPr sz="4400"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For</a:t>
            </a:r>
            <a:r>
              <a:rPr spc="-30" dirty="0"/>
              <a:t> </a:t>
            </a:r>
            <a:r>
              <a:rPr dirty="0"/>
              <a:t>example:</a:t>
            </a:r>
            <a:r>
              <a:rPr spc="20" dirty="0"/>
              <a:t> </a:t>
            </a:r>
            <a:r>
              <a:rPr dirty="0"/>
              <a:t>we</a:t>
            </a:r>
            <a:r>
              <a:rPr spc="-10" dirty="0"/>
              <a:t> </a:t>
            </a:r>
            <a:r>
              <a:rPr dirty="0"/>
              <a:t>want</a:t>
            </a:r>
            <a:r>
              <a:rPr spc="-5" dirty="0"/>
              <a:t> </a:t>
            </a:r>
            <a:r>
              <a:rPr dirty="0"/>
              <a:t>to</a:t>
            </a:r>
            <a:r>
              <a:rPr spc="-20" dirty="0"/>
              <a:t> </a:t>
            </a:r>
            <a:r>
              <a:rPr dirty="0"/>
              <a:t>classify</a:t>
            </a:r>
            <a:r>
              <a:rPr spc="-20" dirty="0"/>
              <a:t> </a:t>
            </a:r>
            <a:r>
              <a:rPr dirty="0"/>
              <a:t>the</a:t>
            </a:r>
            <a:r>
              <a:rPr spc="15" dirty="0"/>
              <a:t> </a:t>
            </a:r>
            <a:r>
              <a:rPr spc="-20" dirty="0"/>
              <a:t>dots</a:t>
            </a:r>
          </a:p>
          <a:p>
            <a:pPr marL="927100">
              <a:lnSpc>
                <a:spcPct val="100000"/>
              </a:lnSpc>
            </a:pPr>
            <a:r>
              <a:rPr dirty="0"/>
              <a:t>~</a:t>
            </a:r>
            <a:r>
              <a:rPr spc="-20" dirty="0"/>
              <a:t> </a:t>
            </a:r>
            <a:r>
              <a:rPr dirty="0"/>
              <a:t>two</a:t>
            </a:r>
            <a:r>
              <a:rPr spc="-30" dirty="0"/>
              <a:t> </a:t>
            </a:r>
            <a:r>
              <a:rPr b="1" dirty="0">
                <a:latin typeface="Calibri"/>
                <a:cs typeface="Calibri"/>
              </a:rPr>
              <a:t>x</a:t>
            </a:r>
            <a:r>
              <a:rPr b="1" spc="-10" dirty="0">
                <a:latin typeface="Calibri"/>
                <a:cs typeface="Calibri"/>
              </a:rPr>
              <a:t> </a:t>
            </a:r>
            <a:r>
              <a:rPr spc="-10" dirty="0"/>
              <a:t>features</a:t>
            </a:r>
            <a:r>
              <a:rPr spc="10" dirty="0"/>
              <a:t> </a:t>
            </a:r>
            <a:r>
              <a:rPr dirty="0"/>
              <a:t>+</a:t>
            </a:r>
            <a:r>
              <a:rPr spc="-10" dirty="0"/>
              <a:t> </a:t>
            </a:r>
            <a:r>
              <a:rPr dirty="0"/>
              <a:t>two</a:t>
            </a:r>
            <a:r>
              <a:rPr spc="-10" dirty="0"/>
              <a:t> </a:t>
            </a:r>
            <a:r>
              <a:rPr dirty="0"/>
              <a:t>output</a:t>
            </a:r>
            <a:r>
              <a:rPr spc="-10" dirty="0"/>
              <a:t> </a:t>
            </a:r>
            <a:r>
              <a:rPr dirty="0"/>
              <a:t>classes</a:t>
            </a:r>
            <a:r>
              <a:rPr spc="-5" dirty="0"/>
              <a:t> </a:t>
            </a:r>
            <a:r>
              <a:rPr dirty="0"/>
              <a:t>(yellow</a:t>
            </a:r>
            <a:r>
              <a:rPr spc="-10" dirty="0"/>
              <a:t> </a:t>
            </a:r>
            <a:r>
              <a:rPr dirty="0"/>
              <a:t>and</a:t>
            </a:r>
            <a:r>
              <a:rPr spc="-10" dirty="0"/>
              <a:t> green)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/>
          </a:p>
          <a:p>
            <a:pPr marL="433070">
              <a:lnSpc>
                <a:spcPct val="100000"/>
              </a:lnSpc>
            </a:pPr>
            <a:r>
              <a:rPr b="1" dirty="0">
                <a:latin typeface="Calibri"/>
                <a:cs typeface="Calibri"/>
              </a:rPr>
              <a:t>Boosting</a:t>
            </a:r>
            <a:r>
              <a:rPr dirty="0"/>
              <a:t>:</a:t>
            </a:r>
            <a:r>
              <a:rPr spc="-40" dirty="0"/>
              <a:t> </a:t>
            </a:r>
            <a:r>
              <a:rPr dirty="0"/>
              <a:t>combines</a:t>
            </a:r>
            <a:r>
              <a:rPr spc="-10" dirty="0"/>
              <a:t> </a:t>
            </a:r>
            <a:r>
              <a:rPr dirty="0"/>
              <a:t>very</a:t>
            </a:r>
            <a:r>
              <a:rPr spc="-20" dirty="0"/>
              <a:t> </a:t>
            </a:r>
            <a:r>
              <a:rPr dirty="0"/>
              <a:t>simple</a:t>
            </a:r>
            <a:r>
              <a:rPr spc="-5" dirty="0"/>
              <a:t> </a:t>
            </a:r>
            <a:r>
              <a:rPr dirty="0"/>
              <a:t>weak</a:t>
            </a:r>
            <a:r>
              <a:rPr spc="-45" dirty="0"/>
              <a:t> </a:t>
            </a:r>
            <a:r>
              <a:rPr dirty="0"/>
              <a:t>learners</a:t>
            </a:r>
            <a:r>
              <a:rPr spc="-10" dirty="0"/>
              <a:t> </a:t>
            </a:r>
            <a:r>
              <a:rPr dirty="0"/>
              <a:t>such</a:t>
            </a:r>
            <a:r>
              <a:rPr spc="-25" dirty="0"/>
              <a:t> as</a:t>
            </a:r>
          </a:p>
          <a:p>
            <a:pPr marL="927100">
              <a:lnSpc>
                <a:spcPct val="100000"/>
              </a:lnSpc>
            </a:pPr>
            <a:r>
              <a:rPr b="1" dirty="0">
                <a:latin typeface="Calibri"/>
                <a:cs typeface="Calibri"/>
              </a:rPr>
              <a:t>decision</a:t>
            </a:r>
            <a:r>
              <a:rPr b="1" spc="-4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trees</a:t>
            </a:r>
            <a:r>
              <a:rPr b="1" spc="-35" dirty="0">
                <a:latin typeface="Calibri"/>
                <a:cs typeface="Calibri"/>
              </a:rPr>
              <a:t> </a:t>
            </a:r>
            <a:r>
              <a:rPr dirty="0"/>
              <a:t>with</a:t>
            </a:r>
            <a:r>
              <a:rPr spc="-5" dirty="0"/>
              <a:t> </a:t>
            </a:r>
            <a:r>
              <a:rPr dirty="0"/>
              <a:t>depth</a:t>
            </a:r>
            <a:r>
              <a:rPr spc="10" dirty="0"/>
              <a:t> </a:t>
            </a:r>
            <a:r>
              <a:rPr b="1" dirty="0">
                <a:latin typeface="Calibri"/>
                <a:cs typeface="Calibri"/>
              </a:rPr>
              <a:t>1</a:t>
            </a:r>
            <a:r>
              <a:rPr b="1" spc="-20" dirty="0">
                <a:latin typeface="Calibri"/>
                <a:cs typeface="Calibri"/>
              </a:rPr>
              <a:t> </a:t>
            </a:r>
            <a:r>
              <a:rPr dirty="0"/>
              <a:t>(capable</a:t>
            </a:r>
            <a:r>
              <a:rPr spc="15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linear</a:t>
            </a:r>
            <a:r>
              <a:rPr spc="5" dirty="0"/>
              <a:t> </a:t>
            </a:r>
            <a:r>
              <a:rPr spc="-10" dirty="0"/>
              <a:t>classification)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7582" y="3359022"/>
            <a:ext cx="4199890" cy="571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0"/>
              </a:lnSpc>
              <a:spcBef>
                <a:spcPts val="100"/>
              </a:spcBef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classifier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made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2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mistakes: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two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yellow</a:t>
            </a:r>
            <a:endParaRPr sz="1800">
              <a:latin typeface="Calibri"/>
              <a:cs typeface="Calibri"/>
            </a:endParaRPr>
          </a:p>
          <a:p>
            <a:pPr marL="927100">
              <a:lnSpc>
                <a:spcPts val="2150"/>
              </a:lnSpc>
            </a:pPr>
            <a:r>
              <a:rPr sz="1800" dirty="0">
                <a:latin typeface="Calibri"/>
                <a:cs typeface="Calibri"/>
              </a:rPr>
              <a:t>dots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misclassified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7582" y="4182236"/>
            <a:ext cx="4246245" cy="571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7785" algn="r">
              <a:lnSpc>
                <a:spcPts val="2150"/>
              </a:lnSpc>
              <a:spcBef>
                <a:spcPts val="100"/>
              </a:spcBef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boosting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algorithm: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next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iteration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it</a:t>
            </a:r>
            <a:endParaRPr sz="1800">
              <a:latin typeface="Calibri"/>
              <a:cs typeface="Calibri"/>
            </a:endParaRPr>
          </a:p>
          <a:p>
            <a:pPr marR="5080" algn="r">
              <a:lnSpc>
                <a:spcPts val="2150"/>
              </a:lnSpc>
            </a:pPr>
            <a:r>
              <a:rPr sz="1800" dirty="0">
                <a:latin typeface="Calibri"/>
                <a:cs typeface="Calibri"/>
              </a:rPr>
              <a:t>will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focus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misclassified </a:t>
            </a:r>
            <a:r>
              <a:rPr sz="1800" spc="-10" dirty="0">
                <a:latin typeface="Calibri"/>
                <a:cs typeface="Calibri"/>
              </a:rPr>
              <a:t>items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21297" y="5002529"/>
            <a:ext cx="49453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Increase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w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weights: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misclassified</a:t>
            </a:r>
            <a:r>
              <a:rPr sz="1800" spc="-10" dirty="0">
                <a:latin typeface="Calibri"/>
                <a:cs typeface="Calibri"/>
              </a:rPr>
              <a:t> items </a:t>
            </a:r>
            <a:r>
              <a:rPr sz="1800" dirty="0">
                <a:latin typeface="Calibri"/>
                <a:cs typeface="Calibri"/>
              </a:rPr>
              <a:t>Decrease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w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weights: for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correctly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classified</a:t>
            </a:r>
            <a:r>
              <a:rPr sz="1800" spc="-10" dirty="0">
                <a:latin typeface="Calibri"/>
                <a:cs typeface="Calibri"/>
              </a:rPr>
              <a:t> items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83892" y="2686811"/>
            <a:ext cx="0" cy="2372995"/>
          </a:xfrm>
          <a:custGeom>
            <a:avLst/>
            <a:gdLst/>
            <a:ahLst/>
            <a:cxnLst/>
            <a:rect l="l" t="t" r="r" b="b"/>
            <a:pathLst>
              <a:path h="2372995">
                <a:moveTo>
                  <a:pt x="0" y="0"/>
                </a:moveTo>
                <a:lnTo>
                  <a:pt x="0" y="2372487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1268" y="2269235"/>
            <a:ext cx="4001770" cy="3352800"/>
          </a:xfrm>
          <a:custGeom>
            <a:avLst/>
            <a:gdLst/>
            <a:ahLst/>
            <a:cxnLst/>
            <a:rect l="l" t="t" r="r" b="b"/>
            <a:pathLst>
              <a:path w="4001770" h="3352800">
                <a:moveTo>
                  <a:pt x="4001262" y="3005328"/>
                </a:moveTo>
                <a:lnTo>
                  <a:pt x="3973830" y="2991612"/>
                </a:lnTo>
                <a:lnTo>
                  <a:pt x="3918966" y="2964180"/>
                </a:lnTo>
                <a:lnTo>
                  <a:pt x="3918966" y="2991612"/>
                </a:lnTo>
                <a:lnTo>
                  <a:pt x="376428" y="2991612"/>
                </a:lnTo>
                <a:lnTo>
                  <a:pt x="376428" y="82296"/>
                </a:lnTo>
                <a:lnTo>
                  <a:pt x="403860" y="82296"/>
                </a:lnTo>
                <a:lnTo>
                  <a:pt x="396989" y="68580"/>
                </a:lnTo>
                <a:lnTo>
                  <a:pt x="362712" y="0"/>
                </a:lnTo>
                <a:lnTo>
                  <a:pt x="321564" y="82296"/>
                </a:lnTo>
                <a:lnTo>
                  <a:pt x="348996" y="82296"/>
                </a:lnTo>
                <a:lnTo>
                  <a:pt x="348996" y="2991612"/>
                </a:lnTo>
                <a:lnTo>
                  <a:pt x="0" y="2991612"/>
                </a:lnTo>
                <a:lnTo>
                  <a:pt x="0" y="3019044"/>
                </a:lnTo>
                <a:lnTo>
                  <a:pt x="348996" y="3019044"/>
                </a:lnTo>
                <a:lnTo>
                  <a:pt x="348996" y="3352800"/>
                </a:lnTo>
                <a:lnTo>
                  <a:pt x="376428" y="3352800"/>
                </a:lnTo>
                <a:lnTo>
                  <a:pt x="376428" y="3019044"/>
                </a:lnTo>
                <a:lnTo>
                  <a:pt x="3918966" y="3019044"/>
                </a:lnTo>
                <a:lnTo>
                  <a:pt x="3918966" y="3046476"/>
                </a:lnTo>
                <a:lnTo>
                  <a:pt x="3973817" y="3019044"/>
                </a:lnTo>
                <a:lnTo>
                  <a:pt x="4001262" y="30053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17244" y="3403168"/>
            <a:ext cx="1657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60196" y="3608959"/>
            <a:ext cx="12890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91001" y="5266182"/>
            <a:ext cx="3232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Calibri"/>
                <a:cs typeface="Calibri"/>
              </a:rPr>
              <a:t>x</a:t>
            </a:r>
            <a:r>
              <a:rPr sz="2400" b="1" spc="-37" baseline="-27777" dirty="0">
                <a:latin typeface="Calibri"/>
                <a:cs typeface="Calibri"/>
              </a:rPr>
              <a:t>1</a:t>
            </a:r>
            <a:endParaRPr sz="2400" baseline="-27777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700783" y="2673095"/>
            <a:ext cx="2822575" cy="2277110"/>
            <a:chOff x="1700783" y="2673095"/>
            <a:chExt cx="2822575" cy="2277110"/>
          </a:xfrm>
        </p:grpSpPr>
        <p:sp>
          <p:nvSpPr>
            <p:cNvPr id="12" name="object 12"/>
            <p:cNvSpPr/>
            <p:nvPr/>
          </p:nvSpPr>
          <p:spPr>
            <a:xfrm>
              <a:off x="1706879" y="2965703"/>
              <a:ext cx="265430" cy="262255"/>
            </a:xfrm>
            <a:custGeom>
              <a:avLst/>
              <a:gdLst/>
              <a:ahLst/>
              <a:cxnLst/>
              <a:rect l="l" t="t" r="r" b="b"/>
              <a:pathLst>
                <a:path w="265430" h="262255">
                  <a:moveTo>
                    <a:pt x="132587" y="0"/>
                  </a:moveTo>
                  <a:lnTo>
                    <a:pt x="90659" y="6681"/>
                  </a:lnTo>
                  <a:lnTo>
                    <a:pt x="54260" y="25286"/>
                  </a:lnTo>
                  <a:lnTo>
                    <a:pt x="25566" y="53656"/>
                  </a:lnTo>
                  <a:lnTo>
                    <a:pt x="6754" y="89635"/>
                  </a:lnTo>
                  <a:lnTo>
                    <a:pt x="0" y="131063"/>
                  </a:lnTo>
                  <a:lnTo>
                    <a:pt x="6754" y="172492"/>
                  </a:lnTo>
                  <a:lnTo>
                    <a:pt x="25566" y="208471"/>
                  </a:lnTo>
                  <a:lnTo>
                    <a:pt x="54260" y="236841"/>
                  </a:lnTo>
                  <a:lnTo>
                    <a:pt x="90659" y="255446"/>
                  </a:lnTo>
                  <a:lnTo>
                    <a:pt x="132587" y="262128"/>
                  </a:lnTo>
                  <a:lnTo>
                    <a:pt x="174516" y="255446"/>
                  </a:lnTo>
                  <a:lnTo>
                    <a:pt x="210915" y="236841"/>
                  </a:lnTo>
                  <a:lnTo>
                    <a:pt x="239609" y="208471"/>
                  </a:lnTo>
                  <a:lnTo>
                    <a:pt x="258421" y="172492"/>
                  </a:lnTo>
                  <a:lnTo>
                    <a:pt x="265175" y="131063"/>
                  </a:lnTo>
                  <a:lnTo>
                    <a:pt x="258421" y="89635"/>
                  </a:lnTo>
                  <a:lnTo>
                    <a:pt x="239609" y="53656"/>
                  </a:lnTo>
                  <a:lnTo>
                    <a:pt x="210915" y="25286"/>
                  </a:lnTo>
                  <a:lnTo>
                    <a:pt x="174516" y="6681"/>
                  </a:lnTo>
                  <a:lnTo>
                    <a:pt x="132587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06879" y="2965703"/>
              <a:ext cx="265430" cy="262255"/>
            </a:xfrm>
            <a:custGeom>
              <a:avLst/>
              <a:gdLst/>
              <a:ahLst/>
              <a:cxnLst/>
              <a:rect l="l" t="t" r="r" b="b"/>
              <a:pathLst>
                <a:path w="265430" h="262255">
                  <a:moveTo>
                    <a:pt x="0" y="131063"/>
                  </a:moveTo>
                  <a:lnTo>
                    <a:pt x="6754" y="89635"/>
                  </a:lnTo>
                  <a:lnTo>
                    <a:pt x="25566" y="53656"/>
                  </a:lnTo>
                  <a:lnTo>
                    <a:pt x="54260" y="25286"/>
                  </a:lnTo>
                  <a:lnTo>
                    <a:pt x="90659" y="6681"/>
                  </a:lnTo>
                  <a:lnTo>
                    <a:pt x="132587" y="0"/>
                  </a:lnTo>
                  <a:lnTo>
                    <a:pt x="174516" y="6681"/>
                  </a:lnTo>
                  <a:lnTo>
                    <a:pt x="210915" y="25286"/>
                  </a:lnTo>
                  <a:lnTo>
                    <a:pt x="239609" y="53656"/>
                  </a:lnTo>
                  <a:lnTo>
                    <a:pt x="258421" y="89635"/>
                  </a:lnTo>
                  <a:lnTo>
                    <a:pt x="265175" y="131063"/>
                  </a:lnTo>
                  <a:lnTo>
                    <a:pt x="258421" y="172492"/>
                  </a:lnTo>
                  <a:lnTo>
                    <a:pt x="239609" y="208471"/>
                  </a:lnTo>
                  <a:lnTo>
                    <a:pt x="210915" y="236841"/>
                  </a:lnTo>
                  <a:lnTo>
                    <a:pt x="174516" y="255446"/>
                  </a:lnTo>
                  <a:lnTo>
                    <a:pt x="132587" y="262128"/>
                  </a:lnTo>
                  <a:lnTo>
                    <a:pt x="90659" y="255446"/>
                  </a:lnTo>
                  <a:lnTo>
                    <a:pt x="54260" y="236841"/>
                  </a:lnTo>
                  <a:lnTo>
                    <a:pt x="25566" y="208471"/>
                  </a:lnTo>
                  <a:lnTo>
                    <a:pt x="6754" y="172492"/>
                  </a:lnTo>
                  <a:lnTo>
                    <a:pt x="0" y="13106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00983" y="2679191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4" h="262255">
                  <a:moveTo>
                    <a:pt x="131063" y="0"/>
                  </a:moveTo>
                  <a:lnTo>
                    <a:pt x="80045" y="10298"/>
                  </a:lnTo>
                  <a:lnTo>
                    <a:pt x="38385" y="38385"/>
                  </a:lnTo>
                  <a:lnTo>
                    <a:pt x="10298" y="80045"/>
                  </a:lnTo>
                  <a:lnTo>
                    <a:pt x="0" y="131063"/>
                  </a:lnTo>
                  <a:lnTo>
                    <a:pt x="10298" y="182082"/>
                  </a:lnTo>
                  <a:lnTo>
                    <a:pt x="38385" y="223742"/>
                  </a:lnTo>
                  <a:lnTo>
                    <a:pt x="80045" y="251829"/>
                  </a:lnTo>
                  <a:lnTo>
                    <a:pt x="131063" y="262128"/>
                  </a:lnTo>
                  <a:lnTo>
                    <a:pt x="182082" y="251829"/>
                  </a:lnTo>
                  <a:lnTo>
                    <a:pt x="223742" y="223742"/>
                  </a:lnTo>
                  <a:lnTo>
                    <a:pt x="251829" y="182082"/>
                  </a:lnTo>
                  <a:lnTo>
                    <a:pt x="262127" y="131063"/>
                  </a:lnTo>
                  <a:lnTo>
                    <a:pt x="251829" y="80045"/>
                  </a:lnTo>
                  <a:lnTo>
                    <a:pt x="223742" y="38385"/>
                  </a:lnTo>
                  <a:lnTo>
                    <a:pt x="182082" y="10298"/>
                  </a:lnTo>
                  <a:lnTo>
                    <a:pt x="131063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00983" y="2679191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4" h="262255">
                  <a:moveTo>
                    <a:pt x="0" y="131063"/>
                  </a:moveTo>
                  <a:lnTo>
                    <a:pt x="10298" y="80045"/>
                  </a:lnTo>
                  <a:lnTo>
                    <a:pt x="38385" y="38385"/>
                  </a:lnTo>
                  <a:lnTo>
                    <a:pt x="80045" y="10298"/>
                  </a:lnTo>
                  <a:lnTo>
                    <a:pt x="131063" y="0"/>
                  </a:lnTo>
                  <a:lnTo>
                    <a:pt x="182082" y="10298"/>
                  </a:lnTo>
                  <a:lnTo>
                    <a:pt x="223742" y="38385"/>
                  </a:lnTo>
                  <a:lnTo>
                    <a:pt x="251829" y="80045"/>
                  </a:lnTo>
                  <a:lnTo>
                    <a:pt x="262127" y="131063"/>
                  </a:lnTo>
                  <a:lnTo>
                    <a:pt x="251829" y="182082"/>
                  </a:lnTo>
                  <a:lnTo>
                    <a:pt x="223742" y="223742"/>
                  </a:lnTo>
                  <a:lnTo>
                    <a:pt x="182082" y="251829"/>
                  </a:lnTo>
                  <a:lnTo>
                    <a:pt x="131063" y="262128"/>
                  </a:lnTo>
                  <a:lnTo>
                    <a:pt x="80045" y="251829"/>
                  </a:lnTo>
                  <a:lnTo>
                    <a:pt x="38385" y="223742"/>
                  </a:lnTo>
                  <a:lnTo>
                    <a:pt x="10298" y="182082"/>
                  </a:lnTo>
                  <a:lnTo>
                    <a:pt x="0" y="13106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89376" y="3456431"/>
              <a:ext cx="265430" cy="265430"/>
            </a:xfrm>
            <a:custGeom>
              <a:avLst/>
              <a:gdLst/>
              <a:ahLst/>
              <a:cxnLst/>
              <a:rect l="l" t="t" r="r" b="b"/>
              <a:pathLst>
                <a:path w="265429" h="265429">
                  <a:moveTo>
                    <a:pt x="132587" y="0"/>
                  </a:moveTo>
                  <a:lnTo>
                    <a:pt x="90659" y="6754"/>
                  </a:lnTo>
                  <a:lnTo>
                    <a:pt x="54260" y="25566"/>
                  </a:lnTo>
                  <a:lnTo>
                    <a:pt x="25566" y="54260"/>
                  </a:lnTo>
                  <a:lnTo>
                    <a:pt x="6754" y="90659"/>
                  </a:lnTo>
                  <a:lnTo>
                    <a:pt x="0" y="132587"/>
                  </a:lnTo>
                  <a:lnTo>
                    <a:pt x="6754" y="174516"/>
                  </a:lnTo>
                  <a:lnTo>
                    <a:pt x="25566" y="210915"/>
                  </a:lnTo>
                  <a:lnTo>
                    <a:pt x="54260" y="239609"/>
                  </a:lnTo>
                  <a:lnTo>
                    <a:pt x="90659" y="258421"/>
                  </a:lnTo>
                  <a:lnTo>
                    <a:pt x="132587" y="265175"/>
                  </a:lnTo>
                  <a:lnTo>
                    <a:pt x="174516" y="258421"/>
                  </a:lnTo>
                  <a:lnTo>
                    <a:pt x="210915" y="239609"/>
                  </a:lnTo>
                  <a:lnTo>
                    <a:pt x="239609" y="210915"/>
                  </a:lnTo>
                  <a:lnTo>
                    <a:pt x="258421" y="174516"/>
                  </a:lnTo>
                  <a:lnTo>
                    <a:pt x="265175" y="132587"/>
                  </a:lnTo>
                  <a:lnTo>
                    <a:pt x="258421" y="90659"/>
                  </a:lnTo>
                  <a:lnTo>
                    <a:pt x="239609" y="54260"/>
                  </a:lnTo>
                  <a:lnTo>
                    <a:pt x="210915" y="25566"/>
                  </a:lnTo>
                  <a:lnTo>
                    <a:pt x="174516" y="6754"/>
                  </a:lnTo>
                  <a:lnTo>
                    <a:pt x="132587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389376" y="3456431"/>
              <a:ext cx="265430" cy="265430"/>
            </a:xfrm>
            <a:custGeom>
              <a:avLst/>
              <a:gdLst/>
              <a:ahLst/>
              <a:cxnLst/>
              <a:rect l="l" t="t" r="r" b="b"/>
              <a:pathLst>
                <a:path w="265429" h="265429">
                  <a:moveTo>
                    <a:pt x="0" y="132587"/>
                  </a:moveTo>
                  <a:lnTo>
                    <a:pt x="6754" y="90659"/>
                  </a:lnTo>
                  <a:lnTo>
                    <a:pt x="25566" y="54260"/>
                  </a:lnTo>
                  <a:lnTo>
                    <a:pt x="54260" y="25566"/>
                  </a:lnTo>
                  <a:lnTo>
                    <a:pt x="90659" y="6754"/>
                  </a:lnTo>
                  <a:lnTo>
                    <a:pt x="132587" y="0"/>
                  </a:lnTo>
                  <a:lnTo>
                    <a:pt x="174516" y="6754"/>
                  </a:lnTo>
                  <a:lnTo>
                    <a:pt x="210915" y="25566"/>
                  </a:lnTo>
                  <a:lnTo>
                    <a:pt x="239609" y="54260"/>
                  </a:lnTo>
                  <a:lnTo>
                    <a:pt x="258421" y="90659"/>
                  </a:lnTo>
                  <a:lnTo>
                    <a:pt x="265175" y="132587"/>
                  </a:lnTo>
                  <a:lnTo>
                    <a:pt x="258421" y="174516"/>
                  </a:lnTo>
                  <a:lnTo>
                    <a:pt x="239609" y="210915"/>
                  </a:lnTo>
                  <a:lnTo>
                    <a:pt x="210915" y="239609"/>
                  </a:lnTo>
                  <a:lnTo>
                    <a:pt x="174516" y="258421"/>
                  </a:lnTo>
                  <a:lnTo>
                    <a:pt x="132587" y="265175"/>
                  </a:lnTo>
                  <a:lnTo>
                    <a:pt x="90659" y="258421"/>
                  </a:lnTo>
                  <a:lnTo>
                    <a:pt x="54260" y="239609"/>
                  </a:lnTo>
                  <a:lnTo>
                    <a:pt x="25566" y="210915"/>
                  </a:lnTo>
                  <a:lnTo>
                    <a:pt x="6754" y="174516"/>
                  </a:lnTo>
                  <a:lnTo>
                    <a:pt x="0" y="132587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251960" y="3566159"/>
              <a:ext cx="265430" cy="262255"/>
            </a:xfrm>
            <a:custGeom>
              <a:avLst/>
              <a:gdLst/>
              <a:ahLst/>
              <a:cxnLst/>
              <a:rect l="l" t="t" r="r" b="b"/>
              <a:pathLst>
                <a:path w="265429" h="262254">
                  <a:moveTo>
                    <a:pt x="132587" y="0"/>
                  </a:moveTo>
                  <a:lnTo>
                    <a:pt x="90659" y="6681"/>
                  </a:lnTo>
                  <a:lnTo>
                    <a:pt x="54260" y="25286"/>
                  </a:lnTo>
                  <a:lnTo>
                    <a:pt x="25566" y="53656"/>
                  </a:lnTo>
                  <a:lnTo>
                    <a:pt x="6754" y="89635"/>
                  </a:lnTo>
                  <a:lnTo>
                    <a:pt x="0" y="131063"/>
                  </a:lnTo>
                  <a:lnTo>
                    <a:pt x="6754" y="172492"/>
                  </a:lnTo>
                  <a:lnTo>
                    <a:pt x="25566" y="208471"/>
                  </a:lnTo>
                  <a:lnTo>
                    <a:pt x="54260" y="236841"/>
                  </a:lnTo>
                  <a:lnTo>
                    <a:pt x="90659" y="255446"/>
                  </a:lnTo>
                  <a:lnTo>
                    <a:pt x="132587" y="262127"/>
                  </a:lnTo>
                  <a:lnTo>
                    <a:pt x="174516" y="255446"/>
                  </a:lnTo>
                  <a:lnTo>
                    <a:pt x="210915" y="236841"/>
                  </a:lnTo>
                  <a:lnTo>
                    <a:pt x="239609" y="208471"/>
                  </a:lnTo>
                  <a:lnTo>
                    <a:pt x="258421" y="172492"/>
                  </a:lnTo>
                  <a:lnTo>
                    <a:pt x="265175" y="131063"/>
                  </a:lnTo>
                  <a:lnTo>
                    <a:pt x="258421" y="89635"/>
                  </a:lnTo>
                  <a:lnTo>
                    <a:pt x="239609" y="53656"/>
                  </a:lnTo>
                  <a:lnTo>
                    <a:pt x="210915" y="25286"/>
                  </a:lnTo>
                  <a:lnTo>
                    <a:pt x="174516" y="6681"/>
                  </a:lnTo>
                  <a:lnTo>
                    <a:pt x="132587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251960" y="3566159"/>
              <a:ext cx="265430" cy="262255"/>
            </a:xfrm>
            <a:custGeom>
              <a:avLst/>
              <a:gdLst/>
              <a:ahLst/>
              <a:cxnLst/>
              <a:rect l="l" t="t" r="r" b="b"/>
              <a:pathLst>
                <a:path w="265429" h="262254">
                  <a:moveTo>
                    <a:pt x="0" y="131063"/>
                  </a:moveTo>
                  <a:lnTo>
                    <a:pt x="6754" y="89635"/>
                  </a:lnTo>
                  <a:lnTo>
                    <a:pt x="25566" y="53656"/>
                  </a:lnTo>
                  <a:lnTo>
                    <a:pt x="54260" y="25286"/>
                  </a:lnTo>
                  <a:lnTo>
                    <a:pt x="90659" y="6681"/>
                  </a:lnTo>
                  <a:lnTo>
                    <a:pt x="132587" y="0"/>
                  </a:lnTo>
                  <a:lnTo>
                    <a:pt x="174516" y="6681"/>
                  </a:lnTo>
                  <a:lnTo>
                    <a:pt x="210915" y="25286"/>
                  </a:lnTo>
                  <a:lnTo>
                    <a:pt x="239609" y="53656"/>
                  </a:lnTo>
                  <a:lnTo>
                    <a:pt x="258421" y="89635"/>
                  </a:lnTo>
                  <a:lnTo>
                    <a:pt x="265175" y="131063"/>
                  </a:lnTo>
                  <a:lnTo>
                    <a:pt x="258421" y="172492"/>
                  </a:lnTo>
                  <a:lnTo>
                    <a:pt x="239609" y="208471"/>
                  </a:lnTo>
                  <a:lnTo>
                    <a:pt x="210915" y="236841"/>
                  </a:lnTo>
                  <a:lnTo>
                    <a:pt x="174516" y="255446"/>
                  </a:lnTo>
                  <a:lnTo>
                    <a:pt x="132587" y="262127"/>
                  </a:lnTo>
                  <a:lnTo>
                    <a:pt x="90659" y="255446"/>
                  </a:lnTo>
                  <a:lnTo>
                    <a:pt x="54260" y="236841"/>
                  </a:lnTo>
                  <a:lnTo>
                    <a:pt x="25566" y="208471"/>
                  </a:lnTo>
                  <a:lnTo>
                    <a:pt x="6754" y="172492"/>
                  </a:lnTo>
                  <a:lnTo>
                    <a:pt x="0" y="131063"/>
                  </a:lnTo>
                  <a:close/>
                </a:path>
              </a:pathLst>
            </a:custGeom>
            <a:ln w="12192">
              <a:solidFill>
                <a:srgbClr val="FF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380232" y="4218431"/>
              <a:ext cx="265430" cy="262255"/>
            </a:xfrm>
            <a:custGeom>
              <a:avLst/>
              <a:gdLst/>
              <a:ahLst/>
              <a:cxnLst/>
              <a:rect l="l" t="t" r="r" b="b"/>
              <a:pathLst>
                <a:path w="265429" h="262254">
                  <a:moveTo>
                    <a:pt x="132587" y="0"/>
                  </a:moveTo>
                  <a:lnTo>
                    <a:pt x="90659" y="6681"/>
                  </a:lnTo>
                  <a:lnTo>
                    <a:pt x="54260" y="25286"/>
                  </a:lnTo>
                  <a:lnTo>
                    <a:pt x="25566" y="53656"/>
                  </a:lnTo>
                  <a:lnTo>
                    <a:pt x="6754" y="89635"/>
                  </a:lnTo>
                  <a:lnTo>
                    <a:pt x="0" y="131064"/>
                  </a:lnTo>
                  <a:lnTo>
                    <a:pt x="6754" y="172492"/>
                  </a:lnTo>
                  <a:lnTo>
                    <a:pt x="25566" y="208471"/>
                  </a:lnTo>
                  <a:lnTo>
                    <a:pt x="54260" y="236841"/>
                  </a:lnTo>
                  <a:lnTo>
                    <a:pt x="90659" y="255446"/>
                  </a:lnTo>
                  <a:lnTo>
                    <a:pt x="132587" y="262128"/>
                  </a:lnTo>
                  <a:lnTo>
                    <a:pt x="174516" y="255446"/>
                  </a:lnTo>
                  <a:lnTo>
                    <a:pt x="210915" y="236841"/>
                  </a:lnTo>
                  <a:lnTo>
                    <a:pt x="239609" y="208471"/>
                  </a:lnTo>
                  <a:lnTo>
                    <a:pt x="258421" y="172492"/>
                  </a:lnTo>
                  <a:lnTo>
                    <a:pt x="265175" y="131064"/>
                  </a:lnTo>
                  <a:lnTo>
                    <a:pt x="258421" y="89635"/>
                  </a:lnTo>
                  <a:lnTo>
                    <a:pt x="239609" y="53656"/>
                  </a:lnTo>
                  <a:lnTo>
                    <a:pt x="210915" y="25286"/>
                  </a:lnTo>
                  <a:lnTo>
                    <a:pt x="174516" y="6681"/>
                  </a:lnTo>
                  <a:lnTo>
                    <a:pt x="132587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380232" y="4218431"/>
              <a:ext cx="265430" cy="262255"/>
            </a:xfrm>
            <a:custGeom>
              <a:avLst/>
              <a:gdLst/>
              <a:ahLst/>
              <a:cxnLst/>
              <a:rect l="l" t="t" r="r" b="b"/>
              <a:pathLst>
                <a:path w="265429" h="262254">
                  <a:moveTo>
                    <a:pt x="0" y="131064"/>
                  </a:moveTo>
                  <a:lnTo>
                    <a:pt x="6754" y="89635"/>
                  </a:lnTo>
                  <a:lnTo>
                    <a:pt x="25566" y="53656"/>
                  </a:lnTo>
                  <a:lnTo>
                    <a:pt x="54260" y="25286"/>
                  </a:lnTo>
                  <a:lnTo>
                    <a:pt x="90659" y="6681"/>
                  </a:lnTo>
                  <a:lnTo>
                    <a:pt x="132587" y="0"/>
                  </a:lnTo>
                  <a:lnTo>
                    <a:pt x="174516" y="6681"/>
                  </a:lnTo>
                  <a:lnTo>
                    <a:pt x="210915" y="25286"/>
                  </a:lnTo>
                  <a:lnTo>
                    <a:pt x="239609" y="53656"/>
                  </a:lnTo>
                  <a:lnTo>
                    <a:pt x="258421" y="89635"/>
                  </a:lnTo>
                  <a:lnTo>
                    <a:pt x="265175" y="131064"/>
                  </a:lnTo>
                  <a:lnTo>
                    <a:pt x="258421" y="172492"/>
                  </a:lnTo>
                  <a:lnTo>
                    <a:pt x="239609" y="208471"/>
                  </a:lnTo>
                  <a:lnTo>
                    <a:pt x="210915" y="236841"/>
                  </a:lnTo>
                  <a:lnTo>
                    <a:pt x="174516" y="255446"/>
                  </a:lnTo>
                  <a:lnTo>
                    <a:pt x="132587" y="262128"/>
                  </a:lnTo>
                  <a:lnTo>
                    <a:pt x="90659" y="255446"/>
                  </a:lnTo>
                  <a:lnTo>
                    <a:pt x="54260" y="236841"/>
                  </a:lnTo>
                  <a:lnTo>
                    <a:pt x="25566" y="208471"/>
                  </a:lnTo>
                  <a:lnTo>
                    <a:pt x="6754" y="172492"/>
                  </a:lnTo>
                  <a:lnTo>
                    <a:pt x="0" y="13106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316479" y="3880103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5" h="262254">
                  <a:moveTo>
                    <a:pt x="131063" y="0"/>
                  </a:moveTo>
                  <a:lnTo>
                    <a:pt x="80045" y="10298"/>
                  </a:lnTo>
                  <a:lnTo>
                    <a:pt x="38385" y="38385"/>
                  </a:lnTo>
                  <a:lnTo>
                    <a:pt x="10298" y="80045"/>
                  </a:lnTo>
                  <a:lnTo>
                    <a:pt x="0" y="131064"/>
                  </a:lnTo>
                  <a:lnTo>
                    <a:pt x="10298" y="182082"/>
                  </a:lnTo>
                  <a:lnTo>
                    <a:pt x="38385" y="223742"/>
                  </a:lnTo>
                  <a:lnTo>
                    <a:pt x="80045" y="251829"/>
                  </a:lnTo>
                  <a:lnTo>
                    <a:pt x="131063" y="262128"/>
                  </a:lnTo>
                  <a:lnTo>
                    <a:pt x="182082" y="251829"/>
                  </a:lnTo>
                  <a:lnTo>
                    <a:pt x="223742" y="223742"/>
                  </a:lnTo>
                  <a:lnTo>
                    <a:pt x="251829" y="182082"/>
                  </a:lnTo>
                  <a:lnTo>
                    <a:pt x="262127" y="131064"/>
                  </a:lnTo>
                  <a:lnTo>
                    <a:pt x="251829" y="80045"/>
                  </a:lnTo>
                  <a:lnTo>
                    <a:pt x="223742" y="38385"/>
                  </a:lnTo>
                  <a:lnTo>
                    <a:pt x="182082" y="10298"/>
                  </a:lnTo>
                  <a:lnTo>
                    <a:pt x="131063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316479" y="3880103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5" h="262254">
                  <a:moveTo>
                    <a:pt x="0" y="131064"/>
                  </a:moveTo>
                  <a:lnTo>
                    <a:pt x="10298" y="80045"/>
                  </a:lnTo>
                  <a:lnTo>
                    <a:pt x="38385" y="38385"/>
                  </a:lnTo>
                  <a:lnTo>
                    <a:pt x="80045" y="10298"/>
                  </a:lnTo>
                  <a:lnTo>
                    <a:pt x="131063" y="0"/>
                  </a:lnTo>
                  <a:lnTo>
                    <a:pt x="182082" y="10298"/>
                  </a:lnTo>
                  <a:lnTo>
                    <a:pt x="223742" y="38385"/>
                  </a:lnTo>
                  <a:lnTo>
                    <a:pt x="251829" y="80045"/>
                  </a:lnTo>
                  <a:lnTo>
                    <a:pt x="262127" y="131064"/>
                  </a:lnTo>
                  <a:lnTo>
                    <a:pt x="251829" y="182082"/>
                  </a:lnTo>
                  <a:lnTo>
                    <a:pt x="223742" y="223742"/>
                  </a:lnTo>
                  <a:lnTo>
                    <a:pt x="182082" y="251829"/>
                  </a:lnTo>
                  <a:lnTo>
                    <a:pt x="131063" y="262128"/>
                  </a:lnTo>
                  <a:lnTo>
                    <a:pt x="80045" y="251829"/>
                  </a:lnTo>
                  <a:lnTo>
                    <a:pt x="38385" y="223742"/>
                  </a:lnTo>
                  <a:lnTo>
                    <a:pt x="10298" y="182082"/>
                  </a:lnTo>
                  <a:lnTo>
                    <a:pt x="0" y="13106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871216" y="4681727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5" h="262254">
                  <a:moveTo>
                    <a:pt x="131063" y="0"/>
                  </a:moveTo>
                  <a:lnTo>
                    <a:pt x="80045" y="10298"/>
                  </a:lnTo>
                  <a:lnTo>
                    <a:pt x="38385" y="38385"/>
                  </a:lnTo>
                  <a:lnTo>
                    <a:pt x="10298" y="80045"/>
                  </a:lnTo>
                  <a:lnTo>
                    <a:pt x="0" y="131064"/>
                  </a:lnTo>
                  <a:lnTo>
                    <a:pt x="10298" y="182082"/>
                  </a:lnTo>
                  <a:lnTo>
                    <a:pt x="38385" y="223742"/>
                  </a:lnTo>
                  <a:lnTo>
                    <a:pt x="80045" y="251829"/>
                  </a:lnTo>
                  <a:lnTo>
                    <a:pt x="131063" y="262128"/>
                  </a:lnTo>
                  <a:lnTo>
                    <a:pt x="182082" y="251829"/>
                  </a:lnTo>
                  <a:lnTo>
                    <a:pt x="223742" y="223742"/>
                  </a:lnTo>
                  <a:lnTo>
                    <a:pt x="251829" y="182082"/>
                  </a:lnTo>
                  <a:lnTo>
                    <a:pt x="262127" y="131064"/>
                  </a:lnTo>
                  <a:lnTo>
                    <a:pt x="251829" y="80045"/>
                  </a:lnTo>
                  <a:lnTo>
                    <a:pt x="223742" y="38385"/>
                  </a:lnTo>
                  <a:lnTo>
                    <a:pt x="182082" y="10298"/>
                  </a:lnTo>
                  <a:lnTo>
                    <a:pt x="131063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871216" y="4681727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5" h="262254">
                  <a:moveTo>
                    <a:pt x="0" y="131064"/>
                  </a:moveTo>
                  <a:lnTo>
                    <a:pt x="10298" y="80045"/>
                  </a:lnTo>
                  <a:lnTo>
                    <a:pt x="38385" y="38385"/>
                  </a:lnTo>
                  <a:lnTo>
                    <a:pt x="80045" y="10298"/>
                  </a:lnTo>
                  <a:lnTo>
                    <a:pt x="131063" y="0"/>
                  </a:lnTo>
                  <a:lnTo>
                    <a:pt x="182082" y="10298"/>
                  </a:lnTo>
                  <a:lnTo>
                    <a:pt x="223742" y="38385"/>
                  </a:lnTo>
                  <a:lnTo>
                    <a:pt x="251829" y="80045"/>
                  </a:lnTo>
                  <a:lnTo>
                    <a:pt x="262127" y="131064"/>
                  </a:lnTo>
                  <a:lnTo>
                    <a:pt x="251829" y="182082"/>
                  </a:lnTo>
                  <a:lnTo>
                    <a:pt x="223742" y="223742"/>
                  </a:lnTo>
                  <a:lnTo>
                    <a:pt x="182082" y="251829"/>
                  </a:lnTo>
                  <a:lnTo>
                    <a:pt x="131063" y="262128"/>
                  </a:lnTo>
                  <a:lnTo>
                    <a:pt x="80045" y="251829"/>
                  </a:lnTo>
                  <a:lnTo>
                    <a:pt x="38385" y="223742"/>
                  </a:lnTo>
                  <a:lnTo>
                    <a:pt x="10298" y="182082"/>
                  </a:lnTo>
                  <a:lnTo>
                    <a:pt x="0" y="13106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743455" y="4578095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5" h="262254">
                  <a:moveTo>
                    <a:pt x="131063" y="0"/>
                  </a:moveTo>
                  <a:lnTo>
                    <a:pt x="80045" y="10298"/>
                  </a:lnTo>
                  <a:lnTo>
                    <a:pt x="38385" y="38385"/>
                  </a:lnTo>
                  <a:lnTo>
                    <a:pt x="10298" y="80045"/>
                  </a:lnTo>
                  <a:lnTo>
                    <a:pt x="0" y="131063"/>
                  </a:lnTo>
                  <a:lnTo>
                    <a:pt x="10298" y="182082"/>
                  </a:lnTo>
                  <a:lnTo>
                    <a:pt x="38385" y="223742"/>
                  </a:lnTo>
                  <a:lnTo>
                    <a:pt x="80045" y="251829"/>
                  </a:lnTo>
                  <a:lnTo>
                    <a:pt x="131063" y="262127"/>
                  </a:lnTo>
                  <a:lnTo>
                    <a:pt x="182082" y="251829"/>
                  </a:lnTo>
                  <a:lnTo>
                    <a:pt x="223742" y="223742"/>
                  </a:lnTo>
                  <a:lnTo>
                    <a:pt x="251829" y="182082"/>
                  </a:lnTo>
                  <a:lnTo>
                    <a:pt x="262127" y="131063"/>
                  </a:lnTo>
                  <a:lnTo>
                    <a:pt x="251829" y="80045"/>
                  </a:lnTo>
                  <a:lnTo>
                    <a:pt x="223742" y="38385"/>
                  </a:lnTo>
                  <a:lnTo>
                    <a:pt x="182082" y="10298"/>
                  </a:lnTo>
                  <a:lnTo>
                    <a:pt x="131063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743455" y="4578095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5" h="262254">
                  <a:moveTo>
                    <a:pt x="0" y="131063"/>
                  </a:moveTo>
                  <a:lnTo>
                    <a:pt x="10298" y="80045"/>
                  </a:lnTo>
                  <a:lnTo>
                    <a:pt x="38385" y="38385"/>
                  </a:lnTo>
                  <a:lnTo>
                    <a:pt x="80045" y="10298"/>
                  </a:lnTo>
                  <a:lnTo>
                    <a:pt x="131063" y="0"/>
                  </a:lnTo>
                  <a:lnTo>
                    <a:pt x="182082" y="10298"/>
                  </a:lnTo>
                  <a:lnTo>
                    <a:pt x="223742" y="38385"/>
                  </a:lnTo>
                  <a:lnTo>
                    <a:pt x="251829" y="80045"/>
                  </a:lnTo>
                  <a:lnTo>
                    <a:pt x="262127" y="131063"/>
                  </a:lnTo>
                  <a:lnTo>
                    <a:pt x="251829" y="182082"/>
                  </a:lnTo>
                  <a:lnTo>
                    <a:pt x="223742" y="223742"/>
                  </a:lnTo>
                  <a:lnTo>
                    <a:pt x="182082" y="251829"/>
                  </a:lnTo>
                  <a:lnTo>
                    <a:pt x="131063" y="262127"/>
                  </a:lnTo>
                  <a:lnTo>
                    <a:pt x="80045" y="251829"/>
                  </a:lnTo>
                  <a:lnTo>
                    <a:pt x="38385" y="223742"/>
                  </a:lnTo>
                  <a:lnTo>
                    <a:pt x="10298" y="182082"/>
                  </a:lnTo>
                  <a:lnTo>
                    <a:pt x="0" y="13106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907791" y="3852671"/>
              <a:ext cx="265430" cy="262255"/>
            </a:xfrm>
            <a:custGeom>
              <a:avLst/>
              <a:gdLst/>
              <a:ahLst/>
              <a:cxnLst/>
              <a:rect l="l" t="t" r="r" b="b"/>
              <a:pathLst>
                <a:path w="265430" h="262254">
                  <a:moveTo>
                    <a:pt x="132587" y="0"/>
                  </a:moveTo>
                  <a:lnTo>
                    <a:pt x="90659" y="6681"/>
                  </a:lnTo>
                  <a:lnTo>
                    <a:pt x="54260" y="25286"/>
                  </a:lnTo>
                  <a:lnTo>
                    <a:pt x="25566" y="53656"/>
                  </a:lnTo>
                  <a:lnTo>
                    <a:pt x="6754" y="89635"/>
                  </a:lnTo>
                  <a:lnTo>
                    <a:pt x="0" y="131063"/>
                  </a:lnTo>
                  <a:lnTo>
                    <a:pt x="6754" y="172492"/>
                  </a:lnTo>
                  <a:lnTo>
                    <a:pt x="25566" y="208471"/>
                  </a:lnTo>
                  <a:lnTo>
                    <a:pt x="54260" y="236841"/>
                  </a:lnTo>
                  <a:lnTo>
                    <a:pt x="90659" y="255446"/>
                  </a:lnTo>
                  <a:lnTo>
                    <a:pt x="132587" y="262127"/>
                  </a:lnTo>
                  <a:lnTo>
                    <a:pt x="174516" y="255446"/>
                  </a:lnTo>
                  <a:lnTo>
                    <a:pt x="210915" y="236841"/>
                  </a:lnTo>
                  <a:lnTo>
                    <a:pt x="239609" y="208471"/>
                  </a:lnTo>
                  <a:lnTo>
                    <a:pt x="258421" y="172492"/>
                  </a:lnTo>
                  <a:lnTo>
                    <a:pt x="265175" y="131063"/>
                  </a:lnTo>
                  <a:lnTo>
                    <a:pt x="258421" y="89635"/>
                  </a:lnTo>
                  <a:lnTo>
                    <a:pt x="239609" y="53656"/>
                  </a:lnTo>
                  <a:lnTo>
                    <a:pt x="210915" y="25286"/>
                  </a:lnTo>
                  <a:lnTo>
                    <a:pt x="174516" y="6681"/>
                  </a:lnTo>
                  <a:lnTo>
                    <a:pt x="132587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907791" y="3852671"/>
              <a:ext cx="265430" cy="262255"/>
            </a:xfrm>
            <a:custGeom>
              <a:avLst/>
              <a:gdLst/>
              <a:ahLst/>
              <a:cxnLst/>
              <a:rect l="l" t="t" r="r" b="b"/>
              <a:pathLst>
                <a:path w="265430" h="262254">
                  <a:moveTo>
                    <a:pt x="0" y="131063"/>
                  </a:moveTo>
                  <a:lnTo>
                    <a:pt x="6754" y="89635"/>
                  </a:lnTo>
                  <a:lnTo>
                    <a:pt x="25566" y="53656"/>
                  </a:lnTo>
                  <a:lnTo>
                    <a:pt x="54260" y="25286"/>
                  </a:lnTo>
                  <a:lnTo>
                    <a:pt x="90659" y="6681"/>
                  </a:lnTo>
                  <a:lnTo>
                    <a:pt x="132587" y="0"/>
                  </a:lnTo>
                  <a:lnTo>
                    <a:pt x="174516" y="6681"/>
                  </a:lnTo>
                  <a:lnTo>
                    <a:pt x="210915" y="25286"/>
                  </a:lnTo>
                  <a:lnTo>
                    <a:pt x="239609" y="53656"/>
                  </a:lnTo>
                  <a:lnTo>
                    <a:pt x="258421" y="89635"/>
                  </a:lnTo>
                  <a:lnTo>
                    <a:pt x="265175" y="131063"/>
                  </a:lnTo>
                  <a:lnTo>
                    <a:pt x="258421" y="172492"/>
                  </a:lnTo>
                  <a:lnTo>
                    <a:pt x="239609" y="208471"/>
                  </a:lnTo>
                  <a:lnTo>
                    <a:pt x="210915" y="236841"/>
                  </a:lnTo>
                  <a:lnTo>
                    <a:pt x="174516" y="255446"/>
                  </a:lnTo>
                  <a:lnTo>
                    <a:pt x="132587" y="262127"/>
                  </a:lnTo>
                  <a:lnTo>
                    <a:pt x="90659" y="255446"/>
                  </a:lnTo>
                  <a:lnTo>
                    <a:pt x="54260" y="236841"/>
                  </a:lnTo>
                  <a:lnTo>
                    <a:pt x="25566" y="208471"/>
                  </a:lnTo>
                  <a:lnTo>
                    <a:pt x="6754" y="172492"/>
                  </a:lnTo>
                  <a:lnTo>
                    <a:pt x="0" y="13106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213359" y="256031"/>
            <a:ext cx="11765280" cy="76835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1143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90"/>
              </a:spcBef>
            </a:pPr>
            <a:r>
              <a:rPr sz="4400" spc="-10" dirty="0"/>
              <a:t>Boosting</a:t>
            </a:r>
            <a:endParaRPr sz="4400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For</a:t>
            </a:r>
            <a:r>
              <a:rPr spc="-30" dirty="0"/>
              <a:t> </a:t>
            </a:r>
            <a:r>
              <a:rPr dirty="0"/>
              <a:t>example:</a:t>
            </a:r>
            <a:r>
              <a:rPr spc="20" dirty="0"/>
              <a:t> </a:t>
            </a:r>
            <a:r>
              <a:rPr dirty="0"/>
              <a:t>we</a:t>
            </a:r>
            <a:r>
              <a:rPr spc="-10" dirty="0"/>
              <a:t> </a:t>
            </a:r>
            <a:r>
              <a:rPr dirty="0"/>
              <a:t>want</a:t>
            </a:r>
            <a:r>
              <a:rPr spc="-5" dirty="0"/>
              <a:t> </a:t>
            </a:r>
            <a:r>
              <a:rPr dirty="0"/>
              <a:t>to</a:t>
            </a:r>
            <a:r>
              <a:rPr spc="-20" dirty="0"/>
              <a:t> </a:t>
            </a:r>
            <a:r>
              <a:rPr dirty="0"/>
              <a:t>classify</a:t>
            </a:r>
            <a:r>
              <a:rPr spc="-20" dirty="0"/>
              <a:t> </a:t>
            </a:r>
            <a:r>
              <a:rPr dirty="0"/>
              <a:t>the</a:t>
            </a:r>
            <a:r>
              <a:rPr spc="15" dirty="0"/>
              <a:t> </a:t>
            </a:r>
            <a:r>
              <a:rPr spc="-20" dirty="0"/>
              <a:t>dots</a:t>
            </a:r>
          </a:p>
          <a:p>
            <a:pPr marL="927100">
              <a:lnSpc>
                <a:spcPct val="100000"/>
              </a:lnSpc>
            </a:pPr>
            <a:r>
              <a:rPr dirty="0"/>
              <a:t>~</a:t>
            </a:r>
            <a:r>
              <a:rPr spc="-20" dirty="0"/>
              <a:t> </a:t>
            </a:r>
            <a:r>
              <a:rPr dirty="0"/>
              <a:t>two</a:t>
            </a:r>
            <a:r>
              <a:rPr spc="-30" dirty="0"/>
              <a:t> </a:t>
            </a:r>
            <a:r>
              <a:rPr b="1" dirty="0">
                <a:latin typeface="Calibri"/>
                <a:cs typeface="Calibri"/>
              </a:rPr>
              <a:t>x</a:t>
            </a:r>
            <a:r>
              <a:rPr b="1" spc="-10" dirty="0">
                <a:latin typeface="Calibri"/>
                <a:cs typeface="Calibri"/>
              </a:rPr>
              <a:t> </a:t>
            </a:r>
            <a:r>
              <a:rPr spc="-10" dirty="0"/>
              <a:t>features</a:t>
            </a:r>
            <a:r>
              <a:rPr spc="10" dirty="0"/>
              <a:t> </a:t>
            </a:r>
            <a:r>
              <a:rPr dirty="0"/>
              <a:t>+</a:t>
            </a:r>
            <a:r>
              <a:rPr spc="-10" dirty="0"/>
              <a:t> </a:t>
            </a:r>
            <a:r>
              <a:rPr dirty="0"/>
              <a:t>two</a:t>
            </a:r>
            <a:r>
              <a:rPr spc="-10" dirty="0"/>
              <a:t> </a:t>
            </a:r>
            <a:r>
              <a:rPr dirty="0"/>
              <a:t>output</a:t>
            </a:r>
            <a:r>
              <a:rPr spc="-10" dirty="0"/>
              <a:t> </a:t>
            </a:r>
            <a:r>
              <a:rPr dirty="0"/>
              <a:t>classes</a:t>
            </a:r>
            <a:r>
              <a:rPr spc="-5" dirty="0"/>
              <a:t> </a:t>
            </a:r>
            <a:r>
              <a:rPr dirty="0"/>
              <a:t>(yellow</a:t>
            </a:r>
            <a:r>
              <a:rPr spc="-10" dirty="0"/>
              <a:t> </a:t>
            </a:r>
            <a:r>
              <a:rPr dirty="0"/>
              <a:t>and</a:t>
            </a:r>
            <a:r>
              <a:rPr spc="-10" dirty="0"/>
              <a:t> green)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/>
          </a:p>
          <a:p>
            <a:pPr marL="433070">
              <a:lnSpc>
                <a:spcPct val="100000"/>
              </a:lnSpc>
            </a:pPr>
            <a:r>
              <a:rPr b="1" dirty="0">
                <a:latin typeface="Calibri"/>
                <a:cs typeface="Calibri"/>
              </a:rPr>
              <a:t>Boosting</a:t>
            </a:r>
            <a:r>
              <a:rPr dirty="0"/>
              <a:t>:</a:t>
            </a:r>
            <a:r>
              <a:rPr spc="-40" dirty="0"/>
              <a:t> </a:t>
            </a:r>
            <a:r>
              <a:rPr dirty="0"/>
              <a:t>combines</a:t>
            </a:r>
            <a:r>
              <a:rPr spc="-10" dirty="0"/>
              <a:t> </a:t>
            </a:r>
            <a:r>
              <a:rPr dirty="0"/>
              <a:t>very</a:t>
            </a:r>
            <a:r>
              <a:rPr spc="-20" dirty="0"/>
              <a:t> </a:t>
            </a:r>
            <a:r>
              <a:rPr dirty="0"/>
              <a:t>simple</a:t>
            </a:r>
            <a:r>
              <a:rPr spc="-5" dirty="0"/>
              <a:t> </a:t>
            </a:r>
            <a:r>
              <a:rPr dirty="0"/>
              <a:t>weak</a:t>
            </a:r>
            <a:r>
              <a:rPr spc="-45" dirty="0"/>
              <a:t> </a:t>
            </a:r>
            <a:r>
              <a:rPr dirty="0"/>
              <a:t>learners</a:t>
            </a:r>
            <a:r>
              <a:rPr spc="-10" dirty="0"/>
              <a:t> </a:t>
            </a:r>
            <a:r>
              <a:rPr dirty="0"/>
              <a:t>such</a:t>
            </a:r>
            <a:r>
              <a:rPr spc="-25" dirty="0"/>
              <a:t> as</a:t>
            </a:r>
          </a:p>
          <a:p>
            <a:pPr marL="927100">
              <a:lnSpc>
                <a:spcPct val="100000"/>
              </a:lnSpc>
            </a:pPr>
            <a:r>
              <a:rPr b="1" dirty="0">
                <a:latin typeface="Calibri"/>
                <a:cs typeface="Calibri"/>
              </a:rPr>
              <a:t>decision</a:t>
            </a:r>
            <a:r>
              <a:rPr b="1" spc="-4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trees</a:t>
            </a:r>
            <a:r>
              <a:rPr b="1" spc="-35" dirty="0">
                <a:latin typeface="Calibri"/>
                <a:cs typeface="Calibri"/>
              </a:rPr>
              <a:t> </a:t>
            </a:r>
            <a:r>
              <a:rPr dirty="0"/>
              <a:t>with</a:t>
            </a:r>
            <a:r>
              <a:rPr spc="-5" dirty="0"/>
              <a:t> </a:t>
            </a:r>
            <a:r>
              <a:rPr dirty="0"/>
              <a:t>depth</a:t>
            </a:r>
            <a:r>
              <a:rPr spc="10" dirty="0"/>
              <a:t> </a:t>
            </a:r>
            <a:r>
              <a:rPr b="1" dirty="0">
                <a:latin typeface="Calibri"/>
                <a:cs typeface="Calibri"/>
              </a:rPr>
              <a:t>1</a:t>
            </a:r>
            <a:r>
              <a:rPr b="1" spc="-20" dirty="0">
                <a:latin typeface="Calibri"/>
                <a:cs typeface="Calibri"/>
              </a:rPr>
              <a:t> </a:t>
            </a:r>
            <a:r>
              <a:rPr dirty="0"/>
              <a:t>(capable</a:t>
            </a:r>
            <a:r>
              <a:rPr spc="15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linear</a:t>
            </a:r>
            <a:r>
              <a:rPr spc="5" dirty="0"/>
              <a:t> </a:t>
            </a:r>
            <a:r>
              <a:rPr spc="-10" dirty="0"/>
              <a:t>classification)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7582" y="3359022"/>
            <a:ext cx="4199890" cy="571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0"/>
              </a:lnSpc>
              <a:spcBef>
                <a:spcPts val="100"/>
              </a:spcBef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classifier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made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2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mistakes: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two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yellow</a:t>
            </a:r>
            <a:endParaRPr sz="1800">
              <a:latin typeface="Calibri"/>
              <a:cs typeface="Calibri"/>
            </a:endParaRPr>
          </a:p>
          <a:p>
            <a:pPr marL="927100">
              <a:lnSpc>
                <a:spcPts val="2150"/>
              </a:lnSpc>
            </a:pPr>
            <a:r>
              <a:rPr sz="1800" dirty="0">
                <a:latin typeface="Calibri"/>
                <a:cs typeface="Calibri"/>
              </a:rPr>
              <a:t>dots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misclassified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7582" y="4182236"/>
            <a:ext cx="4246245" cy="571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7785" algn="r">
              <a:lnSpc>
                <a:spcPts val="2150"/>
              </a:lnSpc>
              <a:spcBef>
                <a:spcPts val="100"/>
              </a:spcBef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boosting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algorithm: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next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iteration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it</a:t>
            </a:r>
            <a:endParaRPr sz="1800">
              <a:latin typeface="Calibri"/>
              <a:cs typeface="Calibri"/>
            </a:endParaRPr>
          </a:p>
          <a:p>
            <a:pPr marR="5080" algn="r">
              <a:lnSpc>
                <a:spcPts val="2150"/>
              </a:lnSpc>
            </a:pPr>
            <a:r>
              <a:rPr sz="1800" dirty="0">
                <a:latin typeface="Calibri"/>
                <a:cs typeface="Calibri"/>
              </a:rPr>
              <a:t>will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focus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misclassified </a:t>
            </a:r>
            <a:r>
              <a:rPr sz="1800" spc="-10" dirty="0">
                <a:latin typeface="Calibri"/>
                <a:cs typeface="Calibri"/>
              </a:rPr>
              <a:t>items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21297" y="5002529"/>
            <a:ext cx="49453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Increase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w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weights: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misclassified</a:t>
            </a:r>
            <a:r>
              <a:rPr sz="1800" spc="-10" dirty="0">
                <a:latin typeface="Calibri"/>
                <a:cs typeface="Calibri"/>
              </a:rPr>
              <a:t> items </a:t>
            </a:r>
            <a:r>
              <a:rPr sz="1800" dirty="0">
                <a:latin typeface="Calibri"/>
                <a:cs typeface="Calibri"/>
              </a:rPr>
              <a:t>Decrease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w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weights: for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correctly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classified</a:t>
            </a:r>
            <a:r>
              <a:rPr sz="1800" spc="-10" dirty="0">
                <a:latin typeface="Calibri"/>
                <a:cs typeface="Calibri"/>
              </a:rPr>
              <a:t> items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79164" y="2686811"/>
            <a:ext cx="0" cy="2372995"/>
          </a:xfrm>
          <a:custGeom>
            <a:avLst/>
            <a:gdLst/>
            <a:ahLst/>
            <a:cxnLst/>
            <a:rect l="l" t="t" r="r" b="b"/>
            <a:pathLst>
              <a:path h="2372995">
                <a:moveTo>
                  <a:pt x="0" y="0"/>
                </a:moveTo>
                <a:lnTo>
                  <a:pt x="0" y="2372487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1268" y="2269235"/>
            <a:ext cx="4001770" cy="3352800"/>
          </a:xfrm>
          <a:custGeom>
            <a:avLst/>
            <a:gdLst/>
            <a:ahLst/>
            <a:cxnLst/>
            <a:rect l="l" t="t" r="r" b="b"/>
            <a:pathLst>
              <a:path w="4001770" h="3352800">
                <a:moveTo>
                  <a:pt x="4001262" y="3005328"/>
                </a:moveTo>
                <a:lnTo>
                  <a:pt x="3973830" y="2991612"/>
                </a:lnTo>
                <a:lnTo>
                  <a:pt x="3918966" y="2964180"/>
                </a:lnTo>
                <a:lnTo>
                  <a:pt x="3918966" y="2991612"/>
                </a:lnTo>
                <a:lnTo>
                  <a:pt x="376428" y="2991612"/>
                </a:lnTo>
                <a:lnTo>
                  <a:pt x="376428" y="82296"/>
                </a:lnTo>
                <a:lnTo>
                  <a:pt x="403860" y="82296"/>
                </a:lnTo>
                <a:lnTo>
                  <a:pt x="396989" y="68580"/>
                </a:lnTo>
                <a:lnTo>
                  <a:pt x="362712" y="0"/>
                </a:lnTo>
                <a:lnTo>
                  <a:pt x="321564" y="82296"/>
                </a:lnTo>
                <a:lnTo>
                  <a:pt x="348996" y="82296"/>
                </a:lnTo>
                <a:lnTo>
                  <a:pt x="348996" y="2991612"/>
                </a:lnTo>
                <a:lnTo>
                  <a:pt x="0" y="2991612"/>
                </a:lnTo>
                <a:lnTo>
                  <a:pt x="0" y="3019044"/>
                </a:lnTo>
                <a:lnTo>
                  <a:pt x="348996" y="3019044"/>
                </a:lnTo>
                <a:lnTo>
                  <a:pt x="348996" y="3352800"/>
                </a:lnTo>
                <a:lnTo>
                  <a:pt x="376428" y="3352800"/>
                </a:lnTo>
                <a:lnTo>
                  <a:pt x="376428" y="3019044"/>
                </a:lnTo>
                <a:lnTo>
                  <a:pt x="3918966" y="3019044"/>
                </a:lnTo>
                <a:lnTo>
                  <a:pt x="3918966" y="3046476"/>
                </a:lnTo>
                <a:lnTo>
                  <a:pt x="3973817" y="3019044"/>
                </a:lnTo>
                <a:lnTo>
                  <a:pt x="4001262" y="30053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17244" y="3403168"/>
            <a:ext cx="1657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60196" y="3608959"/>
            <a:ext cx="12890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91001" y="5266182"/>
            <a:ext cx="3232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Calibri"/>
                <a:cs typeface="Calibri"/>
              </a:rPr>
              <a:t>x</a:t>
            </a:r>
            <a:r>
              <a:rPr sz="2400" b="1" spc="-37" baseline="-27777" dirty="0">
                <a:latin typeface="Calibri"/>
                <a:cs typeface="Calibri"/>
              </a:rPr>
              <a:t>1</a:t>
            </a:r>
            <a:endParaRPr sz="2400" baseline="-27777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700783" y="2673095"/>
            <a:ext cx="2822575" cy="2277110"/>
            <a:chOff x="1700783" y="2673095"/>
            <a:chExt cx="2822575" cy="2277110"/>
          </a:xfrm>
        </p:grpSpPr>
        <p:sp>
          <p:nvSpPr>
            <p:cNvPr id="12" name="object 12"/>
            <p:cNvSpPr/>
            <p:nvPr/>
          </p:nvSpPr>
          <p:spPr>
            <a:xfrm>
              <a:off x="1706879" y="2965703"/>
              <a:ext cx="265430" cy="262255"/>
            </a:xfrm>
            <a:custGeom>
              <a:avLst/>
              <a:gdLst/>
              <a:ahLst/>
              <a:cxnLst/>
              <a:rect l="l" t="t" r="r" b="b"/>
              <a:pathLst>
                <a:path w="265430" h="262255">
                  <a:moveTo>
                    <a:pt x="132587" y="0"/>
                  </a:moveTo>
                  <a:lnTo>
                    <a:pt x="90659" y="6681"/>
                  </a:lnTo>
                  <a:lnTo>
                    <a:pt x="54260" y="25286"/>
                  </a:lnTo>
                  <a:lnTo>
                    <a:pt x="25566" y="53656"/>
                  </a:lnTo>
                  <a:lnTo>
                    <a:pt x="6754" y="89635"/>
                  </a:lnTo>
                  <a:lnTo>
                    <a:pt x="0" y="131063"/>
                  </a:lnTo>
                  <a:lnTo>
                    <a:pt x="6754" y="172492"/>
                  </a:lnTo>
                  <a:lnTo>
                    <a:pt x="25566" y="208471"/>
                  </a:lnTo>
                  <a:lnTo>
                    <a:pt x="54260" y="236841"/>
                  </a:lnTo>
                  <a:lnTo>
                    <a:pt x="90659" y="255446"/>
                  </a:lnTo>
                  <a:lnTo>
                    <a:pt x="132587" y="262128"/>
                  </a:lnTo>
                  <a:lnTo>
                    <a:pt x="174516" y="255446"/>
                  </a:lnTo>
                  <a:lnTo>
                    <a:pt x="210915" y="236841"/>
                  </a:lnTo>
                  <a:lnTo>
                    <a:pt x="239609" y="208471"/>
                  </a:lnTo>
                  <a:lnTo>
                    <a:pt x="258421" y="172492"/>
                  </a:lnTo>
                  <a:lnTo>
                    <a:pt x="265175" y="131063"/>
                  </a:lnTo>
                  <a:lnTo>
                    <a:pt x="258421" y="89635"/>
                  </a:lnTo>
                  <a:lnTo>
                    <a:pt x="239609" y="53656"/>
                  </a:lnTo>
                  <a:lnTo>
                    <a:pt x="210915" y="25286"/>
                  </a:lnTo>
                  <a:lnTo>
                    <a:pt x="174516" y="6681"/>
                  </a:lnTo>
                  <a:lnTo>
                    <a:pt x="132587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06879" y="2965703"/>
              <a:ext cx="265430" cy="262255"/>
            </a:xfrm>
            <a:custGeom>
              <a:avLst/>
              <a:gdLst/>
              <a:ahLst/>
              <a:cxnLst/>
              <a:rect l="l" t="t" r="r" b="b"/>
              <a:pathLst>
                <a:path w="265430" h="262255">
                  <a:moveTo>
                    <a:pt x="0" y="131063"/>
                  </a:moveTo>
                  <a:lnTo>
                    <a:pt x="6754" y="89635"/>
                  </a:lnTo>
                  <a:lnTo>
                    <a:pt x="25566" y="53656"/>
                  </a:lnTo>
                  <a:lnTo>
                    <a:pt x="54260" y="25286"/>
                  </a:lnTo>
                  <a:lnTo>
                    <a:pt x="90659" y="6681"/>
                  </a:lnTo>
                  <a:lnTo>
                    <a:pt x="132587" y="0"/>
                  </a:lnTo>
                  <a:lnTo>
                    <a:pt x="174516" y="6681"/>
                  </a:lnTo>
                  <a:lnTo>
                    <a:pt x="210915" y="25286"/>
                  </a:lnTo>
                  <a:lnTo>
                    <a:pt x="239609" y="53656"/>
                  </a:lnTo>
                  <a:lnTo>
                    <a:pt x="258421" y="89635"/>
                  </a:lnTo>
                  <a:lnTo>
                    <a:pt x="265175" y="131063"/>
                  </a:lnTo>
                  <a:lnTo>
                    <a:pt x="258421" y="172492"/>
                  </a:lnTo>
                  <a:lnTo>
                    <a:pt x="239609" y="208471"/>
                  </a:lnTo>
                  <a:lnTo>
                    <a:pt x="210915" y="236841"/>
                  </a:lnTo>
                  <a:lnTo>
                    <a:pt x="174516" y="255446"/>
                  </a:lnTo>
                  <a:lnTo>
                    <a:pt x="132587" y="262128"/>
                  </a:lnTo>
                  <a:lnTo>
                    <a:pt x="90659" y="255446"/>
                  </a:lnTo>
                  <a:lnTo>
                    <a:pt x="54260" y="236841"/>
                  </a:lnTo>
                  <a:lnTo>
                    <a:pt x="25566" y="208471"/>
                  </a:lnTo>
                  <a:lnTo>
                    <a:pt x="6754" y="172492"/>
                  </a:lnTo>
                  <a:lnTo>
                    <a:pt x="0" y="13106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00983" y="2679191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4" h="262255">
                  <a:moveTo>
                    <a:pt x="131063" y="0"/>
                  </a:moveTo>
                  <a:lnTo>
                    <a:pt x="80045" y="10298"/>
                  </a:lnTo>
                  <a:lnTo>
                    <a:pt x="38385" y="38385"/>
                  </a:lnTo>
                  <a:lnTo>
                    <a:pt x="10298" y="80045"/>
                  </a:lnTo>
                  <a:lnTo>
                    <a:pt x="0" y="131063"/>
                  </a:lnTo>
                  <a:lnTo>
                    <a:pt x="10298" y="182082"/>
                  </a:lnTo>
                  <a:lnTo>
                    <a:pt x="38385" y="223742"/>
                  </a:lnTo>
                  <a:lnTo>
                    <a:pt x="80045" y="251829"/>
                  </a:lnTo>
                  <a:lnTo>
                    <a:pt x="131063" y="262128"/>
                  </a:lnTo>
                  <a:lnTo>
                    <a:pt x="182082" y="251829"/>
                  </a:lnTo>
                  <a:lnTo>
                    <a:pt x="223742" y="223742"/>
                  </a:lnTo>
                  <a:lnTo>
                    <a:pt x="251829" y="182082"/>
                  </a:lnTo>
                  <a:lnTo>
                    <a:pt x="262127" y="131063"/>
                  </a:lnTo>
                  <a:lnTo>
                    <a:pt x="251829" y="80045"/>
                  </a:lnTo>
                  <a:lnTo>
                    <a:pt x="223742" y="38385"/>
                  </a:lnTo>
                  <a:lnTo>
                    <a:pt x="182082" y="10298"/>
                  </a:lnTo>
                  <a:lnTo>
                    <a:pt x="131063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00983" y="2679191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4" h="262255">
                  <a:moveTo>
                    <a:pt x="0" y="131063"/>
                  </a:moveTo>
                  <a:lnTo>
                    <a:pt x="10298" y="80045"/>
                  </a:lnTo>
                  <a:lnTo>
                    <a:pt x="38385" y="38385"/>
                  </a:lnTo>
                  <a:lnTo>
                    <a:pt x="80045" y="10298"/>
                  </a:lnTo>
                  <a:lnTo>
                    <a:pt x="131063" y="0"/>
                  </a:lnTo>
                  <a:lnTo>
                    <a:pt x="182082" y="10298"/>
                  </a:lnTo>
                  <a:lnTo>
                    <a:pt x="223742" y="38385"/>
                  </a:lnTo>
                  <a:lnTo>
                    <a:pt x="251829" y="80045"/>
                  </a:lnTo>
                  <a:lnTo>
                    <a:pt x="262127" y="131063"/>
                  </a:lnTo>
                  <a:lnTo>
                    <a:pt x="251829" y="182082"/>
                  </a:lnTo>
                  <a:lnTo>
                    <a:pt x="223742" y="223742"/>
                  </a:lnTo>
                  <a:lnTo>
                    <a:pt x="182082" y="251829"/>
                  </a:lnTo>
                  <a:lnTo>
                    <a:pt x="131063" y="262128"/>
                  </a:lnTo>
                  <a:lnTo>
                    <a:pt x="80045" y="251829"/>
                  </a:lnTo>
                  <a:lnTo>
                    <a:pt x="38385" y="223742"/>
                  </a:lnTo>
                  <a:lnTo>
                    <a:pt x="10298" y="182082"/>
                  </a:lnTo>
                  <a:lnTo>
                    <a:pt x="0" y="13106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89376" y="3456431"/>
              <a:ext cx="265430" cy="265430"/>
            </a:xfrm>
            <a:custGeom>
              <a:avLst/>
              <a:gdLst/>
              <a:ahLst/>
              <a:cxnLst/>
              <a:rect l="l" t="t" r="r" b="b"/>
              <a:pathLst>
                <a:path w="265429" h="265429">
                  <a:moveTo>
                    <a:pt x="132587" y="0"/>
                  </a:moveTo>
                  <a:lnTo>
                    <a:pt x="90659" y="6754"/>
                  </a:lnTo>
                  <a:lnTo>
                    <a:pt x="54260" y="25566"/>
                  </a:lnTo>
                  <a:lnTo>
                    <a:pt x="25566" y="54260"/>
                  </a:lnTo>
                  <a:lnTo>
                    <a:pt x="6754" y="90659"/>
                  </a:lnTo>
                  <a:lnTo>
                    <a:pt x="0" y="132587"/>
                  </a:lnTo>
                  <a:lnTo>
                    <a:pt x="6754" y="174516"/>
                  </a:lnTo>
                  <a:lnTo>
                    <a:pt x="25566" y="210915"/>
                  </a:lnTo>
                  <a:lnTo>
                    <a:pt x="54260" y="239609"/>
                  </a:lnTo>
                  <a:lnTo>
                    <a:pt x="90659" y="258421"/>
                  </a:lnTo>
                  <a:lnTo>
                    <a:pt x="132587" y="265175"/>
                  </a:lnTo>
                  <a:lnTo>
                    <a:pt x="174516" y="258421"/>
                  </a:lnTo>
                  <a:lnTo>
                    <a:pt x="210915" y="239609"/>
                  </a:lnTo>
                  <a:lnTo>
                    <a:pt x="239609" y="210915"/>
                  </a:lnTo>
                  <a:lnTo>
                    <a:pt x="258421" y="174516"/>
                  </a:lnTo>
                  <a:lnTo>
                    <a:pt x="265175" y="132587"/>
                  </a:lnTo>
                  <a:lnTo>
                    <a:pt x="258421" y="90659"/>
                  </a:lnTo>
                  <a:lnTo>
                    <a:pt x="239609" y="54260"/>
                  </a:lnTo>
                  <a:lnTo>
                    <a:pt x="210915" y="25566"/>
                  </a:lnTo>
                  <a:lnTo>
                    <a:pt x="174516" y="6754"/>
                  </a:lnTo>
                  <a:lnTo>
                    <a:pt x="132587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389376" y="3456431"/>
              <a:ext cx="265430" cy="265430"/>
            </a:xfrm>
            <a:custGeom>
              <a:avLst/>
              <a:gdLst/>
              <a:ahLst/>
              <a:cxnLst/>
              <a:rect l="l" t="t" r="r" b="b"/>
              <a:pathLst>
                <a:path w="265429" h="265429">
                  <a:moveTo>
                    <a:pt x="0" y="132587"/>
                  </a:moveTo>
                  <a:lnTo>
                    <a:pt x="6754" y="90659"/>
                  </a:lnTo>
                  <a:lnTo>
                    <a:pt x="25566" y="54260"/>
                  </a:lnTo>
                  <a:lnTo>
                    <a:pt x="54260" y="25566"/>
                  </a:lnTo>
                  <a:lnTo>
                    <a:pt x="90659" y="6754"/>
                  </a:lnTo>
                  <a:lnTo>
                    <a:pt x="132587" y="0"/>
                  </a:lnTo>
                  <a:lnTo>
                    <a:pt x="174516" y="6754"/>
                  </a:lnTo>
                  <a:lnTo>
                    <a:pt x="210915" y="25566"/>
                  </a:lnTo>
                  <a:lnTo>
                    <a:pt x="239609" y="54260"/>
                  </a:lnTo>
                  <a:lnTo>
                    <a:pt x="258421" y="90659"/>
                  </a:lnTo>
                  <a:lnTo>
                    <a:pt x="265175" y="132587"/>
                  </a:lnTo>
                  <a:lnTo>
                    <a:pt x="258421" y="174516"/>
                  </a:lnTo>
                  <a:lnTo>
                    <a:pt x="239609" y="210915"/>
                  </a:lnTo>
                  <a:lnTo>
                    <a:pt x="210915" y="239609"/>
                  </a:lnTo>
                  <a:lnTo>
                    <a:pt x="174516" y="258421"/>
                  </a:lnTo>
                  <a:lnTo>
                    <a:pt x="132587" y="265175"/>
                  </a:lnTo>
                  <a:lnTo>
                    <a:pt x="90659" y="258421"/>
                  </a:lnTo>
                  <a:lnTo>
                    <a:pt x="54260" y="239609"/>
                  </a:lnTo>
                  <a:lnTo>
                    <a:pt x="25566" y="210915"/>
                  </a:lnTo>
                  <a:lnTo>
                    <a:pt x="6754" y="174516"/>
                  </a:lnTo>
                  <a:lnTo>
                    <a:pt x="0" y="132587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251960" y="3566159"/>
              <a:ext cx="265430" cy="262255"/>
            </a:xfrm>
            <a:custGeom>
              <a:avLst/>
              <a:gdLst/>
              <a:ahLst/>
              <a:cxnLst/>
              <a:rect l="l" t="t" r="r" b="b"/>
              <a:pathLst>
                <a:path w="265429" h="262254">
                  <a:moveTo>
                    <a:pt x="132587" y="0"/>
                  </a:moveTo>
                  <a:lnTo>
                    <a:pt x="90659" y="6681"/>
                  </a:lnTo>
                  <a:lnTo>
                    <a:pt x="54260" y="25286"/>
                  </a:lnTo>
                  <a:lnTo>
                    <a:pt x="25566" y="53656"/>
                  </a:lnTo>
                  <a:lnTo>
                    <a:pt x="6754" y="89635"/>
                  </a:lnTo>
                  <a:lnTo>
                    <a:pt x="0" y="131063"/>
                  </a:lnTo>
                  <a:lnTo>
                    <a:pt x="6754" y="172492"/>
                  </a:lnTo>
                  <a:lnTo>
                    <a:pt x="25566" y="208471"/>
                  </a:lnTo>
                  <a:lnTo>
                    <a:pt x="54260" y="236841"/>
                  </a:lnTo>
                  <a:lnTo>
                    <a:pt x="90659" y="255446"/>
                  </a:lnTo>
                  <a:lnTo>
                    <a:pt x="132587" y="262127"/>
                  </a:lnTo>
                  <a:lnTo>
                    <a:pt x="174516" y="255446"/>
                  </a:lnTo>
                  <a:lnTo>
                    <a:pt x="210915" y="236841"/>
                  </a:lnTo>
                  <a:lnTo>
                    <a:pt x="239609" y="208471"/>
                  </a:lnTo>
                  <a:lnTo>
                    <a:pt x="258421" y="172492"/>
                  </a:lnTo>
                  <a:lnTo>
                    <a:pt x="265175" y="131063"/>
                  </a:lnTo>
                  <a:lnTo>
                    <a:pt x="258421" y="89635"/>
                  </a:lnTo>
                  <a:lnTo>
                    <a:pt x="239609" y="53656"/>
                  </a:lnTo>
                  <a:lnTo>
                    <a:pt x="210915" y="25286"/>
                  </a:lnTo>
                  <a:lnTo>
                    <a:pt x="174516" y="6681"/>
                  </a:lnTo>
                  <a:lnTo>
                    <a:pt x="132587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251960" y="3566159"/>
              <a:ext cx="265430" cy="262255"/>
            </a:xfrm>
            <a:custGeom>
              <a:avLst/>
              <a:gdLst/>
              <a:ahLst/>
              <a:cxnLst/>
              <a:rect l="l" t="t" r="r" b="b"/>
              <a:pathLst>
                <a:path w="265429" h="262254">
                  <a:moveTo>
                    <a:pt x="0" y="131063"/>
                  </a:moveTo>
                  <a:lnTo>
                    <a:pt x="6754" y="89635"/>
                  </a:lnTo>
                  <a:lnTo>
                    <a:pt x="25566" y="53656"/>
                  </a:lnTo>
                  <a:lnTo>
                    <a:pt x="54260" y="25286"/>
                  </a:lnTo>
                  <a:lnTo>
                    <a:pt x="90659" y="6681"/>
                  </a:lnTo>
                  <a:lnTo>
                    <a:pt x="132587" y="0"/>
                  </a:lnTo>
                  <a:lnTo>
                    <a:pt x="174516" y="6681"/>
                  </a:lnTo>
                  <a:lnTo>
                    <a:pt x="210915" y="25286"/>
                  </a:lnTo>
                  <a:lnTo>
                    <a:pt x="239609" y="53656"/>
                  </a:lnTo>
                  <a:lnTo>
                    <a:pt x="258421" y="89635"/>
                  </a:lnTo>
                  <a:lnTo>
                    <a:pt x="265175" y="131063"/>
                  </a:lnTo>
                  <a:lnTo>
                    <a:pt x="258421" y="172492"/>
                  </a:lnTo>
                  <a:lnTo>
                    <a:pt x="239609" y="208471"/>
                  </a:lnTo>
                  <a:lnTo>
                    <a:pt x="210915" y="236841"/>
                  </a:lnTo>
                  <a:lnTo>
                    <a:pt x="174516" y="255446"/>
                  </a:lnTo>
                  <a:lnTo>
                    <a:pt x="132587" y="262127"/>
                  </a:lnTo>
                  <a:lnTo>
                    <a:pt x="90659" y="255446"/>
                  </a:lnTo>
                  <a:lnTo>
                    <a:pt x="54260" y="236841"/>
                  </a:lnTo>
                  <a:lnTo>
                    <a:pt x="25566" y="208471"/>
                  </a:lnTo>
                  <a:lnTo>
                    <a:pt x="6754" y="172492"/>
                  </a:lnTo>
                  <a:lnTo>
                    <a:pt x="0" y="13106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380232" y="4218431"/>
              <a:ext cx="265430" cy="262255"/>
            </a:xfrm>
            <a:custGeom>
              <a:avLst/>
              <a:gdLst/>
              <a:ahLst/>
              <a:cxnLst/>
              <a:rect l="l" t="t" r="r" b="b"/>
              <a:pathLst>
                <a:path w="265429" h="262254">
                  <a:moveTo>
                    <a:pt x="132587" y="0"/>
                  </a:moveTo>
                  <a:lnTo>
                    <a:pt x="90659" y="6681"/>
                  </a:lnTo>
                  <a:lnTo>
                    <a:pt x="54260" y="25286"/>
                  </a:lnTo>
                  <a:lnTo>
                    <a:pt x="25566" y="53656"/>
                  </a:lnTo>
                  <a:lnTo>
                    <a:pt x="6754" y="89635"/>
                  </a:lnTo>
                  <a:lnTo>
                    <a:pt x="0" y="131064"/>
                  </a:lnTo>
                  <a:lnTo>
                    <a:pt x="6754" y="172492"/>
                  </a:lnTo>
                  <a:lnTo>
                    <a:pt x="25566" y="208471"/>
                  </a:lnTo>
                  <a:lnTo>
                    <a:pt x="54260" y="236841"/>
                  </a:lnTo>
                  <a:lnTo>
                    <a:pt x="90659" y="255446"/>
                  </a:lnTo>
                  <a:lnTo>
                    <a:pt x="132587" y="262128"/>
                  </a:lnTo>
                  <a:lnTo>
                    <a:pt x="174516" y="255446"/>
                  </a:lnTo>
                  <a:lnTo>
                    <a:pt x="210915" y="236841"/>
                  </a:lnTo>
                  <a:lnTo>
                    <a:pt x="239609" y="208471"/>
                  </a:lnTo>
                  <a:lnTo>
                    <a:pt x="258421" y="172492"/>
                  </a:lnTo>
                  <a:lnTo>
                    <a:pt x="265175" y="131064"/>
                  </a:lnTo>
                  <a:lnTo>
                    <a:pt x="258421" y="89635"/>
                  </a:lnTo>
                  <a:lnTo>
                    <a:pt x="239609" y="53656"/>
                  </a:lnTo>
                  <a:lnTo>
                    <a:pt x="210915" y="25286"/>
                  </a:lnTo>
                  <a:lnTo>
                    <a:pt x="174516" y="6681"/>
                  </a:lnTo>
                  <a:lnTo>
                    <a:pt x="132587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380232" y="4218431"/>
              <a:ext cx="265430" cy="262255"/>
            </a:xfrm>
            <a:custGeom>
              <a:avLst/>
              <a:gdLst/>
              <a:ahLst/>
              <a:cxnLst/>
              <a:rect l="l" t="t" r="r" b="b"/>
              <a:pathLst>
                <a:path w="265429" h="262254">
                  <a:moveTo>
                    <a:pt x="0" y="131064"/>
                  </a:moveTo>
                  <a:lnTo>
                    <a:pt x="6754" y="89635"/>
                  </a:lnTo>
                  <a:lnTo>
                    <a:pt x="25566" y="53656"/>
                  </a:lnTo>
                  <a:lnTo>
                    <a:pt x="54260" y="25286"/>
                  </a:lnTo>
                  <a:lnTo>
                    <a:pt x="90659" y="6681"/>
                  </a:lnTo>
                  <a:lnTo>
                    <a:pt x="132587" y="0"/>
                  </a:lnTo>
                  <a:lnTo>
                    <a:pt x="174516" y="6681"/>
                  </a:lnTo>
                  <a:lnTo>
                    <a:pt x="210915" y="25286"/>
                  </a:lnTo>
                  <a:lnTo>
                    <a:pt x="239609" y="53656"/>
                  </a:lnTo>
                  <a:lnTo>
                    <a:pt x="258421" y="89635"/>
                  </a:lnTo>
                  <a:lnTo>
                    <a:pt x="265175" y="131064"/>
                  </a:lnTo>
                  <a:lnTo>
                    <a:pt x="258421" y="172492"/>
                  </a:lnTo>
                  <a:lnTo>
                    <a:pt x="239609" y="208471"/>
                  </a:lnTo>
                  <a:lnTo>
                    <a:pt x="210915" y="236841"/>
                  </a:lnTo>
                  <a:lnTo>
                    <a:pt x="174516" y="255446"/>
                  </a:lnTo>
                  <a:lnTo>
                    <a:pt x="132587" y="262128"/>
                  </a:lnTo>
                  <a:lnTo>
                    <a:pt x="90659" y="255446"/>
                  </a:lnTo>
                  <a:lnTo>
                    <a:pt x="54260" y="236841"/>
                  </a:lnTo>
                  <a:lnTo>
                    <a:pt x="25566" y="208471"/>
                  </a:lnTo>
                  <a:lnTo>
                    <a:pt x="6754" y="172492"/>
                  </a:lnTo>
                  <a:lnTo>
                    <a:pt x="0" y="13106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316479" y="3880103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5" h="262254">
                  <a:moveTo>
                    <a:pt x="131063" y="0"/>
                  </a:moveTo>
                  <a:lnTo>
                    <a:pt x="80045" y="10298"/>
                  </a:lnTo>
                  <a:lnTo>
                    <a:pt x="38385" y="38385"/>
                  </a:lnTo>
                  <a:lnTo>
                    <a:pt x="10298" y="80045"/>
                  </a:lnTo>
                  <a:lnTo>
                    <a:pt x="0" y="131064"/>
                  </a:lnTo>
                  <a:lnTo>
                    <a:pt x="10298" y="182082"/>
                  </a:lnTo>
                  <a:lnTo>
                    <a:pt x="38385" y="223742"/>
                  </a:lnTo>
                  <a:lnTo>
                    <a:pt x="80045" y="251829"/>
                  </a:lnTo>
                  <a:lnTo>
                    <a:pt x="131063" y="262128"/>
                  </a:lnTo>
                  <a:lnTo>
                    <a:pt x="182082" y="251829"/>
                  </a:lnTo>
                  <a:lnTo>
                    <a:pt x="223742" y="223742"/>
                  </a:lnTo>
                  <a:lnTo>
                    <a:pt x="251829" y="182082"/>
                  </a:lnTo>
                  <a:lnTo>
                    <a:pt x="262127" y="131064"/>
                  </a:lnTo>
                  <a:lnTo>
                    <a:pt x="251829" y="80045"/>
                  </a:lnTo>
                  <a:lnTo>
                    <a:pt x="223742" y="38385"/>
                  </a:lnTo>
                  <a:lnTo>
                    <a:pt x="182082" y="10298"/>
                  </a:lnTo>
                  <a:lnTo>
                    <a:pt x="131063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316479" y="3880103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5" h="262254">
                  <a:moveTo>
                    <a:pt x="0" y="131064"/>
                  </a:moveTo>
                  <a:lnTo>
                    <a:pt x="10298" y="80045"/>
                  </a:lnTo>
                  <a:lnTo>
                    <a:pt x="38385" y="38385"/>
                  </a:lnTo>
                  <a:lnTo>
                    <a:pt x="80045" y="10298"/>
                  </a:lnTo>
                  <a:lnTo>
                    <a:pt x="131063" y="0"/>
                  </a:lnTo>
                  <a:lnTo>
                    <a:pt x="182082" y="10298"/>
                  </a:lnTo>
                  <a:lnTo>
                    <a:pt x="223742" y="38385"/>
                  </a:lnTo>
                  <a:lnTo>
                    <a:pt x="251829" y="80045"/>
                  </a:lnTo>
                  <a:lnTo>
                    <a:pt x="262127" y="131064"/>
                  </a:lnTo>
                  <a:lnTo>
                    <a:pt x="251829" y="182082"/>
                  </a:lnTo>
                  <a:lnTo>
                    <a:pt x="223742" y="223742"/>
                  </a:lnTo>
                  <a:lnTo>
                    <a:pt x="182082" y="251829"/>
                  </a:lnTo>
                  <a:lnTo>
                    <a:pt x="131063" y="262128"/>
                  </a:lnTo>
                  <a:lnTo>
                    <a:pt x="80045" y="251829"/>
                  </a:lnTo>
                  <a:lnTo>
                    <a:pt x="38385" y="223742"/>
                  </a:lnTo>
                  <a:lnTo>
                    <a:pt x="10298" y="182082"/>
                  </a:lnTo>
                  <a:lnTo>
                    <a:pt x="0" y="13106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871216" y="4681727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5" h="262254">
                  <a:moveTo>
                    <a:pt x="131063" y="0"/>
                  </a:moveTo>
                  <a:lnTo>
                    <a:pt x="80045" y="10298"/>
                  </a:lnTo>
                  <a:lnTo>
                    <a:pt x="38385" y="38385"/>
                  </a:lnTo>
                  <a:lnTo>
                    <a:pt x="10298" y="80045"/>
                  </a:lnTo>
                  <a:lnTo>
                    <a:pt x="0" y="131064"/>
                  </a:lnTo>
                  <a:lnTo>
                    <a:pt x="10298" y="182082"/>
                  </a:lnTo>
                  <a:lnTo>
                    <a:pt x="38385" y="223742"/>
                  </a:lnTo>
                  <a:lnTo>
                    <a:pt x="80045" y="251829"/>
                  </a:lnTo>
                  <a:lnTo>
                    <a:pt x="131063" y="262128"/>
                  </a:lnTo>
                  <a:lnTo>
                    <a:pt x="182082" y="251829"/>
                  </a:lnTo>
                  <a:lnTo>
                    <a:pt x="223742" y="223742"/>
                  </a:lnTo>
                  <a:lnTo>
                    <a:pt x="251829" y="182082"/>
                  </a:lnTo>
                  <a:lnTo>
                    <a:pt x="262127" y="131064"/>
                  </a:lnTo>
                  <a:lnTo>
                    <a:pt x="251829" y="80045"/>
                  </a:lnTo>
                  <a:lnTo>
                    <a:pt x="223742" y="38385"/>
                  </a:lnTo>
                  <a:lnTo>
                    <a:pt x="182082" y="10298"/>
                  </a:lnTo>
                  <a:lnTo>
                    <a:pt x="131063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871216" y="4681727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5" h="262254">
                  <a:moveTo>
                    <a:pt x="0" y="131064"/>
                  </a:moveTo>
                  <a:lnTo>
                    <a:pt x="10298" y="80045"/>
                  </a:lnTo>
                  <a:lnTo>
                    <a:pt x="38385" y="38385"/>
                  </a:lnTo>
                  <a:lnTo>
                    <a:pt x="80045" y="10298"/>
                  </a:lnTo>
                  <a:lnTo>
                    <a:pt x="131063" y="0"/>
                  </a:lnTo>
                  <a:lnTo>
                    <a:pt x="182082" y="10298"/>
                  </a:lnTo>
                  <a:lnTo>
                    <a:pt x="223742" y="38385"/>
                  </a:lnTo>
                  <a:lnTo>
                    <a:pt x="251829" y="80045"/>
                  </a:lnTo>
                  <a:lnTo>
                    <a:pt x="262127" y="131064"/>
                  </a:lnTo>
                  <a:lnTo>
                    <a:pt x="251829" y="182082"/>
                  </a:lnTo>
                  <a:lnTo>
                    <a:pt x="223742" y="223742"/>
                  </a:lnTo>
                  <a:lnTo>
                    <a:pt x="182082" y="251829"/>
                  </a:lnTo>
                  <a:lnTo>
                    <a:pt x="131063" y="262128"/>
                  </a:lnTo>
                  <a:lnTo>
                    <a:pt x="80045" y="251829"/>
                  </a:lnTo>
                  <a:lnTo>
                    <a:pt x="38385" y="223742"/>
                  </a:lnTo>
                  <a:lnTo>
                    <a:pt x="10298" y="182082"/>
                  </a:lnTo>
                  <a:lnTo>
                    <a:pt x="0" y="13106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743455" y="4578095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5" h="262254">
                  <a:moveTo>
                    <a:pt x="131063" y="0"/>
                  </a:moveTo>
                  <a:lnTo>
                    <a:pt x="80045" y="10298"/>
                  </a:lnTo>
                  <a:lnTo>
                    <a:pt x="38385" y="38385"/>
                  </a:lnTo>
                  <a:lnTo>
                    <a:pt x="10298" y="80045"/>
                  </a:lnTo>
                  <a:lnTo>
                    <a:pt x="0" y="131063"/>
                  </a:lnTo>
                  <a:lnTo>
                    <a:pt x="10298" y="182082"/>
                  </a:lnTo>
                  <a:lnTo>
                    <a:pt x="38385" y="223742"/>
                  </a:lnTo>
                  <a:lnTo>
                    <a:pt x="80045" y="251829"/>
                  </a:lnTo>
                  <a:lnTo>
                    <a:pt x="131063" y="262127"/>
                  </a:lnTo>
                  <a:lnTo>
                    <a:pt x="182082" y="251829"/>
                  </a:lnTo>
                  <a:lnTo>
                    <a:pt x="223742" y="223742"/>
                  </a:lnTo>
                  <a:lnTo>
                    <a:pt x="251829" y="182082"/>
                  </a:lnTo>
                  <a:lnTo>
                    <a:pt x="262127" y="131063"/>
                  </a:lnTo>
                  <a:lnTo>
                    <a:pt x="251829" y="80045"/>
                  </a:lnTo>
                  <a:lnTo>
                    <a:pt x="223742" y="38385"/>
                  </a:lnTo>
                  <a:lnTo>
                    <a:pt x="182082" y="10298"/>
                  </a:lnTo>
                  <a:lnTo>
                    <a:pt x="131063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743455" y="4578095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5" h="262254">
                  <a:moveTo>
                    <a:pt x="0" y="131063"/>
                  </a:moveTo>
                  <a:lnTo>
                    <a:pt x="10298" y="80045"/>
                  </a:lnTo>
                  <a:lnTo>
                    <a:pt x="38385" y="38385"/>
                  </a:lnTo>
                  <a:lnTo>
                    <a:pt x="80045" y="10298"/>
                  </a:lnTo>
                  <a:lnTo>
                    <a:pt x="131063" y="0"/>
                  </a:lnTo>
                  <a:lnTo>
                    <a:pt x="182082" y="10298"/>
                  </a:lnTo>
                  <a:lnTo>
                    <a:pt x="223742" y="38385"/>
                  </a:lnTo>
                  <a:lnTo>
                    <a:pt x="251829" y="80045"/>
                  </a:lnTo>
                  <a:lnTo>
                    <a:pt x="262127" y="131063"/>
                  </a:lnTo>
                  <a:lnTo>
                    <a:pt x="251829" y="182082"/>
                  </a:lnTo>
                  <a:lnTo>
                    <a:pt x="223742" y="223742"/>
                  </a:lnTo>
                  <a:lnTo>
                    <a:pt x="182082" y="251829"/>
                  </a:lnTo>
                  <a:lnTo>
                    <a:pt x="131063" y="262127"/>
                  </a:lnTo>
                  <a:lnTo>
                    <a:pt x="80045" y="251829"/>
                  </a:lnTo>
                  <a:lnTo>
                    <a:pt x="38385" y="223742"/>
                  </a:lnTo>
                  <a:lnTo>
                    <a:pt x="10298" y="182082"/>
                  </a:lnTo>
                  <a:lnTo>
                    <a:pt x="0" y="13106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907791" y="3852671"/>
              <a:ext cx="265430" cy="262255"/>
            </a:xfrm>
            <a:custGeom>
              <a:avLst/>
              <a:gdLst/>
              <a:ahLst/>
              <a:cxnLst/>
              <a:rect l="l" t="t" r="r" b="b"/>
              <a:pathLst>
                <a:path w="265430" h="262254">
                  <a:moveTo>
                    <a:pt x="132587" y="0"/>
                  </a:moveTo>
                  <a:lnTo>
                    <a:pt x="90659" y="6681"/>
                  </a:lnTo>
                  <a:lnTo>
                    <a:pt x="54260" y="25286"/>
                  </a:lnTo>
                  <a:lnTo>
                    <a:pt x="25566" y="53656"/>
                  </a:lnTo>
                  <a:lnTo>
                    <a:pt x="6754" y="89635"/>
                  </a:lnTo>
                  <a:lnTo>
                    <a:pt x="0" y="131063"/>
                  </a:lnTo>
                  <a:lnTo>
                    <a:pt x="6754" y="172492"/>
                  </a:lnTo>
                  <a:lnTo>
                    <a:pt x="25566" y="208471"/>
                  </a:lnTo>
                  <a:lnTo>
                    <a:pt x="54260" y="236841"/>
                  </a:lnTo>
                  <a:lnTo>
                    <a:pt x="90659" y="255446"/>
                  </a:lnTo>
                  <a:lnTo>
                    <a:pt x="132587" y="262127"/>
                  </a:lnTo>
                  <a:lnTo>
                    <a:pt x="174516" y="255446"/>
                  </a:lnTo>
                  <a:lnTo>
                    <a:pt x="210915" y="236841"/>
                  </a:lnTo>
                  <a:lnTo>
                    <a:pt x="239609" y="208471"/>
                  </a:lnTo>
                  <a:lnTo>
                    <a:pt x="258421" y="172492"/>
                  </a:lnTo>
                  <a:lnTo>
                    <a:pt x="265175" y="131063"/>
                  </a:lnTo>
                  <a:lnTo>
                    <a:pt x="258421" y="89635"/>
                  </a:lnTo>
                  <a:lnTo>
                    <a:pt x="239609" y="53656"/>
                  </a:lnTo>
                  <a:lnTo>
                    <a:pt x="210915" y="25286"/>
                  </a:lnTo>
                  <a:lnTo>
                    <a:pt x="174516" y="6681"/>
                  </a:lnTo>
                  <a:lnTo>
                    <a:pt x="132587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907791" y="3852671"/>
              <a:ext cx="265430" cy="262255"/>
            </a:xfrm>
            <a:custGeom>
              <a:avLst/>
              <a:gdLst/>
              <a:ahLst/>
              <a:cxnLst/>
              <a:rect l="l" t="t" r="r" b="b"/>
              <a:pathLst>
                <a:path w="265430" h="262254">
                  <a:moveTo>
                    <a:pt x="0" y="131063"/>
                  </a:moveTo>
                  <a:lnTo>
                    <a:pt x="6754" y="89635"/>
                  </a:lnTo>
                  <a:lnTo>
                    <a:pt x="25566" y="53656"/>
                  </a:lnTo>
                  <a:lnTo>
                    <a:pt x="54260" y="25286"/>
                  </a:lnTo>
                  <a:lnTo>
                    <a:pt x="90659" y="6681"/>
                  </a:lnTo>
                  <a:lnTo>
                    <a:pt x="132587" y="0"/>
                  </a:lnTo>
                  <a:lnTo>
                    <a:pt x="174516" y="6681"/>
                  </a:lnTo>
                  <a:lnTo>
                    <a:pt x="210915" y="25286"/>
                  </a:lnTo>
                  <a:lnTo>
                    <a:pt x="239609" y="53656"/>
                  </a:lnTo>
                  <a:lnTo>
                    <a:pt x="258421" y="89635"/>
                  </a:lnTo>
                  <a:lnTo>
                    <a:pt x="265175" y="131063"/>
                  </a:lnTo>
                  <a:lnTo>
                    <a:pt x="258421" y="172492"/>
                  </a:lnTo>
                  <a:lnTo>
                    <a:pt x="239609" y="208471"/>
                  </a:lnTo>
                  <a:lnTo>
                    <a:pt x="210915" y="236841"/>
                  </a:lnTo>
                  <a:lnTo>
                    <a:pt x="174516" y="255446"/>
                  </a:lnTo>
                  <a:lnTo>
                    <a:pt x="132587" y="262127"/>
                  </a:lnTo>
                  <a:lnTo>
                    <a:pt x="90659" y="255446"/>
                  </a:lnTo>
                  <a:lnTo>
                    <a:pt x="54260" y="236841"/>
                  </a:lnTo>
                  <a:lnTo>
                    <a:pt x="25566" y="208471"/>
                  </a:lnTo>
                  <a:lnTo>
                    <a:pt x="6754" y="172492"/>
                  </a:lnTo>
                  <a:lnTo>
                    <a:pt x="0" y="13106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213359" y="198120"/>
            <a:ext cx="11765280" cy="77152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12065" rIns="0" bIns="0" rtlCol="0">
            <a:spAutoFit/>
          </a:bodyPr>
          <a:lstStyle/>
          <a:p>
            <a:pPr marL="3810" algn="ctr">
              <a:lnSpc>
                <a:spcPct val="100000"/>
              </a:lnSpc>
              <a:spcBef>
                <a:spcPts val="95"/>
              </a:spcBef>
            </a:pPr>
            <a:r>
              <a:rPr sz="4400" spc="-10" dirty="0"/>
              <a:t>Boosting</a:t>
            </a:r>
            <a:endParaRPr sz="4400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For</a:t>
            </a:r>
            <a:r>
              <a:rPr spc="-30" dirty="0"/>
              <a:t> </a:t>
            </a:r>
            <a:r>
              <a:rPr dirty="0"/>
              <a:t>example:</a:t>
            </a:r>
            <a:r>
              <a:rPr spc="20" dirty="0"/>
              <a:t> </a:t>
            </a:r>
            <a:r>
              <a:rPr dirty="0"/>
              <a:t>we</a:t>
            </a:r>
            <a:r>
              <a:rPr spc="-10" dirty="0"/>
              <a:t> </a:t>
            </a:r>
            <a:r>
              <a:rPr dirty="0"/>
              <a:t>want</a:t>
            </a:r>
            <a:r>
              <a:rPr spc="-5" dirty="0"/>
              <a:t> </a:t>
            </a:r>
            <a:r>
              <a:rPr dirty="0"/>
              <a:t>to</a:t>
            </a:r>
            <a:r>
              <a:rPr spc="-20" dirty="0"/>
              <a:t> </a:t>
            </a:r>
            <a:r>
              <a:rPr dirty="0"/>
              <a:t>classify</a:t>
            </a:r>
            <a:r>
              <a:rPr spc="-20" dirty="0"/>
              <a:t> </a:t>
            </a:r>
            <a:r>
              <a:rPr dirty="0"/>
              <a:t>the</a:t>
            </a:r>
            <a:r>
              <a:rPr spc="15" dirty="0"/>
              <a:t> </a:t>
            </a:r>
            <a:r>
              <a:rPr spc="-20" dirty="0"/>
              <a:t>dots</a:t>
            </a:r>
          </a:p>
          <a:p>
            <a:pPr marL="927100">
              <a:lnSpc>
                <a:spcPct val="100000"/>
              </a:lnSpc>
            </a:pPr>
            <a:r>
              <a:rPr dirty="0"/>
              <a:t>~</a:t>
            </a:r>
            <a:r>
              <a:rPr spc="-20" dirty="0"/>
              <a:t> </a:t>
            </a:r>
            <a:r>
              <a:rPr dirty="0"/>
              <a:t>two</a:t>
            </a:r>
            <a:r>
              <a:rPr spc="-30" dirty="0"/>
              <a:t> </a:t>
            </a:r>
            <a:r>
              <a:rPr b="1" dirty="0">
                <a:latin typeface="Calibri"/>
                <a:cs typeface="Calibri"/>
              </a:rPr>
              <a:t>x</a:t>
            </a:r>
            <a:r>
              <a:rPr b="1" spc="-10" dirty="0">
                <a:latin typeface="Calibri"/>
                <a:cs typeface="Calibri"/>
              </a:rPr>
              <a:t> </a:t>
            </a:r>
            <a:r>
              <a:rPr spc="-10" dirty="0"/>
              <a:t>features</a:t>
            </a:r>
            <a:r>
              <a:rPr spc="10" dirty="0"/>
              <a:t> </a:t>
            </a:r>
            <a:r>
              <a:rPr dirty="0"/>
              <a:t>+</a:t>
            </a:r>
            <a:r>
              <a:rPr spc="-10" dirty="0"/>
              <a:t> </a:t>
            </a:r>
            <a:r>
              <a:rPr dirty="0"/>
              <a:t>two</a:t>
            </a:r>
            <a:r>
              <a:rPr spc="-10" dirty="0"/>
              <a:t> </a:t>
            </a:r>
            <a:r>
              <a:rPr dirty="0"/>
              <a:t>output</a:t>
            </a:r>
            <a:r>
              <a:rPr spc="-10" dirty="0"/>
              <a:t> </a:t>
            </a:r>
            <a:r>
              <a:rPr dirty="0"/>
              <a:t>classes</a:t>
            </a:r>
            <a:r>
              <a:rPr spc="-5" dirty="0"/>
              <a:t> </a:t>
            </a:r>
            <a:r>
              <a:rPr dirty="0"/>
              <a:t>(yellow</a:t>
            </a:r>
            <a:r>
              <a:rPr spc="-10" dirty="0"/>
              <a:t> </a:t>
            </a:r>
            <a:r>
              <a:rPr dirty="0"/>
              <a:t>and</a:t>
            </a:r>
            <a:r>
              <a:rPr spc="-10" dirty="0"/>
              <a:t> green)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/>
          </a:p>
          <a:p>
            <a:pPr marL="433070">
              <a:lnSpc>
                <a:spcPct val="100000"/>
              </a:lnSpc>
            </a:pPr>
            <a:r>
              <a:rPr b="1" dirty="0">
                <a:latin typeface="Calibri"/>
                <a:cs typeface="Calibri"/>
              </a:rPr>
              <a:t>Boosting</a:t>
            </a:r>
            <a:r>
              <a:rPr dirty="0"/>
              <a:t>:</a:t>
            </a:r>
            <a:r>
              <a:rPr spc="-40" dirty="0"/>
              <a:t> </a:t>
            </a:r>
            <a:r>
              <a:rPr dirty="0"/>
              <a:t>combines</a:t>
            </a:r>
            <a:r>
              <a:rPr spc="-10" dirty="0"/>
              <a:t> </a:t>
            </a:r>
            <a:r>
              <a:rPr dirty="0"/>
              <a:t>very</a:t>
            </a:r>
            <a:r>
              <a:rPr spc="-20" dirty="0"/>
              <a:t> </a:t>
            </a:r>
            <a:r>
              <a:rPr dirty="0"/>
              <a:t>simple</a:t>
            </a:r>
            <a:r>
              <a:rPr spc="-5" dirty="0"/>
              <a:t> </a:t>
            </a:r>
            <a:r>
              <a:rPr dirty="0"/>
              <a:t>weak</a:t>
            </a:r>
            <a:r>
              <a:rPr spc="-45" dirty="0"/>
              <a:t> </a:t>
            </a:r>
            <a:r>
              <a:rPr dirty="0"/>
              <a:t>learners</a:t>
            </a:r>
            <a:r>
              <a:rPr spc="-10" dirty="0"/>
              <a:t> </a:t>
            </a:r>
            <a:r>
              <a:rPr dirty="0"/>
              <a:t>such</a:t>
            </a:r>
            <a:r>
              <a:rPr spc="-25" dirty="0"/>
              <a:t> as</a:t>
            </a:r>
          </a:p>
          <a:p>
            <a:pPr marL="927100">
              <a:lnSpc>
                <a:spcPct val="100000"/>
              </a:lnSpc>
            </a:pPr>
            <a:r>
              <a:rPr b="1" dirty="0">
                <a:latin typeface="Calibri"/>
                <a:cs typeface="Calibri"/>
              </a:rPr>
              <a:t>decision</a:t>
            </a:r>
            <a:r>
              <a:rPr b="1" spc="-4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trees</a:t>
            </a:r>
            <a:r>
              <a:rPr b="1" spc="-35" dirty="0">
                <a:latin typeface="Calibri"/>
                <a:cs typeface="Calibri"/>
              </a:rPr>
              <a:t> </a:t>
            </a:r>
            <a:r>
              <a:rPr dirty="0"/>
              <a:t>with</a:t>
            </a:r>
            <a:r>
              <a:rPr spc="-5" dirty="0"/>
              <a:t> </a:t>
            </a:r>
            <a:r>
              <a:rPr dirty="0"/>
              <a:t>depth</a:t>
            </a:r>
            <a:r>
              <a:rPr spc="10" dirty="0"/>
              <a:t> </a:t>
            </a:r>
            <a:r>
              <a:rPr b="1" dirty="0">
                <a:latin typeface="Calibri"/>
                <a:cs typeface="Calibri"/>
              </a:rPr>
              <a:t>1</a:t>
            </a:r>
            <a:r>
              <a:rPr b="1" spc="-20" dirty="0">
                <a:latin typeface="Calibri"/>
                <a:cs typeface="Calibri"/>
              </a:rPr>
              <a:t> </a:t>
            </a:r>
            <a:r>
              <a:rPr dirty="0"/>
              <a:t>(capable</a:t>
            </a:r>
            <a:r>
              <a:rPr spc="15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linear</a:t>
            </a:r>
            <a:r>
              <a:rPr spc="5" dirty="0"/>
              <a:t> </a:t>
            </a:r>
            <a:r>
              <a:rPr spc="-10" dirty="0"/>
              <a:t>classification)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7582" y="3359022"/>
            <a:ext cx="4199890" cy="571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0"/>
              </a:lnSpc>
              <a:spcBef>
                <a:spcPts val="100"/>
              </a:spcBef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classifier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made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2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mistakes: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two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yellow</a:t>
            </a:r>
            <a:endParaRPr sz="1800">
              <a:latin typeface="Calibri"/>
              <a:cs typeface="Calibri"/>
            </a:endParaRPr>
          </a:p>
          <a:p>
            <a:pPr marL="927100">
              <a:lnSpc>
                <a:spcPts val="2150"/>
              </a:lnSpc>
            </a:pPr>
            <a:r>
              <a:rPr sz="1800" dirty="0">
                <a:latin typeface="Calibri"/>
                <a:cs typeface="Calibri"/>
              </a:rPr>
              <a:t>dots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misclassified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7582" y="4182236"/>
            <a:ext cx="4246245" cy="571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7785" algn="r">
              <a:lnSpc>
                <a:spcPts val="2150"/>
              </a:lnSpc>
              <a:spcBef>
                <a:spcPts val="100"/>
              </a:spcBef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boosting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algorithm: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next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iteration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it</a:t>
            </a:r>
            <a:endParaRPr sz="1800">
              <a:latin typeface="Calibri"/>
              <a:cs typeface="Calibri"/>
            </a:endParaRPr>
          </a:p>
          <a:p>
            <a:pPr marR="5080" algn="r">
              <a:lnSpc>
                <a:spcPts val="2150"/>
              </a:lnSpc>
            </a:pPr>
            <a:r>
              <a:rPr sz="1800" dirty="0">
                <a:latin typeface="Calibri"/>
                <a:cs typeface="Calibri"/>
              </a:rPr>
              <a:t>will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focus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misclassified </a:t>
            </a:r>
            <a:r>
              <a:rPr sz="1800" spc="-10" dirty="0">
                <a:latin typeface="Calibri"/>
                <a:cs typeface="Calibri"/>
              </a:rPr>
              <a:t>items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21297" y="5002529"/>
            <a:ext cx="49453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Increase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w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weights: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misclassified</a:t>
            </a:r>
            <a:r>
              <a:rPr sz="1800" spc="-10" dirty="0">
                <a:latin typeface="Calibri"/>
                <a:cs typeface="Calibri"/>
              </a:rPr>
              <a:t> items </a:t>
            </a:r>
            <a:r>
              <a:rPr sz="1800" dirty="0">
                <a:latin typeface="Calibri"/>
                <a:cs typeface="Calibri"/>
              </a:rPr>
              <a:t>Decrease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w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weights: for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correctly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classified</a:t>
            </a:r>
            <a:r>
              <a:rPr sz="1800" spc="-10" dirty="0">
                <a:latin typeface="Calibri"/>
                <a:cs typeface="Calibri"/>
              </a:rPr>
              <a:t> items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01267" y="2269235"/>
            <a:ext cx="4001770" cy="3352800"/>
            <a:chOff x="1001267" y="2269235"/>
            <a:chExt cx="4001770" cy="3352800"/>
          </a:xfrm>
        </p:grpSpPr>
        <p:sp>
          <p:nvSpPr>
            <p:cNvPr id="7" name="object 7"/>
            <p:cNvSpPr/>
            <p:nvPr/>
          </p:nvSpPr>
          <p:spPr>
            <a:xfrm>
              <a:off x="2183891" y="3265931"/>
              <a:ext cx="1796414" cy="1794510"/>
            </a:xfrm>
            <a:custGeom>
              <a:avLst/>
              <a:gdLst/>
              <a:ahLst/>
              <a:cxnLst/>
              <a:rect l="l" t="t" r="r" b="b"/>
              <a:pathLst>
                <a:path w="1796414" h="1794510">
                  <a:moveTo>
                    <a:pt x="0" y="0"/>
                  </a:moveTo>
                  <a:lnTo>
                    <a:pt x="0" y="1794255"/>
                  </a:lnTo>
                </a:path>
                <a:path w="1796414" h="1794510">
                  <a:moveTo>
                    <a:pt x="0" y="0"/>
                  </a:moveTo>
                  <a:lnTo>
                    <a:pt x="1795907" y="0"/>
                  </a:lnTo>
                </a:path>
                <a:path w="1796414" h="1794510">
                  <a:moveTo>
                    <a:pt x="1795271" y="0"/>
                  </a:moveTo>
                  <a:lnTo>
                    <a:pt x="1795271" y="1794255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01268" y="2269235"/>
              <a:ext cx="4001770" cy="3352800"/>
            </a:xfrm>
            <a:custGeom>
              <a:avLst/>
              <a:gdLst/>
              <a:ahLst/>
              <a:cxnLst/>
              <a:rect l="l" t="t" r="r" b="b"/>
              <a:pathLst>
                <a:path w="4001770" h="3352800">
                  <a:moveTo>
                    <a:pt x="4001262" y="3005328"/>
                  </a:moveTo>
                  <a:lnTo>
                    <a:pt x="3973830" y="2991612"/>
                  </a:lnTo>
                  <a:lnTo>
                    <a:pt x="3918966" y="2964180"/>
                  </a:lnTo>
                  <a:lnTo>
                    <a:pt x="3918966" y="2991612"/>
                  </a:lnTo>
                  <a:lnTo>
                    <a:pt x="376428" y="2991612"/>
                  </a:lnTo>
                  <a:lnTo>
                    <a:pt x="376428" y="82296"/>
                  </a:lnTo>
                  <a:lnTo>
                    <a:pt x="403860" y="82296"/>
                  </a:lnTo>
                  <a:lnTo>
                    <a:pt x="396989" y="68580"/>
                  </a:lnTo>
                  <a:lnTo>
                    <a:pt x="362712" y="0"/>
                  </a:lnTo>
                  <a:lnTo>
                    <a:pt x="321564" y="82296"/>
                  </a:lnTo>
                  <a:lnTo>
                    <a:pt x="348996" y="82296"/>
                  </a:lnTo>
                  <a:lnTo>
                    <a:pt x="348996" y="2991612"/>
                  </a:lnTo>
                  <a:lnTo>
                    <a:pt x="0" y="2991612"/>
                  </a:lnTo>
                  <a:lnTo>
                    <a:pt x="0" y="3019044"/>
                  </a:lnTo>
                  <a:lnTo>
                    <a:pt x="348996" y="3019044"/>
                  </a:lnTo>
                  <a:lnTo>
                    <a:pt x="348996" y="3352800"/>
                  </a:lnTo>
                  <a:lnTo>
                    <a:pt x="376428" y="3352800"/>
                  </a:lnTo>
                  <a:lnTo>
                    <a:pt x="376428" y="3019044"/>
                  </a:lnTo>
                  <a:lnTo>
                    <a:pt x="3918966" y="3019044"/>
                  </a:lnTo>
                  <a:lnTo>
                    <a:pt x="3918966" y="3046476"/>
                  </a:lnTo>
                  <a:lnTo>
                    <a:pt x="3973817" y="3019044"/>
                  </a:lnTo>
                  <a:lnTo>
                    <a:pt x="4001262" y="30053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871597" y="5833364"/>
            <a:ext cx="5434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AF50"/>
                </a:solidFill>
                <a:latin typeface="Calibri"/>
                <a:cs typeface="Calibri"/>
              </a:rPr>
              <a:t>WE</a:t>
            </a:r>
            <a:r>
              <a:rPr sz="1800" b="1" spc="-4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AF50"/>
                </a:solidFill>
                <a:latin typeface="Calibri"/>
                <a:cs typeface="Calibri"/>
              </a:rPr>
              <a:t>JUST</a:t>
            </a:r>
            <a:r>
              <a:rPr sz="1800" b="1" spc="-3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AF50"/>
                </a:solidFill>
                <a:latin typeface="Calibri"/>
                <a:cs typeface="Calibri"/>
              </a:rPr>
              <a:t>HAVE</a:t>
            </a:r>
            <a:r>
              <a:rPr sz="1800" b="1" spc="-4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AF50"/>
                </a:solidFill>
                <a:latin typeface="Calibri"/>
                <a:cs typeface="Calibri"/>
              </a:rPr>
              <a:t>TO</a:t>
            </a:r>
            <a:r>
              <a:rPr sz="1800" b="1" spc="-5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AF50"/>
                </a:solidFill>
                <a:latin typeface="Calibri"/>
                <a:cs typeface="Calibri"/>
              </a:rPr>
              <a:t>COMBINE</a:t>
            </a:r>
            <a:r>
              <a:rPr sz="1800" b="1" spc="-6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AF50"/>
                </a:solidFill>
                <a:latin typeface="Calibri"/>
                <a:cs typeface="Calibri"/>
              </a:rPr>
              <a:t>THESE</a:t>
            </a:r>
            <a:r>
              <a:rPr sz="1800" b="1" spc="-2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AF50"/>
                </a:solidFill>
                <a:latin typeface="Calibri"/>
                <a:cs typeface="Calibri"/>
              </a:rPr>
              <a:t>WEAK</a:t>
            </a:r>
            <a:r>
              <a:rPr sz="1800" b="1" spc="-4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AF50"/>
                </a:solidFill>
                <a:latin typeface="Calibri"/>
                <a:cs typeface="Calibri"/>
              </a:rPr>
              <a:t>CLASSIFIERS</a:t>
            </a:r>
            <a:r>
              <a:rPr sz="1800" b="1" spc="-3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00AF50"/>
                </a:solidFill>
                <a:latin typeface="Calibri"/>
                <a:cs typeface="Calibri"/>
              </a:rPr>
              <a:t>!!!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7244" y="3403168"/>
            <a:ext cx="1657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60196" y="3608959"/>
            <a:ext cx="12890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91001" y="5266182"/>
            <a:ext cx="3232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Calibri"/>
                <a:cs typeface="Calibri"/>
              </a:rPr>
              <a:t>x</a:t>
            </a:r>
            <a:r>
              <a:rPr sz="2400" b="1" spc="-37" baseline="-27777" dirty="0">
                <a:latin typeface="Calibri"/>
                <a:cs typeface="Calibri"/>
              </a:rPr>
              <a:t>1</a:t>
            </a:r>
            <a:endParaRPr sz="2400" baseline="-27777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700783" y="2673095"/>
            <a:ext cx="2822575" cy="2277110"/>
            <a:chOff x="1700783" y="2673095"/>
            <a:chExt cx="2822575" cy="2277110"/>
          </a:xfrm>
        </p:grpSpPr>
        <p:sp>
          <p:nvSpPr>
            <p:cNvPr id="14" name="object 14"/>
            <p:cNvSpPr/>
            <p:nvPr/>
          </p:nvSpPr>
          <p:spPr>
            <a:xfrm>
              <a:off x="1706879" y="2965703"/>
              <a:ext cx="265430" cy="262255"/>
            </a:xfrm>
            <a:custGeom>
              <a:avLst/>
              <a:gdLst/>
              <a:ahLst/>
              <a:cxnLst/>
              <a:rect l="l" t="t" r="r" b="b"/>
              <a:pathLst>
                <a:path w="265430" h="262255">
                  <a:moveTo>
                    <a:pt x="132587" y="0"/>
                  </a:moveTo>
                  <a:lnTo>
                    <a:pt x="90659" y="6681"/>
                  </a:lnTo>
                  <a:lnTo>
                    <a:pt x="54260" y="25286"/>
                  </a:lnTo>
                  <a:lnTo>
                    <a:pt x="25566" y="53656"/>
                  </a:lnTo>
                  <a:lnTo>
                    <a:pt x="6754" y="89635"/>
                  </a:lnTo>
                  <a:lnTo>
                    <a:pt x="0" y="131063"/>
                  </a:lnTo>
                  <a:lnTo>
                    <a:pt x="6754" y="172492"/>
                  </a:lnTo>
                  <a:lnTo>
                    <a:pt x="25566" y="208471"/>
                  </a:lnTo>
                  <a:lnTo>
                    <a:pt x="54260" y="236841"/>
                  </a:lnTo>
                  <a:lnTo>
                    <a:pt x="90659" y="255446"/>
                  </a:lnTo>
                  <a:lnTo>
                    <a:pt x="132587" y="262128"/>
                  </a:lnTo>
                  <a:lnTo>
                    <a:pt x="174516" y="255446"/>
                  </a:lnTo>
                  <a:lnTo>
                    <a:pt x="210915" y="236841"/>
                  </a:lnTo>
                  <a:lnTo>
                    <a:pt x="239609" y="208471"/>
                  </a:lnTo>
                  <a:lnTo>
                    <a:pt x="258421" y="172492"/>
                  </a:lnTo>
                  <a:lnTo>
                    <a:pt x="265175" y="131063"/>
                  </a:lnTo>
                  <a:lnTo>
                    <a:pt x="258421" y="89635"/>
                  </a:lnTo>
                  <a:lnTo>
                    <a:pt x="239609" y="53656"/>
                  </a:lnTo>
                  <a:lnTo>
                    <a:pt x="210915" y="25286"/>
                  </a:lnTo>
                  <a:lnTo>
                    <a:pt x="174516" y="6681"/>
                  </a:lnTo>
                  <a:lnTo>
                    <a:pt x="132587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06879" y="2965703"/>
              <a:ext cx="265430" cy="262255"/>
            </a:xfrm>
            <a:custGeom>
              <a:avLst/>
              <a:gdLst/>
              <a:ahLst/>
              <a:cxnLst/>
              <a:rect l="l" t="t" r="r" b="b"/>
              <a:pathLst>
                <a:path w="265430" h="262255">
                  <a:moveTo>
                    <a:pt x="0" y="131063"/>
                  </a:moveTo>
                  <a:lnTo>
                    <a:pt x="6754" y="89635"/>
                  </a:lnTo>
                  <a:lnTo>
                    <a:pt x="25566" y="53656"/>
                  </a:lnTo>
                  <a:lnTo>
                    <a:pt x="54260" y="25286"/>
                  </a:lnTo>
                  <a:lnTo>
                    <a:pt x="90659" y="6681"/>
                  </a:lnTo>
                  <a:lnTo>
                    <a:pt x="132587" y="0"/>
                  </a:lnTo>
                  <a:lnTo>
                    <a:pt x="174516" y="6681"/>
                  </a:lnTo>
                  <a:lnTo>
                    <a:pt x="210915" y="25286"/>
                  </a:lnTo>
                  <a:lnTo>
                    <a:pt x="239609" y="53656"/>
                  </a:lnTo>
                  <a:lnTo>
                    <a:pt x="258421" y="89635"/>
                  </a:lnTo>
                  <a:lnTo>
                    <a:pt x="265175" y="131063"/>
                  </a:lnTo>
                  <a:lnTo>
                    <a:pt x="258421" y="172492"/>
                  </a:lnTo>
                  <a:lnTo>
                    <a:pt x="239609" y="208471"/>
                  </a:lnTo>
                  <a:lnTo>
                    <a:pt x="210915" y="236841"/>
                  </a:lnTo>
                  <a:lnTo>
                    <a:pt x="174516" y="255446"/>
                  </a:lnTo>
                  <a:lnTo>
                    <a:pt x="132587" y="262128"/>
                  </a:lnTo>
                  <a:lnTo>
                    <a:pt x="90659" y="255446"/>
                  </a:lnTo>
                  <a:lnTo>
                    <a:pt x="54260" y="236841"/>
                  </a:lnTo>
                  <a:lnTo>
                    <a:pt x="25566" y="208471"/>
                  </a:lnTo>
                  <a:lnTo>
                    <a:pt x="6754" y="172492"/>
                  </a:lnTo>
                  <a:lnTo>
                    <a:pt x="0" y="13106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00983" y="2679191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4" h="262255">
                  <a:moveTo>
                    <a:pt x="131063" y="0"/>
                  </a:moveTo>
                  <a:lnTo>
                    <a:pt x="80045" y="10298"/>
                  </a:lnTo>
                  <a:lnTo>
                    <a:pt x="38385" y="38385"/>
                  </a:lnTo>
                  <a:lnTo>
                    <a:pt x="10298" y="80045"/>
                  </a:lnTo>
                  <a:lnTo>
                    <a:pt x="0" y="131063"/>
                  </a:lnTo>
                  <a:lnTo>
                    <a:pt x="10298" y="182082"/>
                  </a:lnTo>
                  <a:lnTo>
                    <a:pt x="38385" y="223742"/>
                  </a:lnTo>
                  <a:lnTo>
                    <a:pt x="80045" y="251829"/>
                  </a:lnTo>
                  <a:lnTo>
                    <a:pt x="131063" y="262128"/>
                  </a:lnTo>
                  <a:lnTo>
                    <a:pt x="182082" y="251829"/>
                  </a:lnTo>
                  <a:lnTo>
                    <a:pt x="223742" y="223742"/>
                  </a:lnTo>
                  <a:lnTo>
                    <a:pt x="251829" y="182082"/>
                  </a:lnTo>
                  <a:lnTo>
                    <a:pt x="262127" y="131063"/>
                  </a:lnTo>
                  <a:lnTo>
                    <a:pt x="251829" y="80045"/>
                  </a:lnTo>
                  <a:lnTo>
                    <a:pt x="223742" y="38385"/>
                  </a:lnTo>
                  <a:lnTo>
                    <a:pt x="182082" y="10298"/>
                  </a:lnTo>
                  <a:lnTo>
                    <a:pt x="131063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300983" y="2679191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4" h="262255">
                  <a:moveTo>
                    <a:pt x="0" y="131063"/>
                  </a:moveTo>
                  <a:lnTo>
                    <a:pt x="10298" y="80045"/>
                  </a:lnTo>
                  <a:lnTo>
                    <a:pt x="38385" y="38385"/>
                  </a:lnTo>
                  <a:lnTo>
                    <a:pt x="80045" y="10298"/>
                  </a:lnTo>
                  <a:lnTo>
                    <a:pt x="131063" y="0"/>
                  </a:lnTo>
                  <a:lnTo>
                    <a:pt x="182082" y="10298"/>
                  </a:lnTo>
                  <a:lnTo>
                    <a:pt x="223742" y="38385"/>
                  </a:lnTo>
                  <a:lnTo>
                    <a:pt x="251829" y="80045"/>
                  </a:lnTo>
                  <a:lnTo>
                    <a:pt x="262127" y="131063"/>
                  </a:lnTo>
                  <a:lnTo>
                    <a:pt x="251829" y="182082"/>
                  </a:lnTo>
                  <a:lnTo>
                    <a:pt x="223742" y="223742"/>
                  </a:lnTo>
                  <a:lnTo>
                    <a:pt x="182082" y="251829"/>
                  </a:lnTo>
                  <a:lnTo>
                    <a:pt x="131063" y="262128"/>
                  </a:lnTo>
                  <a:lnTo>
                    <a:pt x="80045" y="251829"/>
                  </a:lnTo>
                  <a:lnTo>
                    <a:pt x="38385" y="223742"/>
                  </a:lnTo>
                  <a:lnTo>
                    <a:pt x="10298" y="182082"/>
                  </a:lnTo>
                  <a:lnTo>
                    <a:pt x="0" y="13106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389376" y="3456431"/>
              <a:ext cx="265430" cy="265430"/>
            </a:xfrm>
            <a:custGeom>
              <a:avLst/>
              <a:gdLst/>
              <a:ahLst/>
              <a:cxnLst/>
              <a:rect l="l" t="t" r="r" b="b"/>
              <a:pathLst>
                <a:path w="265429" h="265429">
                  <a:moveTo>
                    <a:pt x="132587" y="0"/>
                  </a:moveTo>
                  <a:lnTo>
                    <a:pt x="90659" y="6754"/>
                  </a:lnTo>
                  <a:lnTo>
                    <a:pt x="54260" y="25566"/>
                  </a:lnTo>
                  <a:lnTo>
                    <a:pt x="25566" y="54260"/>
                  </a:lnTo>
                  <a:lnTo>
                    <a:pt x="6754" y="90659"/>
                  </a:lnTo>
                  <a:lnTo>
                    <a:pt x="0" y="132587"/>
                  </a:lnTo>
                  <a:lnTo>
                    <a:pt x="6754" y="174516"/>
                  </a:lnTo>
                  <a:lnTo>
                    <a:pt x="25566" y="210915"/>
                  </a:lnTo>
                  <a:lnTo>
                    <a:pt x="54260" y="239609"/>
                  </a:lnTo>
                  <a:lnTo>
                    <a:pt x="90659" y="258421"/>
                  </a:lnTo>
                  <a:lnTo>
                    <a:pt x="132587" y="265175"/>
                  </a:lnTo>
                  <a:lnTo>
                    <a:pt x="174516" y="258421"/>
                  </a:lnTo>
                  <a:lnTo>
                    <a:pt x="210915" y="239609"/>
                  </a:lnTo>
                  <a:lnTo>
                    <a:pt x="239609" y="210915"/>
                  </a:lnTo>
                  <a:lnTo>
                    <a:pt x="258421" y="174516"/>
                  </a:lnTo>
                  <a:lnTo>
                    <a:pt x="265175" y="132587"/>
                  </a:lnTo>
                  <a:lnTo>
                    <a:pt x="258421" y="90659"/>
                  </a:lnTo>
                  <a:lnTo>
                    <a:pt x="239609" y="54260"/>
                  </a:lnTo>
                  <a:lnTo>
                    <a:pt x="210915" y="25566"/>
                  </a:lnTo>
                  <a:lnTo>
                    <a:pt x="174516" y="6754"/>
                  </a:lnTo>
                  <a:lnTo>
                    <a:pt x="132587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389376" y="3456431"/>
              <a:ext cx="265430" cy="265430"/>
            </a:xfrm>
            <a:custGeom>
              <a:avLst/>
              <a:gdLst/>
              <a:ahLst/>
              <a:cxnLst/>
              <a:rect l="l" t="t" r="r" b="b"/>
              <a:pathLst>
                <a:path w="265429" h="265429">
                  <a:moveTo>
                    <a:pt x="0" y="132587"/>
                  </a:moveTo>
                  <a:lnTo>
                    <a:pt x="6754" y="90659"/>
                  </a:lnTo>
                  <a:lnTo>
                    <a:pt x="25566" y="54260"/>
                  </a:lnTo>
                  <a:lnTo>
                    <a:pt x="54260" y="25566"/>
                  </a:lnTo>
                  <a:lnTo>
                    <a:pt x="90659" y="6754"/>
                  </a:lnTo>
                  <a:lnTo>
                    <a:pt x="132587" y="0"/>
                  </a:lnTo>
                  <a:lnTo>
                    <a:pt x="174516" y="6754"/>
                  </a:lnTo>
                  <a:lnTo>
                    <a:pt x="210915" y="25566"/>
                  </a:lnTo>
                  <a:lnTo>
                    <a:pt x="239609" y="54260"/>
                  </a:lnTo>
                  <a:lnTo>
                    <a:pt x="258421" y="90659"/>
                  </a:lnTo>
                  <a:lnTo>
                    <a:pt x="265175" y="132587"/>
                  </a:lnTo>
                  <a:lnTo>
                    <a:pt x="258421" y="174516"/>
                  </a:lnTo>
                  <a:lnTo>
                    <a:pt x="239609" y="210915"/>
                  </a:lnTo>
                  <a:lnTo>
                    <a:pt x="210915" y="239609"/>
                  </a:lnTo>
                  <a:lnTo>
                    <a:pt x="174516" y="258421"/>
                  </a:lnTo>
                  <a:lnTo>
                    <a:pt x="132587" y="265175"/>
                  </a:lnTo>
                  <a:lnTo>
                    <a:pt x="90659" y="258421"/>
                  </a:lnTo>
                  <a:lnTo>
                    <a:pt x="54260" y="239609"/>
                  </a:lnTo>
                  <a:lnTo>
                    <a:pt x="25566" y="210915"/>
                  </a:lnTo>
                  <a:lnTo>
                    <a:pt x="6754" y="174516"/>
                  </a:lnTo>
                  <a:lnTo>
                    <a:pt x="0" y="132587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251960" y="3566159"/>
              <a:ext cx="265430" cy="262255"/>
            </a:xfrm>
            <a:custGeom>
              <a:avLst/>
              <a:gdLst/>
              <a:ahLst/>
              <a:cxnLst/>
              <a:rect l="l" t="t" r="r" b="b"/>
              <a:pathLst>
                <a:path w="265429" h="262254">
                  <a:moveTo>
                    <a:pt x="132587" y="0"/>
                  </a:moveTo>
                  <a:lnTo>
                    <a:pt x="90659" y="6681"/>
                  </a:lnTo>
                  <a:lnTo>
                    <a:pt x="54260" y="25286"/>
                  </a:lnTo>
                  <a:lnTo>
                    <a:pt x="25566" y="53656"/>
                  </a:lnTo>
                  <a:lnTo>
                    <a:pt x="6754" y="89635"/>
                  </a:lnTo>
                  <a:lnTo>
                    <a:pt x="0" y="131063"/>
                  </a:lnTo>
                  <a:lnTo>
                    <a:pt x="6754" y="172492"/>
                  </a:lnTo>
                  <a:lnTo>
                    <a:pt x="25566" y="208471"/>
                  </a:lnTo>
                  <a:lnTo>
                    <a:pt x="54260" y="236841"/>
                  </a:lnTo>
                  <a:lnTo>
                    <a:pt x="90659" y="255446"/>
                  </a:lnTo>
                  <a:lnTo>
                    <a:pt x="132587" y="262127"/>
                  </a:lnTo>
                  <a:lnTo>
                    <a:pt x="174516" y="255446"/>
                  </a:lnTo>
                  <a:lnTo>
                    <a:pt x="210915" y="236841"/>
                  </a:lnTo>
                  <a:lnTo>
                    <a:pt x="239609" y="208471"/>
                  </a:lnTo>
                  <a:lnTo>
                    <a:pt x="258421" y="172492"/>
                  </a:lnTo>
                  <a:lnTo>
                    <a:pt x="265175" y="131063"/>
                  </a:lnTo>
                  <a:lnTo>
                    <a:pt x="258421" y="89635"/>
                  </a:lnTo>
                  <a:lnTo>
                    <a:pt x="239609" y="53656"/>
                  </a:lnTo>
                  <a:lnTo>
                    <a:pt x="210915" y="25286"/>
                  </a:lnTo>
                  <a:lnTo>
                    <a:pt x="174516" y="6681"/>
                  </a:lnTo>
                  <a:lnTo>
                    <a:pt x="132587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251960" y="3566159"/>
              <a:ext cx="265430" cy="262255"/>
            </a:xfrm>
            <a:custGeom>
              <a:avLst/>
              <a:gdLst/>
              <a:ahLst/>
              <a:cxnLst/>
              <a:rect l="l" t="t" r="r" b="b"/>
              <a:pathLst>
                <a:path w="265429" h="262254">
                  <a:moveTo>
                    <a:pt x="0" y="131063"/>
                  </a:moveTo>
                  <a:lnTo>
                    <a:pt x="6754" y="89635"/>
                  </a:lnTo>
                  <a:lnTo>
                    <a:pt x="25566" y="53656"/>
                  </a:lnTo>
                  <a:lnTo>
                    <a:pt x="54260" y="25286"/>
                  </a:lnTo>
                  <a:lnTo>
                    <a:pt x="90659" y="6681"/>
                  </a:lnTo>
                  <a:lnTo>
                    <a:pt x="132587" y="0"/>
                  </a:lnTo>
                  <a:lnTo>
                    <a:pt x="174516" y="6681"/>
                  </a:lnTo>
                  <a:lnTo>
                    <a:pt x="210915" y="25286"/>
                  </a:lnTo>
                  <a:lnTo>
                    <a:pt x="239609" y="53656"/>
                  </a:lnTo>
                  <a:lnTo>
                    <a:pt x="258421" y="89635"/>
                  </a:lnTo>
                  <a:lnTo>
                    <a:pt x="265175" y="131063"/>
                  </a:lnTo>
                  <a:lnTo>
                    <a:pt x="258421" y="172492"/>
                  </a:lnTo>
                  <a:lnTo>
                    <a:pt x="239609" y="208471"/>
                  </a:lnTo>
                  <a:lnTo>
                    <a:pt x="210915" y="236841"/>
                  </a:lnTo>
                  <a:lnTo>
                    <a:pt x="174516" y="255446"/>
                  </a:lnTo>
                  <a:lnTo>
                    <a:pt x="132587" y="262127"/>
                  </a:lnTo>
                  <a:lnTo>
                    <a:pt x="90659" y="255446"/>
                  </a:lnTo>
                  <a:lnTo>
                    <a:pt x="54260" y="236841"/>
                  </a:lnTo>
                  <a:lnTo>
                    <a:pt x="25566" y="208471"/>
                  </a:lnTo>
                  <a:lnTo>
                    <a:pt x="6754" y="172492"/>
                  </a:lnTo>
                  <a:lnTo>
                    <a:pt x="0" y="13106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380232" y="4218431"/>
              <a:ext cx="265430" cy="262255"/>
            </a:xfrm>
            <a:custGeom>
              <a:avLst/>
              <a:gdLst/>
              <a:ahLst/>
              <a:cxnLst/>
              <a:rect l="l" t="t" r="r" b="b"/>
              <a:pathLst>
                <a:path w="265429" h="262254">
                  <a:moveTo>
                    <a:pt x="132587" y="0"/>
                  </a:moveTo>
                  <a:lnTo>
                    <a:pt x="90659" y="6681"/>
                  </a:lnTo>
                  <a:lnTo>
                    <a:pt x="54260" y="25286"/>
                  </a:lnTo>
                  <a:lnTo>
                    <a:pt x="25566" y="53656"/>
                  </a:lnTo>
                  <a:lnTo>
                    <a:pt x="6754" y="89635"/>
                  </a:lnTo>
                  <a:lnTo>
                    <a:pt x="0" y="131064"/>
                  </a:lnTo>
                  <a:lnTo>
                    <a:pt x="6754" y="172492"/>
                  </a:lnTo>
                  <a:lnTo>
                    <a:pt x="25566" y="208471"/>
                  </a:lnTo>
                  <a:lnTo>
                    <a:pt x="54260" y="236841"/>
                  </a:lnTo>
                  <a:lnTo>
                    <a:pt x="90659" y="255446"/>
                  </a:lnTo>
                  <a:lnTo>
                    <a:pt x="132587" y="262128"/>
                  </a:lnTo>
                  <a:lnTo>
                    <a:pt x="174516" y="255446"/>
                  </a:lnTo>
                  <a:lnTo>
                    <a:pt x="210915" y="236841"/>
                  </a:lnTo>
                  <a:lnTo>
                    <a:pt x="239609" y="208471"/>
                  </a:lnTo>
                  <a:lnTo>
                    <a:pt x="258421" y="172492"/>
                  </a:lnTo>
                  <a:lnTo>
                    <a:pt x="265175" y="131064"/>
                  </a:lnTo>
                  <a:lnTo>
                    <a:pt x="258421" y="89635"/>
                  </a:lnTo>
                  <a:lnTo>
                    <a:pt x="239609" y="53656"/>
                  </a:lnTo>
                  <a:lnTo>
                    <a:pt x="210915" y="25286"/>
                  </a:lnTo>
                  <a:lnTo>
                    <a:pt x="174516" y="6681"/>
                  </a:lnTo>
                  <a:lnTo>
                    <a:pt x="132587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380232" y="4218431"/>
              <a:ext cx="265430" cy="262255"/>
            </a:xfrm>
            <a:custGeom>
              <a:avLst/>
              <a:gdLst/>
              <a:ahLst/>
              <a:cxnLst/>
              <a:rect l="l" t="t" r="r" b="b"/>
              <a:pathLst>
                <a:path w="265429" h="262254">
                  <a:moveTo>
                    <a:pt x="0" y="131064"/>
                  </a:moveTo>
                  <a:lnTo>
                    <a:pt x="6754" y="89635"/>
                  </a:lnTo>
                  <a:lnTo>
                    <a:pt x="25566" y="53656"/>
                  </a:lnTo>
                  <a:lnTo>
                    <a:pt x="54260" y="25286"/>
                  </a:lnTo>
                  <a:lnTo>
                    <a:pt x="90659" y="6681"/>
                  </a:lnTo>
                  <a:lnTo>
                    <a:pt x="132587" y="0"/>
                  </a:lnTo>
                  <a:lnTo>
                    <a:pt x="174516" y="6681"/>
                  </a:lnTo>
                  <a:lnTo>
                    <a:pt x="210915" y="25286"/>
                  </a:lnTo>
                  <a:lnTo>
                    <a:pt x="239609" y="53656"/>
                  </a:lnTo>
                  <a:lnTo>
                    <a:pt x="258421" y="89635"/>
                  </a:lnTo>
                  <a:lnTo>
                    <a:pt x="265175" y="131064"/>
                  </a:lnTo>
                  <a:lnTo>
                    <a:pt x="258421" y="172492"/>
                  </a:lnTo>
                  <a:lnTo>
                    <a:pt x="239609" y="208471"/>
                  </a:lnTo>
                  <a:lnTo>
                    <a:pt x="210915" y="236841"/>
                  </a:lnTo>
                  <a:lnTo>
                    <a:pt x="174516" y="255446"/>
                  </a:lnTo>
                  <a:lnTo>
                    <a:pt x="132587" y="262128"/>
                  </a:lnTo>
                  <a:lnTo>
                    <a:pt x="90659" y="255446"/>
                  </a:lnTo>
                  <a:lnTo>
                    <a:pt x="54260" y="236841"/>
                  </a:lnTo>
                  <a:lnTo>
                    <a:pt x="25566" y="208471"/>
                  </a:lnTo>
                  <a:lnTo>
                    <a:pt x="6754" y="172492"/>
                  </a:lnTo>
                  <a:lnTo>
                    <a:pt x="0" y="13106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316479" y="3880103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5" h="262254">
                  <a:moveTo>
                    <a:pt x="131063" y="0"/>
                  </a:moveTo>
                  <a:lnTo>
                    <a:pt x="80045" y="10298"/>
                  </a:lnTo>
                  <a:lnTo>
                    <a:pt x="38385" y="38385"/>
                  </a:lnTo>
                  <a:lnTo>
                    <a:pt x="10298" y="80045"/>
                  </a:lnTo>
                  <a:lnTo>
                    <a:pt x="0" y="131064"/>
                  </a:lnTo>
                  <a:lnTo>
                    <a:pt x="10298" y="182082"/>
                  </a:lnTo>
                  <a:lnTo>
                    <a:pt x="38385" y="223742"/>
                  </a:lnTo>
                  <a:lnTo>
                    <a:pt x="80045" y="251829"/>
                  </a:lnTo>
                  <a:lnTo>
                    <a:pt x="131063" y="262128"/>
                  </a:lnTo>
                  <a:lnTo>
                    <a:pt x="182082" y="251829"/>
                  </a:lnTo>
                  <a:lnTo>
                    <a:pt x="223742" y="223742"/>
                  </a:lnTo>
                  <a:lnTo>
                    <a:pt x="251829" y="182082"/>
                  </a:lnTo>
                  <a:lnTo>
                    <a:pt x="262127" y="131064"/>
                  </a:lnTo>
                  <a:lnTo>
                    <a:pt x="251829" y="80045"/>
                  </a:lnTo>
                  <a:lnTo>
                    <a:pt x="223742" y="38385"/>
                  </a:lnTo>
                  <a:lnTo>
                    <a:pt x="182082" y="10298"/>
                  </a:lnTo>
                  <a:lnTo>
                    <a:pt x="131063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316479" y="3880103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5" h="262254">
                  <a:moveTo>
                    <a:pt x="0" y="131064"/>
                  </a:moveTo>
                  <a:lnTo>
                    <a:pt x="10298" y="80045"/>
                  </a:lnTo>
                  <a:lnTo>
                    <a:pt x="38385" y="38385"/>
                  </a:lnTo>
                  <a:lnTo>
                    <a:pt x="80045" y="10298"/>
                  </a:lnTo>
                  <a:lnTo>
                    <a:pt x="131063" y="0"/>
                  </a:lnTo>
                  <a:lnTo>
                    <a:pt x="182082" y="10298"/>
                  </a:lnTo>
                  <a:lnTo>
                    <a:pt x="223742" y="38385"/>
                  </a:lnTo>
                  <a:lnTo>
                    <a:pt x="251829" y="80045"/>
                  </a:lnTo>
                  <a:lnTo>
                    <a:pt x="262127" y="131064"/>
                  </a:lnTo>
                  <a:lnTo>
                    <a:pt x="251829" y="182082"/>
                  </a:lnTo>
                  <a:lnTo>
                    <a:pt x="223742" y="223742"/>
                  </a:lnTo>
                  <a:lnTo>
                    <a:pt x="182082" y="251829"/>
                  </a:lnTo>
                  <a:lnTo>
                    <a:pt x="131063" y="262128"/>
                  </a:lnTo>
                  <a:lnTo>
                    <a:pt x="80045" y="251829"/>
                  </a:lnTo>
                  <a:lnTo>
                    <a:pt x="38385" y="223742"/>
                  </a:lnTo>
                  <a:lnTo>
                    <a:pt x="10298" y="182082"/>
                  </a:lnTo>
                  <a:lnTo>
                    <a:pt x="0" y="13106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871216" y="4681727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5" h="262254">
                  <a:moveTo>
                    <a:pt x="131063" y="0"/>
                  </a:moveTo>
                  <a:lnTo>
                    <a:pt x="80045" y="10298"/>
                  </a:lnTo>
                  <a:lnTo>
                    <a:pt x="38385" y="38385"/>
                  </a:lnTo>
                  <a:lnTo>
                    <a:pt x="10298" y="80045"/>
                  </a:lnTo>
                  <a:lnTo>
                    <a:pt x="0" y="131064"/>
                  </a:lnTo>
                  <a:lnTo>
                    <a:pt x="10298" y="182082"/>
                  </a:lnTo>
                  <a:lnTo>
                    <a:pt x="38385" y="223742"/>
                  </a:lnTo>
                  <a:lnTo>
                    <a:pt x="80045" y="251829"/>
                  </a:lnTo>
                  <a:lnTo>
                    <a:pt x="131063" y="262128"/>
                  </a:lnTo>
                  <a:lnTo>
                    <a:pt x="182082" y="251829"/>
                  </a:lnTo>
                  <a:lnTo>
                    <a:pt x="223742" y="223742"/>
                  </a:lnTo>
                  <a:lnTo>
                    <a:pt x="251829" y="182082"/>
                  </a:lnTo>
                  <a:lnTo>
                    <a:pt x="262127" y="131064"/>
                  </a:lnTo>
                  <a:lnTo>
                    <a:pt x="251829" y="80045"/>
                  </a:lnTo>
                  <a:lnTo>
                    <a:pt x="223742" y="38385"/>
                  </a:lnTo>
                  <a:lnTo>
                    <a:pt x="182082" y="10298"/>
                  </a:lnTo>
                  <a:lnTo>
                    <a:pt x="131063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871216" y="4681727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5" h="262254">
                  <a:moveTo>
                    <a:pt x="0" y="131064"/>
                  </a:moveTo>
                  <a:lnTo>
                    <a:pt x="10298" y="80045"/>
                  </a:lnTo>
                  <a:lnTo>
                    <a:pt x="38385" y="38385"/>
                  </a:lnTo>
                  <a:lnTo>
                    <a:pt x="80045" y="10298"/>
                  </a:lnTo>
                  <a:lnTo>
                    <a:pt x="131063" y="0"/>
                  </a:lnTo>
                  <a:lnTo>
                    <a:pt x="182082" y="10298"/>
                  </a:lnTo>
                  <a:lnTo>
                    <a:pt x="223742" y="38385"/>
                  </a:lnTo>
                  <a:lnTo>
                    <a:pt x="251829" y="80045"/>
                  </a:lnTo>
                  <a:lnTo>
                    <a:pt x="262127" y="131064"/>
                  </a:lnTo>
                  <a:lnTo>
                    <a:pt x="251829" y="182082"/>
                  </a:lnTo>
                  <a:lnTo>
                    <a:pt x="223742" y="223742"/>
                  </a:lnTo>
                  <a:lnTo>
                    <a:pt x="182082" y="251829"/>
                  </a:lnTo>
                  <a:lnTo>
                    <a:pt x="131063" y="262128"/>
                  </a:lnTo>
                  <a:lnTo>
                    <a:pt x="80045" y="251829"/>
                  </a:lnTo>
                  <a:lnTo>
                    <a:pt x="38385" y="223742"/>
                  </a:lnTo>
                  <a:lnTo>
                    <a:pt x="10298" y="182082"/>
                  </a:lnTo>
                  <a:lnTo>
                    <a:pt x="0" y="13106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743455" y="4578095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5" h="262254">
                  <a:moveTo>
                    <a:pt x="131063" y="0"/>
                  </a:moveTo>
                  <a:lnTo>
                    <a:pt x="80045" y="10298"/>
                  </a:lnTo>
                  <a:lnTo>
                    <a:pt x="38385" y="38385"/>
                  </a:lnTo>
                  <a:lnTo>
                    <a:pt x="10298" y="80045"/>
                  </a:lnTo>
                  <a:lnTo>
                    <a:pt x="0" y="131063"/>
                  </a:lnTo>
                  <a:lnTo>
                    <a:pt x="10298" y="182082"/>
                  </a:lnTo>
                  <a:lnTo>
                    <a:pt x="38385" y="223742"/>
                  </a:lnTo>
                  <a:lnTo>
                    <a:pt x="80045" y="251829"/>
                  </a:lnTo>
                  <a:lnTo>
                    <a:pt x="131063" y="262127"/>
                  </a:lnTo>
                  <a:lnTo>
                    <a:pt x="182082" y="251829"/>
                  </a:lnTo>
                  <a:lnTo>
                    <a:pt x="223742" y="223742"/>
                  </a:lnTo>
                  <a:lnTo>
                    <a:pt x="251829" y="182082"/>
                  </a:lnTo>
                  <a:lnTo>
                    <a:pt x="262127" y="131063"/>
                  </a:lnTo>
                  <a:lnTo>
                    <a:pt x="251829" y="80045"/>
                  </a:lnTo>
                  <a:lnTo>
                    <a:pt x="223742" y="38385"/>
                  </a:lnTo>
                  <a:lnTo>
                    <a:pt x="182082" y="10298"/>
                  </a:lnTo>
                  <a:lnTo>
                    <a:pt x="131063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743455" y="4578095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5" h="262254">
                  <a:moveTo>
                    <a:pt x="0" y="131063"/>
                  </a:moveTo>
                  <a:lnTo>
                    <a:pt x="10298" y="80045"/>
                  </a:lnTo>
                  <a:lnTo>
                    <a:pt x="38385" y="38385"/>
                  </a:lnTo>
                  <a:lnTo>
                    <a:pt x="80045" y="10298"/>
                  </a:lnTo>
                  <a:lnTo>
                    <a:pt x="131063" y="0"/>
                  </a:lnTo>
                  <a:lnTo>
                    <a:pt x="182082" y="10298"/>
                  </a:lnTo>
                  <a:lnTo>
                    <a:pt x="223742" y="38385"/>
                  </a:lnTo>
                  <a:lnTo>
                    <a:pt x="251829" y="80045"/>
                  </a:lnTo>
                  <a:lnTo>
                    <a:pt x="262127" y="131063"/>
                  </a:lnTo>
                  <a:lnTo>
                    <a:pt x="251829" y="182082"/>
                  </a:lnTo>
                  <a:lnTo>
                    <a:pt x="223742" y="223742"/>
                  </a:lnTo>
                  <a:lnTo>
                    <a:pt x="182082" y="251829"/>
                  </a:lnTo>
                  <a:lnTo>
                    <a:pt x="131063" y="262127"/>
                  </a:lnTo>
                  <a:lnTo>
                    <a:pt x="80045" y="251829"/>
                  </a:lnTo>
                  <a:lnTo>
                    <a:pt x="38385" y="223742"/>
                  </a:lnTo>
                  <a:lnTo>
                    <a:pt x="10298" y="182082"/>
                  </a:lnTo>
                  <a:lnTo>
                    <a:pt x="0" y="13106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907791" y="3852671"/>
              <a:ext cx="265430" cy="262255"/>
            </a:xfrm>
            <a:custGeom>
              <a:avLst/>
              <a:gdLst/>
              <a:ahLst/>
              <a:cxnLst/>
              <a:rect l="l" t="t" r="r" b="b"/>
              <a:pathLst>
                <a:path w="265430" h="262254">
                  <a:moveTo>
                    <a:pt x="132587" y="0"/>
                  </a:moveTo>
                  <a:lnTo>
                    <a:pt x="90659" y="6681"/>
                  </a:lnTo>
                  <a:lnTo>
                    <a:pt x="54260" y="25286"/>
                  </a:lnTo>
                  <a:lnTo>
                    <a:pt x="25566" y="53656"/>
                  </a:lnTo>
                  <a:lnTo>
                    <a:pt x="6754" y="89635"/>
                  </a:lnTo>
                  <a:lnTo>
                    <a:pt x="0" y="131063"/>
                  </a:lnTo>
                  <a:lnTo>
                    <a:pt x="6754" y="172492"/>
                  </a:lnTo>
                  <a:lnTo>
                    <a:pt x="25566" y="208471"/>
                  </a:lnTo>
                  <a:lnTo>
                    <a:pt x="54260" y="236841"/>
                  </a:lnTo>
                  <a:lnTo>
                    <a:pt x="90659" y="255446"/>
                  </a:lnTo>
                  <a:lnTo>
                    <a:pt x="132587" y="262127"/>
                  </a:lnTo>
                  <a:lnTo>
                    <a:pt x="174516" y="255446"/>
                  </a:lnTo>
                  <a:lnTo>
                    <a:pt x="210915" y="236841"/>
                  </a:lnTo>
                  <a:lnTo>
                    <a:pt x="239609" y="208471"/>
                  </a:lnTo>
                  <a:lnTo>
                    <a:pt x="258421" y="172492"/>
                  </a:lnTo>
                  <a:lnTo>
                    <a:pt x="265175" y="131063"/>
                  </a:lnTo>
                  <a:lnTo>
                    <a:pt x="258421" y="89635"/>
                  </a:lnTo>
                  <a:lnTo>
                    <a:pt x="239609" y="53656"/>
                  </a:lnTo>
                  <a:lnTo>
                    <a:pt x="210915" y="25286"/>
                  </a:lnTo>
                  <a:lnTo>
                    <a:pt x="174516" y="6681"/>
                  </a:lnTo>
                  <a:lnTo>
                    <a:pt x="132587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907791" y="3852671"/>
              <a:ext cx="265430" cy="262255"/>
            </a:xfrm>
            <a:custGeom>
              <a:avLst/>
              <a:gdLst/>
              <a:ahLst/>
              <a:cxnLst/>
              <a:rect l="l" t="t" r="r" b="b"/>
              <a:pathLst>
                <a:path w="265430" h="262254">
                  <a:moveTo>
                    <a:pt x="0" y="131063"/>
                  </a:moveTo>
                  <a:lnTo>
                    <a:pt x="6754" y="89635"/>
                  </a:lnTo>
                  <a:lnTo>
                    <a:pt x="25566" y="53656"/>
                  </a:lnTo>
                  <a:lnTo>
                    <a:pt x="54260" y="25286"/>
                  </a:lnTo>
                  <a:lnTo>
                    <a:pt x="90659" y="6681"/>
                  </a:lnTo>
                  <a:lnTo>
                    <a:pt x="132587" y="0"/>
                  </a:lnTo>
                  <a:lnTo>
                    <a:pt x="174516" y="6681"/>
                  </a:lnTo>
                  <a:lnTo>
                    <a:pt x="210915" y="25286"/>
                  </a:lnTo>
                  <a:lnTo>
                    <a:pt x="239609" y="53656"/>
                  </a:lnTo>
                  <a:lnTo>
                    <a:pt x="258421" y="89635"/>
                  </a:lnTo>
                  <a:lnTo>
                    <a:pt x="265175" y="131063"/>
                  </a:lnTo>
                  <a:lnTo>
                    <a:pt x="258421" y="172492"/>
                  </a:lnTo>
                  <a:lnTo>
                    <a:pt x="239609" y="208471"/>
                  </a:lnTo>
                  <a:lnTo>
                    <a:pt x="210915" y="236841"/>
                  </a:lnTo>
                  <a:lnTo>
                    <a:pt x="174516" y="255446"/>
                  </a:lnTo>
                  <a:lnTo>
                    <a:pt x="132587" y="262127"/>
                  </a:lnTo>
                  <a:lnTo>
                    <a:pt x="90659" y="255446"/>
                  </a:lnTo>
                  <a:lnTo>
                    <a:pt x="54260" y="236841"/>
                  </a:lnTo>
                  <a:lnTo>
                    <a:pt x="25566" y="208471"/>
                  </a:lnTo>
                  <a:lnTo>
                    <a:pt x="6754" y="172492"/>
                  </a:lnTo>
                  <a:lnTo>
                    <a:pt x="0" y="13106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/>
          <p:nvPr/>
        </p:nvSpPr>
        <p:spPr>
          <a:xfrm>
            <a:off x="213359" y="121920"/>
            <a:ext cx="11765280" cy="768350"/>
          </a:xfrm>
          <a:custGeom>
            <a:avLst/>
            <a:gdLst/>
            <a:ahLst/>
            <a:cxnLst/>
            <a:rect l="l" t="t" r="r" b="b"/>
            <a:pathLst>
              <a:path w="11765280" h="768350">
                <a:moveTo>
                  <a:pt x="11765280" y="0"/>
                </a:moveTo>
                <a:lnTo>
                  <a:pt x="0" y="0"/>
                </a:lnTo>
                <a:lnTo>
                  <a:pt x="0" y="768095"/>
                </a:lnTo>
                <a:lnTo>
                  <a:pt x="11765280" y="768095"/>
                </a:lnTo>
                <a:lnTo>
                  <a:pt x="1176528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5074158" y="120523"/>
            <a:ext cx="204914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spc="-10" dirty="0"/>
              <a:t>Boosting</a:t>
            </a:r>
            <a:endParaRPr sz="4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79" y="259079"/>
            <a:ext cx="11567160" cy="829310"/>
          </a:xfrm>
          <a:custGeom>
            <a:avLst/>
            <a:gdLst/>
            <a:ahLst/>
            <a:cxnLst/>
            <a:rect l="l" t="t" r="r" b="b"/>
            <a:pathLst>
              <a:path w="11567160" h="829310">
                <a:moveTo>
                  <a:pt x="11567160" y="0"/>
                </a:moveTo>
                <a:lnTo>
                  <a:pt x="0" y="0"/>
                </a:lnTo>
                <a:lnTo>
                  <a:pt x="0" y="829056"/>
                </a:lnTo>
                <a:lnTo>
                  <a:pt x="11567160" y="829056"/>
                </a:lnTo>
                <a:lnTo>
                  <a:pt x="1156716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44265">
              <a:lnSpc>
                <a:spcPct val="100000"/>
              </a:lnSpc>
              <a:spcBef>
                <a:spcPts val="95"/>
              </a:spcBef>
            </a:pPr>
            <a:r>
              <a:rPr sz="5000" b="0" spc="-25" dirty="0">
                <a:latin typeface="Calibri Light"/>
                <a:cs typeface="Calibri Light"/>
              </a:rPr>
              <a:t>Linear</a:t>
            </a:r>
            <a:r>
              <a:rPr sz="5000" b="0" spc="-229" dirty="0">
                <a:latin typeface="Calibri Light"/>
                <a:cs typeface="Calibri Light"/>
              </a:rPr>
              <a:t> </a:t>
            </a:r>
            <a:r>
              <a:rPr sz="5000" b="0" spc="-35" dirty="0">
                <a:latin typeface="Calibri Light"/>
                <a:cs typeface="Calibri Light"/>
              </a:rPr>
              <a:t>Regression</a:t>
            </a:r>
            <a:endParaRPr sz="5000">
              <a:latin typeface="Calibri Light"/>
              <a:cs typeface="Calibri Ligh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25920" y="2487012"/>
            <a:ext cx="5451440" cy="3541524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45073" y="2068830"/>
            <a:ext cx="30607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25" dirty="0">
                <a:solidFill>
                  <a:srgbClr val="FF5050"/>
                </a:solidFill>
                <a:latin typeface="Cambria Math"/>
                <a:cs typeface="Cambria Math"/>
              </a:rPr>
              <a:t>𝐢=𝟏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30417" y="1437513"/>
            <a:ext cx="129539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50" dirty="0">
                <a:solidFill>
                  <a:srgbClr val="FF5050"/>
                </a:solidFill>
                <a:latin typeface="Cambria Math"/>
                <a:cs typeface="Cambria Math"/>
              </a:rPr>
              <a:t>𝐧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47586" y="1785111"/>
            <a:ext cx="268605" cy="212090"/>
          </a:xfrm>
          <a:custGeom>
            <a:avLst/>
            <a:gdLst/>
            <a:ahLst/>
            <a:cxnLst/>
            <a:rect l="l" t="t" r="r" b="b"/>
            <a:pathLst>
              <a:path w="268604" h="212089">
                <a:moveTo>
                  <a:pt x="200533" y="0"/>
                </a:moveTo>
                <a:lnTo>
                  <a:pt x="197485" y="8509"/>
                </a:lnTo>
                <a:lnTo>
                  <a:pt x="209770" y="13892"/>
                </a:lnTo>
                <a:lnTo>
                  <a:pt x="220329" y="21288"/>
                </a:lnTo>
                <a:lnTo>
                  <a:pt x="241720" y="55375"/>
                </a:lnTo>
                <a:lnTo>
                  <a:pt x="248792" y="104775"/>
                </a:lnTo>
                <a:lnTo>
                  <a:pt x="248007" y="123444"/>
                </a:lnTo>
                <a:lnTo>
                  <a:pt x="236219" y="169163"/>
                </a:lnTo>
                <a:lnTo>
                  <a:pt x="209913" y="197738"/>
                </a:lnTo>
                <a:lnTo>
                  <a:pt x="197865" y="203073"/>
                </a:lnTo>
                <a:lnTo>
                  <a:pt x="200533" y="211709"/>
                </a:lnTo>
                <a:lnTo>
                  <a:pt x="241002" y="187705"/>
                </a:lnTo>
                <a:lnTo>
                  <a:pt x="263731" y="143335"/>
                </a:lnTo>
                <a:lnTo>
                  <a:pt x="268096" y="105917"/>
                </a:lnTo>
                <a:lnTo>
                  <a:pt x="267001" y="86483"/>
                </a:lnTo>
                <a:lnTo>
                  <a:pt x="250570" y="37084"/>
                </a:lnTo>
                <a:lnTo>
                  <a:pt x="215870" y="5526"/>
                </a:lnTo>
                <a:lnTo>
                  <a:pt x="200533" y="0"/>
                </a:lnTo>
                <a:close/>
              </a:path>
              <a:path w="268604" h="212089">
                <a:moveTo>
                  <a:pt x="67563" y="0"/>
                </a:moveTo>
                <a:lnTo>
                  <a:pt x="27166" y="24056"/>
                </a:lnTo>
                <a:lnTo>
                  <a:pt x="4381" y="68548"/>
                </a:lnTo>
                <a:lnTo>
                  <a:pt x="0" y="105917"/>
                </a:lnTo>
                <a:lnTo>
                  <a:pt x="1093" y="125370"/>
                </a:lnTo>
                <a:lnTo>
                  <a:pt x="17399" y="174751"/>
                </a:lnTo>
                <a:lnTo>
                  <a:pt x="52153" y="206184"/>
                </a:lnTo>
                <a:lnTo>
                  <a:pt x="67563" y="211709"/>
                </a:lnTo>
                <a:lnTo>
                  <a:pt x="70230" y="203073"/>
                </a:lnTo>
                <a:lnTo>
                  <a:pt x="58183" y="197739"/>
                </a:lnTo>
                <a:lnTo>
                  <a:pt x="47767" y="190309"/>
                </a:lnTo>
                <a:lnTo>
                  <a:pt x="26376" y="155638"/>
                </a:lnTo>
                <a:lnTo>
                  <a:pt x="19303" y="104775"/>
                </a:lnTo>
                <a:lnTo>
                  <a:pt x="20089" y="86705"/>
                </a:lnTo>
                <a:lnTo>
                  <a:pt x="31876" y="42163"/>
                </a:lnTo>
                <a:lnTo>
                  <a:pt x="58344" y="13892"/>
                </a:lnTo>
                <a:lnTo>
                  <a:pt x="70612" y="8509"/>
                </a:lnTo>
                <a:lnTo>
                  <a:pt x="67563" y="0"/>
                </a:lnTo>
                <a:close/>
              </a:path>
            </a:pathLst>
          </a:custGeom>
          <a:solidFill>
            <a:srgbClr val="FF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486402" y="1698701"/>
            <a:ext cx="18288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H(x)</a:t>
            </a:r>
            <a:r>
              <a:rPr sz="1800" b="1" spc="3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=</a:t>
            </a:r>
            <a:r>
              <a:rPr sz="1800" b="1" spc="1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5050"/>
                </a:solidFill>
                <a:latin typeface="Calibri"/>
                <a:cs typeface="Calibri"/>
              </a:rPr>
              <a:t>sign</a:t>
            </a:r>
            <a:r>
              <a:rPr sz="1800" b="1" spc="-17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700" spc="2722" baseline="-4629" dirty="0">
                <a:solidFill>
                  <a:srgbClr val="FF5050"/>
                </a:solidFill>
                <a:latin typeface="Cambria Math"/>
                <a:cs typeface="Cambria Math"/>
              </a:rPr>
              <a:t>෍</a:t>
            </a:r>
            <a:r>
              <a:rPr sz="2700" spc="-150" baseline="-4629" dirty="0">
                <a:solidFill>
                  <a:srgbClr val="FF5050"/>
                </a:solidFill>
                <a:latin typeface="Cambria Math"/>
                <a:cs typeface="Cambria Math"/>
              </a:rPr>
              <a:t> </a:t>
            </a:r>
            <a:r>
              <a:rPr sz="2700" baseline="-4629" dirty="0">
                <a:solidFill>
                  <a:srgbClr val="FF5050"/>
                </a:solidFill>
                <a:latin typeface="Cambria Math"/>
                <a:cs typeface="Cambria Math"/>
              </a:rPr>
              <a:t>𝛂</a:t>
            </a:r>
            <a:r>
              <a:rPr sz="2700" spc="-330" baseline="-4629" dirty="0">
                <a:solidFill>
                  <a:srgbClr val="FF5050"/>
                </a:solidFill>
                <a:latin typeface="Cambria Math"/>
                <a:cs typeface="Cambria Math"/>
              </a:rPr>
              <a:t> </a:t>
            </a:r>
            <a:r>
              <a:rPr sz="2100" b="1" spc="-75" baseline="-33730" dirty="0">
                <a:solidFill>
                  <a:srgbClr val="FF5050"/>
                </a:solidFill>
                <a:latin typeface="Calibri"/>
                <a:cs typeface="Calibri"/>
              </a:rPr>
              <a:t>i </a:t>
            </a:r>
            <a:endParaRPr sz="2700" baseline="-4629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10959" y="1012951"/>
            <a:ext cx="3490595" cy="10052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6364" algn="ctr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latin typeface="Calibri"/>
                <a:cs typeface="Calibri"/>
              </a:rPr>
              <a:t>we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keep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combining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b="1" spc="-20" dirty="0">
                <a:latin typeface="Calibri"/>
                <a:cs typeface="Calibri"/>
              </a:rPr>
              <a:t>h(x)</a:t>
            </a:r>
            <a:endParaRPr sz="1600">
              <a:latin typeface="Calibri"/>
              <a:cs typeface="Calibri"/>
            </a:endParaRPr>
          </a:p>
          <a:p>
            <a:pPr marL="95885" algn="ctr">
              <a:lnSpc>
                <a:spcPct val="100000"/>
              </a:lnSpc>
            </a:pPr>
            <a:r>
              <a:rPr sz="1600" dirty="0">
                <a:latin typeface="Calibri"/>
                <a:cs typeface="Calibri"/>
              </a:rPr>
              <a:t>weak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learners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(each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learner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knows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just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50" dirty="0">
                <a:latin typeface="Calibri"/>
                <a:cs typeface="Calibri"/>
              </a:rPr>
              <a:t>a</a:t>
            </a:r>
            <a:endParaRPr sz="1600">
              <a:latin typeface="Calibri"/>
              <a:cs typeface="Calibri"/>
            </a:endParaRPr>
          </a:p>
          <a:p>
            <a:pPr marL="127635" algn="ctr">
              <a:lnSpc>
                <a:spcPts val="1810"/>
              </a:lnSpc>
            </a:pPr>
            <a:r>
              <a:rPr sz="1600" dirty="0">
                <a:latin typeface="Calibri"/>
                <a:cs typeface="Calibri"/>
              </a:rPr>
              <a:t>little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fraction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space)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ts val="2050"/>
              </a:lnSpc>
            </a:pPr>
            <a:r>
              <a:rPr sz="1800" spc="-50" dirty="0">
                <a:solidFill>
                  <a:srgbClr val="FF5050"/>
                </a:solidFill>
                <a:latin typeface="Cambria Math"/>
                <a:cs typeface="Cambria Math"/>
              </a:rPr>
              <a:t>𝐱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77489" y="2158441"/>
            <a:ext cx="1886585" cy="5149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1600" dirty="0">
                <a:latin typeface="Calibri"/>
                <a:cs typeface="Calibri"/>
              </a:rPr>
              <a:t>final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H(x)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model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which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600" dirty="0">
                <a:latin typeface="Calibri"/>
                <a:cs typeface="Calibri"/>
              </a:rPr>
              <a:t>is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strong</a:t>
            </a:r>
            <a:r>
              <a:rPr sz="1600" spc="-10" dirty="0">
                <a:latin typeface="Calibri"/>
                <a:cs typeface="Calibri"/>
              </a:rPr>
              <a:t> classifier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51884" y="2799714"/>
            <a:ext cx="525081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latin typeface="Calibri"/>
                <a:cs typeface="Calibri"/>
              </a:rPr>
              <a:t>//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we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assign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+1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-1</a:t>
            </a:r>
            <a:r>
              <a:rPr sz="1600" b="1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for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output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classes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(yellow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green)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12259" y="3964036"/>
            <a:ext cx="1002665" cy="682625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25"/>
              </a:spcBef>
            </a:pPr>
            <a:r>
              <a:rPr sz="1800" spc="1814" dirty="0">
                <a:solidFill>
                  <a:srgbClr val="FF5050"/>
                </a:solidFill>
                <a:latin typeface="Cambria Math"/>
                <a:cs typeface="Cambria Math"/>
              </a:rPr>
              <a:t>෍</a:t>
            </a:r>
            <a:r>
              <a:rPr sz="1800" spc="-100" dirty="0">
                <a:solidFill>
                  <a:srgbClr val="FF505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FF5050"/>
                </a:solidFill>
                <a:latin typeface="Cambria Math"/>
                <a:cs typeface="Cambria Math"/>
              </a:rPr>
              <a:t>𝐰</a:t>
            </a:r>
            <a:r>
              <a:rPr sz="2100" b="1" baseline="-25793" dirty="0">
                <a:solidFill>
                  <a:srgbClr val="FF5050"/>
                </a:solidFill>
                <a:latin typeface="Calibri"/>
                <a:cs typeface="Calibri"/>
              </a:rPr>
              <a:t>i</a:t>
            </a:r>
            <a:r>
              <a:rPr sz="2100" b="1" spc="382" baseline="-25793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800" b="1" spc="-50" dirty="0">
                <a:solidFill>
                  <a:srgbClr val="FF5050"/>
                </a:solidFill>
                <a:latin typeface="Calibri"/>
                <a:cs typeface="Calibri"/>
              </a:rPr>
              <a:t>= </a:t>
            </a:r>
            <a:r>
              <a:rPr sz="1800" b="1" spc="-545" dirty="0">
                <a:solidFill>
                  <a:srgbClr val="FF5050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  <a:p>
            <a:pPr marL="50165">
              <a:lnSpc>
                <a:spcPct val="100000"/>
              </a:lnSpc>
              <a:spcBef>
                <a:spcPts val="620"/>
              </a:spcBef>
            </a:pPr>
            <a:r>
              <a:rPr sz="1300" spc="-25" dirty="0">
                <a:solidFill>
                  <a:srgbClr val="FF5050"/>
                </a:solidFill>
                <a:latin typeface="Cambria Math"/>
                <a:cs typeface="Cambria Math"/>
              </a:rPr>
              <a:t>𝐢=𝟏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58814" y="1865756"/>
            <a:ext cx="6921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spc="-5" dirty="0">
                <a:solidFill>
                  <a:srgbClr val="FF5050"/>
                </a:solidFill>
                <a:latin typeface="Calibri"/>
                <a:cs typeface="Calibri"/>
              </a:rPr>
              <a:t>i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56684" y="3389757"/>
            <a:ext cx="5815965" cy="625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14645" algn="l"/>
              </a:tabLst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initialize the weights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parameters</a:t>
            </a:r>
            <a:r>
              <a:rPr sz="1800" dirty="0">
                <a:latin typeface="Calibri"/>
                <a:cs typeface="Calibri"/>
              </a:rPr>
              <a:t> at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beginning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b="1" dirty="0">
                <a:latin typeface="Calibri"/>
                <a:cs typeface="Calibri"/>
              </a:rPr>
              <a:t>w</a:t>
            </a:r>
            <a:r>
              <a:rPr sz="1800" b="1" spc="405" dirty="0">
                <a:latin typeface="Calibri"/>
                <a:cs typeface="Calibri"/>
              </a:rPr>
              <a:t> </a:t>
            </a:r>
            <a:r>
              <a:rPr sz="1800" b="1" spc="-50" dirty="0">
                <a:latin typeface="Calibri"/>
                <a:cs typeface="Calibri"/>
              </a:rPr>
              <a:t>=</a:t>
            </a:r>
            <a:endParaRPr sz="1800">
              <a:latin typeface="Calibri"/>
              <a:cs typeface="Calibri"/>
            </a:endParaRPr>
          </a:p>
          <a:p>
            <a:pPr marL="791210">
              <a:lnSpc>
                <a:spcPct val="100000"/>
              </a:lnSpc>
              <a:spcBef>
                <a:spcPts val="994"/>
              </a:spcBef>
            </a:pPr>
            <a:r>
              <a:rPr sz="1300" spc="-50" dirty="0">
                <a:solidFill>
                  <a:srgbClr val="FF5050"/>
                </a:solidFill>
                <a:latin typeface="Cambria Math"/>
                <a:cs typeface="Cambria Math"/>
              </a:rPr>
              <a:t>𝐧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827386" y="3555619"/>
            <a:ext cx="158750" cy="15240"/>
          </a:xfrm>
          <a:custGeom>
            <a:avLst/>
            <a:gdLst/>
            <a:ahLst/>
            <a:cxnLst/>
            <a:rect l="l" t="t" r="r" b="b"/>
            <a:pathLst>
              <a:path w="158750" h="15239">
                <a:moveTo>
                  <a:pt x="158496" y="0"/>
                </a:moveTo>
                <a:lnTo>
                  <a:pt x="0" y="0"/>
                </a:lnTo>
                <a:lnTo>
                  <a:pt x="0" y="15239"/>
                </a:lnTo>
                <a:lnTo>
                  <a:pt x="158496" y="15239"/>
                </a:lnTo>
                <a:lnTo>
                  <a:pt x="1584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817100" y="3162748"/>
            <a:ext cx="184150" cy="67881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509"/>
              </a:spcBef>
            </a:pPr>
            <a:r>
              <a:rPr sz="1800" spc="-50" dirty="0">
                <a:latin typeface="Cambria Math"/>
                <a:cs typeface="Cambria Math"/>
              </a:rPr>
              <a:t>𝟏</a:t>
            </a:r>
            <a:endParaRPr sz="18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800" spc="-50" dirty="0">
                <a:latin typeface="Cambria Math"/>
                <a:cs typeface="Cambria Math"/>
              </a:rPr>
              <a:t>𝐍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543668" y="3549776"/>
            <a:ext cx="6921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spc="-5" dirty="0">
                <a:latin typeface="Calibri"/>
                <a:cs typeface="Calibri"/>
              </a:rPr>
              <a:t>i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38240" y="4043933"/>
            <a:ext cx="31775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we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make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sure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this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distribution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16929" y="4943043"/>
            <a:ext cx="40919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error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sum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misclassified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weights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35753" y="4941773"/>
            <a:ext cx="1111885" cy="577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795"/>
              </a:lnSpc>
              <a:spcBef>
                <a:spcPts val="100"/>
              </a:spcBef>
              <a:tabLst>
                <a:tab pos="894715" algn="l"/>
              </a:tabLst>
            </a:pPr>
            <a:r>
              <a:rPr sz="2700" b="1" baseline="3086" dirty="0">
                <a:solidFill>
                  <a:srgbClr val="FF5050"/>
                </a:solidFill>
                <a:latin typeface="Calibri"/>
                <a:cs typeface="Calibri"/>
              </a:rPr>
              <a:t>ε</a:t>
            </a:r>
            <a:r>
              <a:rPr sz="2700" b="1" spc="630" baseline="3086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700" b="1" baseline="3086" dirty="0">
                <a:solidFill>
                  <a:srgbClr val="FF5050"/>
                </a:solidFill>
                <a:latin typeface="Calibri"/>
                <a:cs typeface="Calibri"/>
              </a:rPr>
              <a:t>=</a:t>
            </a:r>
            <a:r>
              <a:rPr sz="2700" b="1" spc="750" baseline="3086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800" spc="1635" dirty="0">
                <a:solidFill>
                  <a:srgbClr val="FF5050"/>
                </a:solidFill>
                <a:latin typeface="Cambria Math"/>
                <a:cs typeface="Cambria Math"/>
              </a:rPr>
              <a:t>෍</a:t>
            </a:r>
            <a:r>
              <a:rPr sz="1800" dirty="0">
                <a:solidFill>
                  <a:srgbClr val="FF5050"/>
                </a:solidFill>
                <a:latin typeface="Cambria Math"/>
                <a:cs typeface="Cambria Math"/>
              </a:rPr>
              <a:t>	</a:t>
            </a:r>
            <a:r>
              <a:rPr sz="1800" spc="-50" dirty="0">
                <a:solidFill>
                  <a:srgbClr val="FF5050"/>
                </a:solidFill>
                <a:latin typeface="Cambria Math"/>
                <a:cs typeface="Cambria Math"/>
              </a:rPr>
              <a:t>𝐰</a:t>
            </a:r>
            <a:endParaRPr sz="1800">
              <a:latin typeface="Cambria Math"/>
              <a:cs typeface="Cambria Math"/>
            </a:endParaRPr>
          </a:p>
          <a:p>
            <a:pPr marR="5080" algn="r">
              <a:lnSpc>
                <a:spcPts val="1150"/>
              </a:lnSpc>
            </a:pPr>
            <a:r>
              <a:rPr sz="1400" b="1" spc="-5" dirty="0">
                <a:solidFill>
                  <a:srgbClr val="FF5050"/>
                </a:solidFill>
                <a:latin typeface="Calibri"/>
                <a:cs typeface="Calibri"/>
              </a:rPr>
              <a:t>i</a:t>
            </a:r>
            <a:endParaRPr sz="1400">
              <a:latin typeface="Calibri"/>
              <a:cs typeface="Calibri"/>
            </a:endParaRPr>
          </a:p>
          <a:p>
            <a:pPr marL="351790">
              <a:lnSpc>
                <a:spcPts val="1395"/>
              </a:lnSpc>
            </a:pPr>
            <a:r>
              <a:rPr sz="1300" spc="-10" dirty="0">
                <a:solidFill>
                  <a:srgbClr val="FF5050"/>
                </a:solidFill>
                <a:latin typeface="Cambria Math"/>
                <a:cs typeface="Cambria Math"/>
              </a:rPr>
              <a:t>𝐰𝐫𝐨𝐧𝐠</a:t>
            </a:r>
            <a:endParaRPr sz="1300">
              <a:latin typeface="Cambria Math"/>
              <a:cs typeface="Cambria Math"/>
            </a:endParaRPr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9055" y="3678935"/>
            <a:ext cx="2609088" cy="2085650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213359" y="121920"/>
            <a:ext cx="11765280" cy="768350"/>
          </a:xfrm>
          <a:custGeom>
            <a:avLst/>
            <a:gdLst/>
            <a:ahLst/>
            <a:cxnLst/>
            <a:rect l="l" t="t" r="r" b="b"/>
            <a:pathLst>
              <a:path w="11765280" h="768350">
                <a:moveTo>
                  <a:pt x="11765280" y="0"/>
                </a:moveTo>
                <a:lnTo>
                  <a:pt x="0" y="0"/>
                </a:lnTo>
                <a:lnTo>
                  <a:pt x="0" y="768095"/>
                </a:lnTo>
                <a:lnTo>
                  <a:pt x="11765280" y="768095"/>
                </a:lnTo>
                <a:lnTo>
                  <a:pt x="1176528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5074158" y="120523"/>
            <a:ext cx="204914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spc="-10" dirty="0"/>
              <a:t>Boosting</a:t>
            </a:r>
            <a:endParaRPr sz="4400"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83026" y="1593850"/>
            <a:ext cx="348487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initialize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weights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beginning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75093" y="1583816"/>
            <a:ext cx="414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w</a:t>
            </a:r>
            <a:r>
              <a:rPr sz="1800" b="1" spc="409" dirty="0">
                <a:latin typeface="Calibri"/>
                <a:cs typeface="Calibri"/>
              </a:rPr>
              <a:t> </a:t>
            </a:r>
            <a:r>
              <a:rPr sz="1800" b="1" spc="-50" dirty="0">
                <a:latin typeface="Calibri"/>
                <a:cs typeface="Calibri"/>
              </a:rPr>
              <a:t>=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71282" y="1745233"/>
            <a:ext cx="158750" cy="15240"/>
          </a:xfrm>
          <a:custGeom>
            <a:avLst/>
            <a:gdLst/>
            <a:ahLst/>
            <a:cxnLst/>
            <a:rect l="l" t="t" r="r" b="b"/>
            <a:pathLst>
              <a:path w="158750" h="15239">
                <a:moveTo>
                  <a:pt x="158496" y="0"/>
                </a:moveTo>
                <a:lnTo>
                  <a:pt x="0" y="0"/>
                </a:lnTo>
                <a:lnTo>
                  <a:pt x="0" y="15239"/>
                </a:lnTo>
                <a:lnTo>
                  <a:pt x="158496" y="15239"/>
                </a:lnTo>
                <a:lnTo>
                  <a:pt x="1584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460360" y="1351787"/>
            <a:ext cx="184150" cy="67881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509"/>
              </a:spcBef>
            </a:pPr>
            <a:r>
              <a:rPr sz="1800" spc="-50" dirty="0">
                <a:latin typeface="Cambria Math"/>
                <a:cs typeface="Cambria Math"/>
              </a:rPr>
              <a:t>𝟏</a:t>
            </a:r>
            <a:endParaRPr sz="18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800" spc="-50" dirty="0">
                <a:latin typeface="Cambria Math"/>
                <a:cs typeface="Cambria Math"/>
              </a:rPr>
              <a:t>𝐍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37654" y="1738630"/>
            <a:ext cx="6921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spc="-5" dirty="0">
                <a:latin typeface="Calibri"/>
                <a:cs typeface="Calibri"/>
              </a:rPr>
              <a:t>i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27903" y="2022348"/>
            <a:ext cx="173990" cy="453390"/>
          </a:xfrm>
          <a:custGeom>
            <a:avLst/>
            <a:gdLst/>
            <a:ahLst/>
            <a:cxnLst/>
            <a:rect l="l" t="t" r="r" b="b"/>
            <a:pathLst>
              <a:path w="173989" h="453389">
                <a:moveTo>
                  <a:pt x="57912" y="279400"/>
                </a:moveTo>
                <a:lnTo>
                  <a:pt x="0" y="279400"/>
                </a:lnTo>
                <a:lnTo>
                  <a:pt x="86868" y="453136"/>
                </a:lnTo>
                <a:lnTo>
                  <a:pt x="159258" y="308355"/>
                </a:lnTo>
                <a:lnTo>
                  <a:pt x="57912" y="308355"/>
                </a:lnTo>
                <a:lnTo>
                  <a:pt x="57912" y="279400"/>
                </a:lnTo>
                <a:close/>
              </a:path>
              <a:path w="173989" h="453389">
                <a:moveTo>
                  <a:pt x="115824" y="0"/>
                </a:moveTo>
                <a:lnTo>
                  <a:pt x="57912" y="0"/>
                </a:lnTo>
                <a:lnTo>
                  <a:pt x="57912" y="308355"/>
                </a:lnTo>
                <a:lnTo>
                  <a:pt x="115824" y="308355"/>
                </a:lnTo>
                <a:lnTo>
                  <a:pt x="115824" y="0"/>
                </a:lnTo>
                <a:close/>
              </a:path>
              <a:path w="173989" h="453389">
                <a:moveTo>
                  <a:pt x="173736" y="279400"/>
                </a:moveTo>
                <a:lnTo>
                  <a:pt x="115824" y="279400"/>
                </a:lnTo>
                <a:lnTo>
                  <a:pt x="115824" y="308355"/>
                </a:lnTo>
                <a:lnTo>
                  <a:pt x="159258" y="308355"/>
                </a:lnTo>
                <a:lnTo>
                  <a:pt x="173736" y="279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385817" y="2657602"/>
            <a:ext cx="2692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pick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h</a:t>
            </a:r>
            <a:r>
              <a:rPr sz="2100" b="1" spc="-15" baseline="-27777" dirty="0">
                <a:latin typeface="Calibri"/>
                <a:cs typeface="Calibri"/>
              </a:rPr>
              <a:t>t</a:t>
            </a:r>
            <a:r>
              <a:rPr sz="1800" b="1" spc="-10" dirty="0">
                <a:latin typeface="Calibri"/>
                <a:cs typeface="Calibri"/>
              </a:rPr>
              <a:t>(x)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that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minimizes</a:t>
            </a:r>
            <a:endParaRPr sz="1800">
              <a:latin typeface="Calibri"/>
              <a:cs typeface="Calibri"/>
            </a:endParaRPr>
          </a:p>
          <a:p>
            <a:pPr marL="1162685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ε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error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term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27903" y="3418332"/>
            <a:ext cx="173990" cy="453390"/>
          </a:xfrm>
          <a:custGeom>
            <a:avLst/>
            <a:gdLst/>
            <a:ahLst/>
            <a:cxnLst/>
            <a:rect l="l" t="t" r="r" b="b"/>
            <a:pathLst>
              <a:path w="173989" h="453389">
                <a:moveTo>
                  <a:pt x="57912" y="279399"/>
                </a:moveTo>
                <a:lnTo>
                  <a:pt x="0" y="279399"/>
                </a:lnTo>
                <a:lnTo>
                  <a:pt x="86868" y="453135"/>
                </a:lnTo>
                <a:lnTo>
                  <a:pt x="159258" y="308355"/>
                </a:lnTo>
                <a:lnTo>
                  <a:pt x="57912" y="308355"/>
                </a:lnTo>
                <a:lnTo>
                  <a:pt x="57912" y="279399"/>
                </a:lnTo>
                <a:close/>
              </a:path>
              <a:path w="173989" h="453389">
                <a:moveTo>
                  <a:pt x="115824" y="0"/>
                </a:moveTo>
                <a:lnTo>
                  <a:pt x="57912" y="0"/>
                </a:lnTo>
                <a:lnTo>
                  <a:pt x="57912" y="308355"/>
                </a:lnTo>
                <a:lnTo>
                  <a:pt x="115824" y="308355"/>
                </a:lnTo>
                <a:lnTo>
                  <a:pt x="115824" y="0"/>
                </a:lnTo>
                <a:close/>
              </a:path>
              <a:path w="173989" h="453389">
                <a:moveTo>
                  <a:pt x="173736" y="279399"/>
                </a:moveTo>
                <a:lnTo>
                  <a:pt x="115824" y="279399"/>
                </a:lnTo>
                <a:lnTo>
                  <a:pt x="115824" y="308355"/>
                </a:lnTo>
                <a:lnTo>
                  <a:pt x="159258" y="308355"/>
                </a:lnTo>
                <a:lnTo>
                  <a:pt x="173736" y="2793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594605" y="3981957"/>
            <a:ext cx="1751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we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can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calculate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𝛂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37808" y="4114622"/>
            <a:ext cx="8699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latin typeface="Calibri"/>
                <a:cs typeface="Calibri"/>
              </a:rPr>
              <a:t>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318759" y="4424171"/>
            <a:ext cx="173990" cy="453390"/>
          </a:xfrm>
          <a:custGeom>
            <a:avLst/>
            <a:gdLst/>
            <a:ahLst/>
            <a:cxnLst/>
            <a:rect l="l" t="t" r="r" b="b"/>
            <a:pathLst>
              <a:path w="173989" h="453389">
                <a:moveTo>
                  <a:pt x="57912" y="279400"/>
                </a:moveTo>
                <a:lnTo>
                  <a:pt x="0" y="279400"/>
                </a:lnTo>
                <a:lnTo>
                  <a:pt x="86867" y="453135"/>
                </a:lnTo>
                <a:lnTo>
                  <a:pt x="159258" y="308355"/>
                </a:lnTo>
                <a:lnTo>
                  <a:pt x="57912" y="308355"/>
                </a:lnTo>
                <a:lnTo>
                  <a:pt x="57912" y="279400"/>
                </a:lnTo>
                <a:close/>
              </a:path>
              <a:path w="173989" h="453389">
                <a:moveTo>
                  <a:pt x="115824" y="0"/>
                </a:moveTo>
                <a:lnTo>
                  <a:pt x="57912" y="0"/>
                </a:lnTo>
                <a:lnTo>
                  <a:pt x="57912" y="308355"/>
                </a:lnTo>
                <a:lnTo>
                  <a:pt x="115824" y="308355"/>
                </a:lnTo>
                <a:lnTo>
                  <a:pt x="115824" y="0"/>
                </a:lnTo>
                <a:close/>
              </a:path>
              <a:path w="173989" h="453389">
                <a:moveTo>
                  <a:pt x="173736" y="279400"/>
                </a:moveTo>
                <a:lnTo>
                  <a:pt x="115824" y="279400"/>
                </a:lnTo>
                <a:lnTo>
                  <a:pt x="115824" y="308355"/>
                </a:lnTo>
                <a:lnTo>
                  <a:pt x="159258" y="308355"/>
                </a:lnTo>
                <a:lnTo>
                  <a:pt x="173736" y="279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569967" y="5028641"/>
            <a:ext cx="17945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55700" algn="l"/>
              </a:tabLst>
            </a:pPr>
            <a:r>
              <a:rPr sz="1800" dirty="0">
                <a:latin typeface="Calibri"/>
                <a:cs typeface="Calibri"/>
              </a:rPr>
              <a:t>update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b="1" spc="-50" dirty="0">
                <a:latin typeface="Calibri"/>
                <a:cs typeface="Calibri"/>
              </a:rPr>
              <a:t>w</a:t>
            </a:r>
            <a:r>
              <a:rPr sz="1800" b="1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weight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22772" y="5195061"/>
            <a:ext cx="26479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spc="-25" dirty="0">
                <a:latin typeface="Calibri"/>
                <a:cs typeface="Calibri"/>
              </a:rPr>
              <a:t>t+1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523488" y="2770632"/>
            <a:ext cx="785495" cy="2438400"/>
            <a:chOff x="3523488" y="2770632"/>
            <a:chExt cx="785495" cy="2438400"/>
          </a:xfrm>
        </p:grpSpPr>
        <p:sp>
          <p:nvSpPr>
            <p:cNvPr id="16" name="object 16"/>
            <p:cNvSpPr/>
            <p:nvPr/>
          </p:nvSpPr>
          <p:spPr>
            <a:xfrm>
              <a:off x="3528060" y="2857500"/>
              <a:ext cx="781050" cy="2322830"/>
            </a:xfrm>
            <a:custGeom>
              <a:avLst/>
              <a:gdLst/>
              <a:ahLst/>
              <a:cxnLst/>
              <a:rect l="l" t="t" r="r" b="b"/>
              <a:pathLst>
                <a:path w="781050" h="2322829">
                  <a:moveTo>
                    <a:pt x="780923" y="2322576"/>
                  </a:moveTo>
                  <a:lnTo>
                    <a:pt x="0" y="2322576"/>
                  </a:lnTo>
                </a:path>
                <a:path w="781050" h="2322829">
                  <a:moveTo>
                    <a:pt x="24384" y="2321052"/>
                  </a:moveTo>
                  <a:lnTo>
                    <a:pt x="24384" y="0"/>
                  </a:lnTo>
                </a:path>
              </a:pathLst>
            </a:custGeom>
            <a:ln w="579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28060" y="2770632"/>
              <a:ext cx="617855" cy="173990"/>
            </a:xfrm>
            <a:custGeom>
              <a:avLst/>
              <a:gdLst/>
              <a:ahLst/>
              <a:cxnLst/>
              <a:rect l="l" t="t" r="r" b="b"/>
              <a:pathLst>
                <a:path w="617854" h="173989">
                  <a:moveTo>
                    <a:pt x="444118" y="0"/>
                  </a:moveTo>
                  <a:lnTo>
                    <a:pt x="444118" y="173735"/>
                  </a:lnTo>
                  <a:lnTo>
                    <a:pt x="559943" y="115823"/>
                  </a:lnTo>
                  <a:lnTo>
                    <a:pt x="473075" y="115823"/>
                  </a:lnTo>
                  <a:lnTo>
                    <a:pt x="473075" y="57912"/>
                  </a:lnTo>
                  <a:lnTo>
                    <a:pt x="559943" y="57912"/>
                  </a:lnTo>
                  <a:lnTo>
                    <a:pt x="444118" y="0"/>
                  </a:lnTo>
                  <a:close/>
                </a:path>
                <a:path w="617854" h="173989">
                  <a:moveTo>
                    <a:pt x="444118" y="57912"/>
                  </a:moveTo>
                  <a:lnTo>
                    <a:pt x="0" y="57912"/>
                  </a:lnTo>
                  <a:lnTo>
                    <a:pt x="0" y="115823"/>
                  </a:lnTo>
                  <a:lnTo>
                    <a:pt x="444118" y="115823"/>
                  </a:lnTo>
                  <a:lnTo>
                    <a:pt x="444118" y="57912"/>
                  </a:lnTo>
                  <a:close/>
                </a:path>
                <a:path w="617854" h="173989">
                  <a:moveTo>
                    <a:pt x="559943" y="57912"/>
                  </a:moveTo>
                  <a:lnTo>
                    <a:pt x="473075" y="57912"/>
                  </a:lnTo>
                  <a:lnTo>
                    <a:pt x="473075" y="115823"/>
                  </a:lnTo>
                  <a:lnTo>
                    <a:pt x="559943" y="115823"/>
                  </a:lnTo>
                  <a:lnTo>
                    <a:pt x="617854" y="86867"/>
                  </a:lnTo>
                  <a:lnTo>
                    <a:pt x="559943" y="579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002016" y="3080385"/>
            <a:ext cx="53086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10" dirty="0">
                <a:solidFill>
                  <a:srgbClr val="FF5050"/>
                </a:solidFill>
                <a:latin typeface="Cambria Math"/>
                <a:cs typeface="Cambria Math"/>
              </a:rPr>
              <a:t>𝐰𝐫𝐨𝐧𝐠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705215" y="2912491"/>
            <a:ext cx="6921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spc="-5" dirty="0">
                <a:solidFill>
                  <a:srgbClr val="FF5050"/>
                </a:solidFill>
                <a:latin typeface="Calibri"/>
                <a:cs typeface="Calibri"/>
              </a:rPr>
              <a:t>i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637018" y="2729865"/>
            <a:ext cx="1143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920115" algn="l"/>
              </a:tabLst>
            </a:pPr>
            <a:r>
              <a:rPr sz="2700" b="1" baseline="3086" dirty="0">
                <a:solidFill>
                  <a:srgbClr val="FF5050"/>
                </a:solidFill>
                <a:latin typeface="Calibri"/>
                <a:cs typeface="Calibri"/>
              </a:rPr>
              <a:t>ε</a:t>
            </a:r>
            <a:r>
              <a:rPr sz="2100" b="1" baseline="-23809" dirty="0">
                <a:solidFill>
                  <a:srgbClr val="FF5050"/>
                </a:solidFill>
                <a:latin typeface="Calibri"/>
                <a:cs typeface="Calibri"/>
              </a:rPr>
              <a:t>t</a:t>
            </a:r>
            <a:r>
              <a:rPr sz="2100" b="1" spc="-75" baseline="-23809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700" b="1" baseline="3086" dirty="0">
                <a:solidFill>
                  <a:srgbClr val="FF5050"/>
                </a:solidFill>
                <a:latin typeface="Calibri"/>
                <a:cs typeface="Calibri"/>
              </a:rPr>
              <a:t>=</a:t>
            </a:r>
            <a:r>
              <a:rPr sz="2700" b="1" spc="862" baseline="3086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800" spc="1635" dirty="0">
                <a:solidFill>
                  <a:srgbClr val="FF5050"/>
                </a:solidFill>
                <a:latin typeface="Cambria Math"/>
                <a:cs typeface="Cambria Math"/>
              </a:rPr>
              <a:t>෍</a:t>
            </a:r>
            <a:r>
              <a:rPr sz="1800" dirty="0">
                <a:solidFill>
                  <a:srgbClr val="FF5050"/>
                </a:solidFill>
                <a:latin typeface="Cambria Math"/>
                <a:cs typeface="Cambria Math"/>
              </a:rPr>
              <a:t>	</a:t>
            </a:r>
            <a:r>
              <a:rPr sz="1800" spc="-50" dirty="0">
                <a:solidFill>
                  <a:srgbClr val="FF5050"/>
                </a:solidFill>
                <a:latin typeface="Cambria Math"/>
                <a:cs typeface="Cambria Math"/>
              </a:rPr>
              <a:t>𝐰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980171" y="4172458"/>
            <a:ext cx="515620" cy="15240"/>
          </a:xfrm>
          <a:custGeom>
            <a:avLst/>
            <a:gdLst/>
            <a:ahLst/>
            <a:cxnLst/>
            <a:rect l="l" t="t" r="r" b="b"/>
            <a:pathLst>
              <a:path w="515620" h="15239">
                <a:moveTo>
                  <a:pt x="515111" y="0"/>
                </a:moveTo>
                <a:lnTo>
                  <a:pt x="0" y="0"/>
                </a:lnTo>
                <a:lnTo>
                  <a:pt x="0" y="15240"/>
                </a:lnTo>
                <a:lnTo>
                  <a:pt x="515111" y="15240"/>
                </a:lnTo>
                <a:lnTo>
                  <a:pt x="515111" y="0"/>
                </a:lnTo>
                <a:close/>
              </a:path>
            </a:pathLst>
          </a:custGeom>
          <a:solidFill>
            <a:srgbClr val="FF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173593" y="4158183"/>
            <a:ext cx="1301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ε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289417" y="4281678"/>
            <a:ext cx="787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5050"/>
                </a:solidFill>
                <a:latin typeface="Calibri"/>
                <a:cs typeface="Calibri"/>
              </a:rPr>
              <a:t>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514590" y="4158488"/>
            <a:ext cx="121920" cy="12700"/>
          </a:xfrm>
          <a:custGeom>
            <a:avLst/>
            <a:gdLst/>
            <a:ahLst/>
            <a:cxnLst/>
            <a:rect l="l" t="t" r="r" b="b"/>
            <a:pathLst>
              <a:path w="121920" h="12700">
                <a:moveTo>
                  <a:pt x="121919" y="0"/>
                </a:moveTo>
                <a:lnTo>
                  <a:pt x="0" y="0"/>
                </a:lnTo>
                <a:lnTo>
                  <a:pt x="0" y="12192"/>
                </a:lnTo>
                <a:lnTo>
                  <a:pt x="121919" y="12192"/>
                </a:lnTo>
                <a:lnTo>
                  <a:pt x="121919" y="0"/>
                </a:lnTo>
                <a:close/>
              </a:path>
            </a:pathLst>
          </a:custGeom>
          <a:solidFill>
            <a:srgbClr val="FF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478521" y="3832352"/>
            <a:ext cx="1254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502920" algn="l"/>
              </a:tabLst>
            </a:pPr>
            <a:r>
              <a:rPr sz="2400" spc="-75" baseline="1736" dirty="0">
                <a:solidFill>
                  <a:srgbClr val="FF5050"/>
                </a:solidFill>
                <a:latin typeface="Cambria Math"/>
                <a:cs typeface="Cambria Math"/>
              </a:rPr>
              <a:t>𝟏</a:t>
            </a:r>
            <a:r>
              <a:rPr sz="2400" baseline="1736" dirty="0">
                <a:solidFill>
                  <a:srgbClr val="FF5050"/>
                </a:solidFill>
                <a:latin typeface="Cambria Math"/>
                <a:cs typeface="Cambria Math"/>
              </a:rPr>
              <a:t>	</a:t>
            </a:r>
            <a:r>
              <a:rPr sz="1800" dirty="0">
                <a:solidFill>
                  <a:srgbClr val="FF5050"/>
                </a:solidFill>
                <a:latin typeface="Cambria Math"/>
                <a:cs typeface="Cambria Math"/>
              </a:rPr>
              <a:t>𝟏</a:t>
            </a:r>
            <a:r>
              <a:rPr sz="1800" spc="-20" dirty="0">
                <a:solidFill>
                  <a:srgbClr val="FF505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FF5050"/>
                </a:solidFill>
                <a:latin typeface="Cambria Math"/>
                <a:cs typeface="Cambria Math"/>
              </a:rPr>
              <a:t>− </a:t>
            </a: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ε</a:t>
            </a:r>
            <a:r>
              <a:rPr sz="1800" b="1" baseline="-25462" dirty="0">
                <a:solidFill>
                  <a:srgbClr val="FF5050"/>
                </a:solidFill>
                <a:latin typeface="Calibri"/>
                <a:cs typeface="Calibri"/>
              </a:rPr>
              <a:t>t</a:t>
            </a:r>
            <a:r>
              <a:rPr sz="1800" b="1" spc="352" baseline="-25462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700" b="1" spc="-75" baseline="-37037" dirty="0">
                <a:solidFill>
                  <a:srgbClr val="FF5050"/>
                </a:solidFill>
                <a:latin typeface="Calibri"/>
                <a:cs typeface="Calibri"/>
              </a:rPr>
              <a:t>)</a:t>
            </a:r>
            <a:endParaRPr sz="2700" baseline="-37037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068566" y="3981957"/>
            <a:ext cx="951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5050"/>
                </a:solidFill>
                <a:latin typeface="Cambria Math"/>
                <a:cs typeface="Cambria Math"/>
              </a:rPr>
              <a:t>𝛂</a:t>
            </a:r>
            <a:r>
              <a:rPr sz="1800" spc="-240" dirty="0">
                <a:solidFill>
                  <a:srgbClr val="FF5050"/>
                </a:solidFill>
                <a:latin typeface="Cambria Math"/>
                <a:cs typeface="Cambria Math"/>
              </a:rPr>
              <a:t> </a:t>
            </a:r>
            <a:r>
              <a:rPr sz="2100" b="1" spc="-15" baseline="-23809" dirty="0">
                <a:solidFill>
                  <a:srgbClr val="FF5050"/>
                </a:solidFill>
                <a:latin typeface="Calibri"/>
                <a:cs typeface="Calibri"/>
              </a:rPr>
              <a:t>t</a:t>
            </a:r>
            <a:r>
              <a:rPr sz="2100" b="1" spc="-209" baseline="-23809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= </a:t>
            </a:r>
            <a:r>
              <a:rPr sz="2400" b="1" baseline="-38194" dirty="0">
                <a:solidFill>
                  <a:srgbClr val="FF5050"/>
                </a:solidFill>
                <a:latin typeface="Cambria Math"/>
                <a:cs typeface="Cambria Math"/>
              </a:rPr>
              <a:t>2</a:t>
            </a:r>
            <a:r>
              <a:rPr sz="2400" b="1" spc="30" baseline="-38194" dirty="0">
                <a:solidFill>
                  <a:srgbClr val="FF5050"/>
                </a:solidFill>
                <a:latin typeface="Cambria Math"/>
                <a:cs typeface="Cambria Math"/>
              </a:rPr>
              <a:t> </a:t>
            </a: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ln</a:t>
            </a:r>
            <a:r>
              <a:rPr sz="1800" b="1" spc="-1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800" b="1" spc="-50" dirty="0">
                <a:solidFill>
                  <a:srgbClr val="FF5050"/>
                </a:solidFill>
                <a:latin typeface="Calibri"/>
                <a:cs typeface="Calibri"/>
              </a:rPr>
              <a:t>(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051087" y="5004308"/>
            <a:ext cx="140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228078" y="5172836"/>
            <a:ext cx="6921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spc="-5" dirty="0">
                <a:solidFill>
                  <a:srgbClr val="FF5050"/>
                </a:solidFill>
                <a:latin typeface="Calibri"/>
                <a:cs typeface="Calibri"/>
              </a:rPr>
              <a:t>i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732268" y="5160721"/>
            <a:ext cx="1352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Z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009130" y="4916170"/>
            <a:ext cx="971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895350" algn="l"/>
              </a:tabLst>
            </a:pPr>
            <a:r>
              <a:rPr sz="2700" b="1" baseline="-21604" dirty="0">
                <a:solidFill>
                  <a:srgbClr val="FF5050"/>
                </a:solidFill>
                <a:latin typeface="Calibri"/>
                <a:cs typeface="Calibri"/>
              </a:rPr>
              <a:t>w</a:t>
            </a:r>
            <a:r>
              <a:rPr sz="2700" b="1" spc="-225" baseline="-21604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5050"/>
                </a:solidFill>
                <a:latin typeface="Calibri"/>
                <a:cs typeface="Calibri"/>
              </a:rPr>
              <a:t>t+1 </a:t>
            </a:r>
            <a:r>
              <a:rPr sz="2700" b="1" baseline="-21604" dirty="0">
                <a:solidFill>
                  <a:srgbClr val="FF5050"/>
                </a:solidFill>
                <a:latin typeface="Calibri"/>
                <a:cs typeface="Calibri"/>
              </a:rPr>
              <a:t>= </a:t>
            </a:r>
            <a:r>
              <a:rPr sz="1800" b="1" u="heavy" baseline="4629" dirty="0">
                <a:solidFill>
                  <a:srgbClr val="FF5050"/>
                </a:solidFill>
                <a:uFill>
                  <a:solidFill>
                    <a:srgbClr val="FF5050"/>
                  </a:solidFill>
                </a:uFill>
                <a:latin typeface="Calibri"/>
                <a:cs typeface="Calibri"/>
              </a:rPr>
              <a:t>	</a:t>
            </a:r>
            <a:r>
              <a:rPr sz="1800" b="1" spc="-75" baseline="4629" dirty="0">
                <a:solidFill>
                  <a:srgbClr val="FF5050"/>
                </a:solidFill>
                <a:latin typeface="Calibri"/>
                <a:cs typeface="Calibri"/>
              </a:rPr>
              <a:t>i</a:t>
            </a:r>
            <a:endParaRPr sz="1800" baseline="4629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670292" y="4713478"/>
            <a:ext cx="320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-37" baseline="-29320" dirty="0">
                <a:solidFill>
                  <a:srgbClr val="FF5050"/>
                </a:solidFill>
                <a:latin typeface="Cambria Math"/>
                <a:cs typeface="Cambria Math"/>
              </a:rPr>
              <a:t>𝐰</a:t>
            </a:r>
            <a:r>
              <a:rPr sz="1200" b="1" spc="-25" dirty="0">
                <a:solidFill>
                  <a:srgbClr val="FF5050"/>
                </a:solidFill>
                <a:latin typeface="Calibri"/>
                <a:cs typeface="Calibri"/>
              </a:rPr>
              <a:t>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153145" y="4854651"/>
            <a:ext cx="13303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-</a:t>
            </a:r>
            <a:r>
              <a:rPr sz="1800" b="1" spc="-25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5050"/>
                </a:solidFill>
                <a:latin typeface="Cambria Math"/>
                <a:cs typeface="Cambria Math"/>
              </a:rPr>
              <a:t>𝛂</a:t>
            </a:r>
            <a:r>
              <a:rPr sz="1800" spc="-114" dirty="0">
                <a:solidFill>
                  <a:srgbClr val="FF5050"/>
                </a:solidFill>
                <a:latin typeface="Cambria Math"/>
                <a:cs typeface="Cambria Math"/>
              </a:rPr>
              <a:t> </a:t>
            </a:r>
            <a:r>
              <a:rPr sz="1800" b="1" spc="82" baseline="-18518" dirty="0">
                <a:solidFill>
                  <a:srgbClr val="FF5050"/>
                </a:solidFill>
                <a:latin typeface="Calibri"/>
                <a:cs typeface="Calibri"/>
              </a:rPr>
              <a:t>t</a:t>
            </a:r>
            <a:r>
              <a:rPr sz="1800" b="1" spc="55" dirty="0">
                <a:solidFill>
                  <a:srgbClr val="FF5050"/>
                </a:solidFill>
                <a:latin typeface="Calibri"/>
                <a:cs typeface="Calibri"/>
              </a:rPr>
              <a:t>h</a:t>
            </a:r>
            <a:r>
              <a:rPr sz="1800" b="1" spc="-26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800" b="1" baseline="-23148" dirty="0">
                <a:solidFill>
                  <a:srgbClr val="FF5050"/>
                </a:solidFill>
                <a:latin typeface="Calibri"/>
                <a:cs typeface="Calibri"/>
              </a:rPr>
              <a:t>t</a:t>
            </a:r>
            <a:r>
              <a:rPr sz="1800" b="1" spc="-15" baseline="-23148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(x)</a:t>
            </a:r>
            <a:r>
              <a:rPr sz="1800" b="1" spc="5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FF5050"/>
                </a:solidFill>
                <a:latin typeface="Calibri"/>
                <a:cs typeface="Calibri"/>
              </a:rPr>
              <a:t>y(x)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682620" y="5671515"/>
            <a:ext cx="64446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On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every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iteration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add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new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h(x)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weak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learner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final</a:t>
            </a:r>
            <a:r>
              <a:rPr sz="1800" spc="-10" dirty="0">
                <a:latin typeface="Calibri"/>
                <a:cs typeface="Calibri"/>
              </a:rPr>
              <a:t> model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13359" y="121920"/>
            <a:ext cx="11765280" cy="768350"/>
          </a:xfrm>
          <a:custGeom>
            <a:avLst/>
            <a:gdLst/>
            <a:ahLst/>
            <a:cxnLst/>
            <a:rect l="l" t="t" r="r" b="b"/>
            <a:pathLst>
              <a:path w="11765280" h="768350">
                <a:moveTo>
                  <a:pt x="11765280" y="0"/>
                </a:moveTo>
                <a:lnTo>
                  <a:pt x="0" y="0"/>
                </a:lnTo>
                <a:lnTo>
                  <a:pt x="0" y="768095"/>
                </a:lnTo>
                <a:lnTo>
                  <a:pt x="11765280" y="768095"/>
                </a:lnTo>
                <a:lnTo>
                  <a:pt x="1176528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5074158" y="120523"/>
            <a:ext cx="204914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spc="-10" dirty="0"/>
              <a:t>Boosting</a:t>
            </a:r>
            <a:endParaRPr sz="4400"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42294" y="1418666"/>
            <a:ext cx="971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023352" y="1610741"/>
            <a:ext cx="515620" cy="15240"/>
          </a:xfrm>
          <a:custGeom>
            <a:avLst/>
            <a:gdLst/>
            <a:ahLst/>
            <a:cxnLst/>
            <a:rect l="l" t="t" r="r" b="b"/>
            <a:pathLst>
              <a:path w="515620" h="15239">
                <a:moveTo>
                  <a:pt x="515112" y="0"/>
                </a:moveTo>
                <a:lnTo>
                  <a:pt x="0" y="0"/>
                </a:lnTo>
                <a:lnTo>
                  <a:pt x="0" y="15239"/>
                </a:lnTo>
                <a:lnTo>
                  <a:pt x="515112" y="15239"/>
                </a:lnTo>
                <a:lnTo>
                  <a:pt x="515112" y="0"/>
                </a:lnTo>
                <a:close/>
              </a:path>
            </a:pathLst>
          </a:custGeom>
          <a:solidFill>
            <a:srgbClr val="FF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16900" y="1595754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ε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32723" y="1718817"/>
            <a:ext cx="787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5050"/>
                </a:solidFill>
                <a:latin typeface="Calibri"/>
                <a:cs typeface="Calibri"/>
              </a:rPr>
              <a:t>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557769" y="1596644"/>
            <a:ext cx="121920" cy="12700"/>
          </a:xfrm>
          <a:custGeom>
            <a:avLst/>
            <a:gdLst/>
            <a:ahLst/>
            <a:cxnLst/>
            <a:rect l="l" t="t" r="r" b="b"/>
            <a:pathLst>
              <a:path w="121920" h="12700">
                <a:moveTo>
                  <a:pt x="121920" y="0"/>
                </a:moveTo>
                <a:lnTo>
                  <a:pt x="0" y="0"/>
                </a:lnTo>
                <a:lnTo>
                  <a:pt x="0" y="12191"/>
                </a:lnTo>
                <a:lnTo>
                  <a:pt x="121920" y="12191"/>
                </a:lnTo>
                <a:lnTo>
                  <a:pt x="121920" y="0"/>
                </a:lnTo>
                <a:close/>
              </a:path>
            </a:pathLst>
          </a:custGeom>
          <a:solidFill>
            <a:srgbClr val="FF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521575" y="1269619"/>
            <a:ext cx="1118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503555" algn="l"/>
              </a:tabLst>
            </a:pPr>
            <a:r>
              <a:rPr sz="2400" spc="-75" baseline="1736" dirty="0">
                <a:solidFill>
                  <a:srgbClr val="FF5050"/>
                </a:solidFill>
                <a:latin typeface="Cambria Math"/>
                <a:cs typeface="Cambria Math"/>
              </a:rPr>
              <a:t>𝟏</a:t>
            </a:r>
            <a:r>
              <a:rPr sz="2400" baseline="1736" dirty="0">
                <a:solidFill>
                  <a:srgbClr val="FF5050"/>
                </a:solidFill>
                <a:latin typeface="Cambria Math"/>
                <a:cs typeface="Cambria Math"/>
              </a:rPr>
              <a:t>	</a:t>
            </a:r>
            <a:r>
              <a:rPr sz="1800" dirty="0">
                <a:solidFill>
                  <a:srgbClr val="FF5050"/>
                </a:solidFill>
                <a:latin typeface="Cambria Math"/>
                <a:cs typeface="Cambria Math"/>
              </a:rPr>
              <a:t>𝟏</a:t>
            </a:r>
            <a:r>
              <a:rPr sz="1800" spc="-20" dirty="0">
                <a:solidFill>
                  <a:srgbClr val="FF505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FF5050"/>
                </a:solidFill>
                <a:latin typeface="Cambria Math"/>
                <a:cs typeface="Cambria Math"/>
              </a:rPr>
              <a:t>−</a:t>
            </a:r>
            <a:r>
              <a:rPr sz="1800" spc="10" dirty="0">
                <a:solidFill>
                  <a:srgbClr val="FF5050"/>
                </a:solidFill>
                <a:latin typeface="Cambria Math"/>
                <a:cs typeface="Cambria Math"/>
              </a:rPr>
              <a:t> </a:t>
            </a:r>
            <a:r>
              <a:rPr sz="1800" b="1" spc="-25" dirty="0">
                <a:solidFill>
                  <a:srgbClr val="FF5050"/>
                </a:solidFill>
                <a:latin typeface="Calibri"/>
                <a:cs typeface="Calibri"/>
              </a:rPr>
              <a:t>ε</a:t>
            </a:r>
            <a:r>
              <a:rPr sz="1800" b="1" spc="-37" baseline="-25462" dirty="0">
                <a:solidFill>
                  <a:srgbClr val="FF5050"/>
                </a:solidFill>
                <a:latin typeface="Calibri"/>
                <a:cs typeface="Calibri"/>
              </a:rPr>
              <a:t>t</a:t>
            </a:r>
            <a:endParaRPr sz="1800" baseline="-25462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11618" y="1418666"/>
            <a:ext cx="9525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5050"/>
                </a:solidFill>
                <a:latin typeface="Cambria Math"/>
                <a:cs typeface="Cambria Math"/>
              </a:rPr>
              <a:t>𝛂</a:t>
            </a:r>
            <a:r>
              <a:rPr sz="1800" spc="-240" dirty="0">
                <a:solidFill>
                  <a:srgbClr val="FF5050"/>
                </a:solidFill>
                <a:latin typeface="Cambria Math"/>
                <a:cs typeface="Cambria Math"/>
              </a:rPr>
              <a:t> </a:t>
            </a:r>
            <a:r>
              <a:rPr sz="2100" b="1" spc="-15" baseline="-23809" dirty="0">
                <a:solidFill>
                  <a:srgbClr val="FF5050"/>
                </a:solidFill>
                <a:latin typeface="Calibri"/>
                <a:cs typeface="Calibri"/>
              </a:rPr>
              <a:t>t</a:t>
            </a:r>
            <a:r>
              <a:rPr sz="2100" b="1" spc="-209" baseline="-23809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= </a:t>
            </a:r>
            <a:r>
              <a:rPr sz="2400" b="1" baseline="-38194" dirty="0">
                <a:solidFill>
                  <a:srgbClr val="FF5050"/>
                </a:solidFill>
                <a:latin typeface="Cambria Math"/>
                <a:cs typeface="Cambria Math"/>
              </a:rPr>
              <a:t>2</a:t>
            </a:r>
            <a:r>
              <a:rPr sz="2400" b="1" spc="37" baseline="-38194" dirty="0">
                <a:solidFill>
                  <a:srgbClr val="FF5050"/>
                </a:solidFill>
                <a:latin typeface="Cambria Math"/>
                <a:cs typeface="Cambria Math"/>
              </a:rPr>
              <a:t> </a:t>
            </a: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ln</a:t>
            </a:r>
            <a:r>
              <a:rPr sz="1800" b="1" spc="-1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800" b="1" spc="-50" dirty="0">
                <a:solidFill>
                  <a:srgbClr val="FF5050"/>
                </a:solidFill>
                <a:latin typeface="Calibri"/>
                <a:cs typeface="Calibri"/>
              </a:rPr>
              <a:t>(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6301" y="2070843"/>
            <a:ext cx="4051646" cy="354588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187445" y="2249881"/>
            <a:ext cx="8531225" cy="3852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56155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given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h(x)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classifier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α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value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increases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error</a:t>
            </a:r>
            <a:endParaRPr sz="1800">
              <a:latin typeface="Calibri"/>
              <a:cs typeface="Calibri"/>
            </a:endParaRPr>
          </a:p>
          <a:p>
            <a:pPr marL="3171190" marR="1618615" indent="-457834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converges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0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course,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good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classifiers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are </a:t>
            </a:r>
            <a:r>
              <a:rPr sz="1800" dirty="0">
                <a:latin typeface="Calibri"/>
                <a:cs typeface="Calibri"/>
              </a:rPr>
              <a:t>given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more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weight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500">
              <a:latin typeface="Calibri"/>
              <a:cs typeface="Calibri"/>
            </a:endParaRPr>
          </a:p>
          <a:p>
            <a:pPr marR="1506855" algn="r">
              <a:lnSpc>
                <a:spcPct val="100000"/>
              </a:lnSpc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given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h(x)</a:t>
            </a:r>
            <a:r>
              <a:rPr sz="1800" b="1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classifier </a:t>
            </a:r>
            <a:r>
              <a:rPr sz="1800" b="1" dirty="0">
                <a:latin typeface="Calibri"/>
                <a:cs typeface="Calibri"/>
              </a:rPr>
              <a:t>α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value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 </a:t>
            </a:r>
            <a:r>
              <a:rPr sz="1800" b="1" dirty="0">
                <a:latin typeface="Calibri"/>
                <a:cs typeface="Calibri"/>
              </a:rPr>
              <a:t>0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if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error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b="1" spc="-25" dirty="0">
                <a:latin typeface="Calibri"/>
                <a:cs typeface="Calibri"/>
              </a:rPr>
              <a:t>0.5</a:t>
            </a:r>
            <a:endParaRPr sz="1800">
              <a:latin typeface="Calibri"/>
              <a:cs typeface="Calibri"/>
            </a:endParaRPr>
          </a:p>
          <a:p>
            <a:pPr marR="1554480" algn="r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Why?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Because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random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guess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(coin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toss)</a:t>
            </a:r>
            <a:endParaRPr sz="1800">
              <a:latin typeface="Calibri"/>
              <a:cs typeface="Calibri"/>
            </a:endParaRPr>
          </a:p>
          <a:p>
            <a:pPr marL="307975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~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want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our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algorithm to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rely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random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guesses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Calibri"/>
              <a:cs typeface="Calibri"/>
            </a:endParaRPr>
          </a:p>
          <a:p>
            <a:pPr marL="2713355" marR="614680" indent="-457200">
              <a:lnSpc>
                <a:spcPct val="100000"/>
              </a:lnSpc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give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negative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α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value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h(x) </a:t>
            </a:r>
            <a:r>
              <a:rPr sz="1800" dirty="0">
                <a:latin typeface="Calibri"/>
                <a:cs typeface="Calibri"/>
              </a:rPr>
              <a:t>classifiers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that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worse </a:t>
            </a:r>
            <a:r>
              <a:rPr sz="1800" dirty="0">
                <a:latin typeface="Calibri"/>
                <a:cs typeface="Calibri"/>
              </a:rPr>
              <a:t>than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random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guesses</a:t>
            </a:r>
            <a:endParaRPr sz="1800">
              <a:latin typeface="Calibri"/>
              <a:cs typeface="Calibri"/>
            </a:endParaRPr>
          </a:p>
          <a:p>
            <a:pPr marL="317119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~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do 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opposite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thats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best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action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This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α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parameter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something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h(x)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learners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!!!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3359" y="121920"/>
            <a:ext cx="11765280" cy="768350"/>
          </a:xfrm>
          <a:custGeom>
            <a:avLst/>
            <a:gdLst/>
            <a:ahLst/>
            <a:cxnLst/>
            <a:rect l="l" t="t" r="r" b="b"/>
            <a:pathLst>
              <a:path w="11765280" h="768350">
                <a:moveTo>
                  <a:pt x="11765280" y="0"/>
                </a:moveTo>
                <a:lnTo>
                  <a:pt x="0" y="0"/>
                </a:lnTo>
                <a:lnTo>
                  <a:pt x="0" y="768095"/>
                </a:lnTo>
                <a:lnTo>
                  <a:pt x="11765280" y="768095"/>
                </a:lnTo>
                <a:lnTo>
                  <a:pt x="1176528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074158" y="120523"/>
            <a:ext cx="204914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spc="-10" dirty="0"/>
              <a:t>Boosting</a:t>
            </a:r>
            <a:endParaRPr sz="4400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13105"/>
            <a:ext cx="195453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u="sng" spc="-3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Boosting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00961" y="1492072"/>
            <a:ext cx="1409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77309" y="1660601"/>
            <a:ext cx="6921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solidFill>
                  <a:srgbClr val="FF5050"/>
                </a:solidFill>
                <a:latin typeface="Calibri"/>
                <a:cs typeface="Calibri"/>
              </a:rPr>
              <a:t>i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81117" y="1649348"/>
            <a:ext cx="1352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Z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58107" y="1404315"/>
            <a:ext cx="9715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895350" algn="l"/>
              </a:tabLst>
            </a:pPr>
            <a:r>
              <a:rPr sz="2700" b="1" baseline="-21604" dirty="0">
                <a:solidFill>
                  <a:srgbClr val="FF5050"/>
                </a:solidFill>
                <a:latin typeface="Calibri"/>
                <a:cs typeface="Calibri"/>
              </a:rPr>
              <a:t>w</a:t>
            </a:r>
            <a:r>
              <a:rPr sz="2700" b="1" spc="-225" baseline="-21604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5050"/>
                </a:solidFill>
                <a:latin typeface="Calibri"/>
                <a:cs typeface="Calibri"/>
              </a:rPr>
              <a:t>t+1 </a:t>
            </a:r>
            <a:r>
              <a:rPr sz="2700" b="1" baseline="-21604" dirty="0">
                <a:solidFill>
                  <a:srgbClr val="FF5050"/>
                </a:solidFill>
                <a:latin typeface="Calibri"/>
                <a:cs typeface="Calibri"/>
              </a:rPr>
              <a:t>= </a:t>
            </a:r>
            <a:r>
              <a:rPr sz="1800" b="1" u="heavy" baseline="4629" dirty="0">
                <a:solidFill>
                  <a:srgbClr val="FF5050"/>
                </a:solidFill>
                <a:uFill>
                  <a:solidFill>
                    <a:srgbClr val="FF5050"/>
                  </a:solidFill>
                </a:uFill>
                <a:latin typeface="Calibri"/>
                <a:cs typeface="Calibri"/>
              </a:rPr>
              <a:t>	</a:t>
            </a:r>
            <a:r>
              <a:rPr sz="1800" b="1" spc="-75" baseline="4629" dirty="0">
                <a:solidFill>
                  <a:srgbClr val="FF5050"/>
                </a:solidFill>
                <a:latin typeface="Calibri"/>
                <a:cs typeface="Calibri"/>
              </a:rPr>
              <a:t>i</a:t>
            </a:r>
            <a:endParaRPr sz="1800" baseline="4629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19141" y="1201369"/>
            <a:ext cx="320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-37" baseline="-29320" dirty="0">
                <a:solidFill>
                  <a:srgbClr val="FF5050"/>
                </a:solidFill>
                <a:latin typeface="Cambria Math"/>
                <a:cs typeface="Cambria Math"/>
              </a:rPr>
              <a:t>𝐰</a:t>
            </a:r>
            <a:r>
              <a:rPr sz="1200" b="1" spc="-25" dirty="0">
                <a:solidFill>
                  <a:srgbClr val="FF5050"/>
                </a:solidFill>
                <a:latin typeface="Calibri"/>
                <a:cs typeface="Calibri"/>
              </a:rPr>
              <a:t>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02250" y="1343405"/>
            <a:ext cx="1329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-</a:t>
            </a:r>
            <a:r>
              <a:rPr sz="1800" b="1" spc="-25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5050"/>
                </a:solidFill>
                <a:latin typeface="Cambria Math"/>
                <a:cs typeface="Cambria Math"/>
              </a:rPr>
              <a:t>𝛂</a:t>
            </a:r>
            <a:r>
              <a:rPr sz="1800" spc="-114" dirty="0">
                <a:solidFill>
                  <a:srgbClr val="FF5050"/>
                </a:solidFill>
                <a:latin typeface="Cambria Math"/>
                <a:cs typeface="Cambria Math"/>
              </a:rPr>
              <a:t> </a:t>
            </a:r>
            <a:r>
              <a:rPr sz="1800" b="1" spc="82" baseline="-18518" dirty="0">
                <a:solidFill>
                  <a:srgbClr val="FF5050"/>
                </a:solidFill>
                <a:latin typeface="Calibri"/>
                <a:cs typeface="Calibri"/>
              </a:rPr>
              <a:t>t</a:t>
            </a:r>
            <a:r>
              <a:rPr sz="1800" b="1" spc="55" dirty="0">
                <a:solidFill>
                  <a:srgbClr val="FF5050"/>
                </a:solidFill>
                <a:latin typeface="Calibri"/>
                <a:cs typeface="Calibri"/>
              </a:rPr>
              <a:t>h</a:t>
            </a:r>
            <a:r>
              <a:rPr sz="1800" b="1" spc="-254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800" b="1" baseline="-23148" dirty="0">
                <a:solidFill>
                  <a:srgbClr val="FF5050"/>
                </a:solidFill>
                <a:latin typeface="Calibri"/>
                <a:cs typeface="Calibri"/>
              </a:rPr>
              <a:t>t</a:t>
            </a:r>
            <a:r>
              <a:rPr sz="1800" b="1" spc="-15" baseline="-23148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(x)</a:t>
            </a:r>
            <a:r>
              <a:rPr sz="1800" b="1" spc="1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FF5050"/>
                </a:solidFill>
                <a:latin typeface="Calibri"/>
                <a:cs typeface="Calibri"/>
              </a:rPr>
              <a:t>y(x)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04913" y="1270508"/>
            <a:ext cx="318071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this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how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update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weights</a:t>
            </a:r>
            <a:endParaRPr sz="1800">
              <a:latin typeface="Calibri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in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every</a:t>
            </a:r>
            <a:r>
              <a:rPr sz="1800" spc="-10" dirty="0">
                <a:latin typeface="Calibri"/>
                <a:cs typeface="Calibri"/>
              </a:rPr>
              <a:t> iteration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23441" y="2192477"/>
            <a:ext cx="10377805" cy="3891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9975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w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weights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have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something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do with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dataset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1069975">
              <a:lnSpc>
                <a:spcPct val="100000"/>
              </a:lnSpc>
              <a:spcBef>
                <a:spcPts val="5"/>
              </a:spcBef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higher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weights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more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important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samples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lower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weight</a:t>
            </a:r>
            <a:endParaRPr sz="1800">
              <a:latin typeface="Calibri"/>
              <a:cs typeface="Calibri"/>
            </a:endParaRPr>
          </a:p>
          <a:p>
            <a:pPr marL="1527175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values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less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important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ones</a:t>
            </a:r>
            <a:endParaRPr sz="1800">
              <a:latin typeface="Calibri"/>
              <a:cs typeface="Calibri"/>
            </a:endParaRPr>
          </a:p>
          <a:p>
            <a:pPr marL="1035050">
              <a:lnSpc>
                <a:spcPct val="100000"/>
              </a:lnSpc>
              <a:spcBef>
                <a:spcPts val="1225"/>
              </a:spcBef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Z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makes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w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distribution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sum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b="1" spc="-5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R="3474720" algn="ctr">
              <a:lnSpc>
                <a:spcPts val="2150"/>
              </a:lnSpc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Calibri"/>
                <a:cs typeface="Calibri"/>
              </a:rPr>
              <a:t>y(x)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flips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sign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exponent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if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h(x)</a:t>
            </a:r>
            <a:r>
              <a:rPr sz="1800" b="1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wrong</a:t>
            </a:r>
            <a:endParaRPr sz="1800">
              <a:latin typeface="Calibri"/>
              <a:cs typeface="Calibri"/>
            </a:endParaRPr>
          </a:p>
          <a:p>
            <a:pPr marR="339725" algn="ctr">
              <a:lnSpc>
                <a:spcPts val="2150"/>
              </a:lnSpc>
            </a:pPr>
            <a:r>
              <a:rPr sz="1800" dirty="0">
                <a:latin typeface="Calibri"/>
                <a:cs typeface="Calibri"/>
              </a:rPr>
              <a:t>Why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good?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makes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sure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assign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smaller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weights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samples</a:t>
            </a:r>
            <a:endParaRPr sz="1800">
              <a:latin typeface="Calibri"/>
              <a:cs typeface="Calibri"/>
            </a:endParaRPr>
          </a:p>
          <a:p>
            <a:pPr marL="123189" algn="ctr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that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correctly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classified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bigger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weights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misclassification</a:t>
            </a:r>
            <a:endParaRPr sz="1800">
              <a:latin typeface="Calibri"/>
              <a:cs typeface="Calibri"/>
            </a:endParaRPr>
          </a:p>
          <a:p>
            <a:pPr marL="2851785" algn="ctr">
              <a:lnSpc>
                <a:spcPct val="100000"/>
              </a:lnSpc>
              <a:spcBef>
                <a:spcPts val="200"/>
              </a:spcBef>
            </a:pPr>
            <a:r>
              <a:rPr sz="1600" dirty="0">
                <a:latin typeface="Calibri"/>
                <a:cs typeface="Calibri"/>
              </a:rPr>
              <a:t>~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next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iteration</a:t>
            </a:r>
            <a:r>
              <a:rPr sz="1600" dirty="0">
                <a:latin typeface="Calibri"/>
                <a:cs typeface="Calibri"/>
              </a:rPr>
              <a:t> the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next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h(x)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learner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can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focus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on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those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samples</a:t>
            </a:r>
            <a:r>
              <a:rPr sz="1600" spc="-6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with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higher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weights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Why</a:t>
            </a:r>
            <a:r>
              <a:rPr sz="1800" u="sng" spc="-5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to</a:t>
            </a:r>
            <a:r>
              <a:rPr sz="1800" u="sng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use</a:t>
            </a:r>
            <a:r>
              <a:rPr sz="1800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α</a:t>
            </a:r>
            <a:r>
              <a:rPr sz="1800" b="1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in</a:t>
            </a:r>
            <a:r>
              <a:rPr sz="1800" u="sng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the</a:t>
            </a:r>
            <a:r>
              <a:rPr sz="1800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formula</a:t>
            </a:r>
            <a:r>
              <a:rPr sz="1800" dirty="0">
                <a:latin typeface="Calibri"/>
                <a:cs typeface="Calibri"/>
              </a:rPr>
              <a:t>?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This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how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make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sure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that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stronger classfiers’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decisions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more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important</a:t>
            </a:r>
            <a:endParaRPr sz="1800">
              <a:latin typeface="Calibri"/>
              <a:cs typeface="Calibri"/>
            </a:endParaRPr>
          </a:p>
          <a:p>
            <a:pPr marL="121666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If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weak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classifier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misclassifies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input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take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that</a:t>
            </a:r>
            <a:endParaRPr sz="1800">
              <a:latin typeface="Calibri"/>
              <a:cs typeface="Calibri"/>
            </a:endParaRPr>
          </a:p>
          <a:p>
            <a:pPr marL="200025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as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seriously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strong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classifier’s </a:t>
            </a:r>
            <a:r>
              <a:rPr sz="1800" spc="-10" dirty="0">
                <a:latin typeface="Calibri"/>
                <a:cs typeface="Calibri"/>
              </a:rPr>
              <a:t>mistake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13105"/>
            <a:ext cx="47618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u="sng" spc="-4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Boosting</a:t>
            </a:r>
            <a:r>
              <a:rPr sz="4400" b="0" u="sng" spc="-204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and</a:t>
            </a:r>
            <a:r>
              <a:rPr sz="4400" b="0" u="sng" spc="-19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Bagging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95270" y="1583816"/>
            <a:ext cx="70307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66130" algn="l"/>
              </a:tabLst>
            </a:pPr>
            <a:r>
              <a:rPr sz="1800" b="1" u="sng" spc="-10" dirty="0">
                <a:solidFill>
                  <a:srgbClr val="FF5050"/>
                </a:solidFill>
                <a:uFill>
                  <a:solidFill>
                    <a:srgbClr val="FF5050"/>
                  </a:solidFill>
                </a:uFill>
                <a:latin typeface="Calibri"/>
                <a:cs typeface="Calibri"/>
              </a:rPr>
              <a:t>BAGGING</a:t>
            </a: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	</a:t>
            </a:r>
            <a:r>
              <a:rPr sz="1800" b="1" u="sng" spc="-10" dirty="0">
                <a:solidFill>
                  <a:srgbClr val="FF5050"/>
                </a:solidFill>
                <a:uFill>
                  <a:solidFill>
                    <a:srgbClr val="FF5050"/>
                  </a:solidFill>
                </a:uFill>
                <a:latin typeface="Calibri"/>
                <a:cs typeface="Calibri"/>
              </a:rPr>
              <a:t>BOOSTING</a:t>
            </a:r>
            <a:endParaRPr sz="1800">
              <a:latin typeface="Calibri"/>
              <a:cs typeface="Calibri"/>
            </a:endParaRPr>
          </a:p>
          <a:p>
            <a:pPr marL="51562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latin typeface="Calibri"/>
                <a:cs typeface="Calibri"/>
              </a:rPr>
              <a:t>both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bagging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boosting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use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N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learners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+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yields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more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stable</a:t>
            </a:r>
            <a:r>
              <a:rPr sz="1800" spc="-10" dirty="0">
                <a:latin typeface="Calibri"/>
                <a:cs typeface="Calibri"/>
              </a:rPr>
              <a:t> models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5481" y="2586609"/>
            <a:ext cx="33470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1009" marR="5080" indent="-44894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every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item has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same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probability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appear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new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dataset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90561" y="2586609"/>
            <a:ext cx="32346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9079" marR="5080" indent="-24701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the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samples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weighted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some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them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will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occur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more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often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93875" y="3494023"/>
            <a:ext cx="2016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parallel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training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stage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90638" y="3494023"/>
            <a:ext cx="3057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builds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learners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sequential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way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20697" y="4110050"/>
            <a:ext cx="25800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final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decision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average</a:t>
            </a:r>
            <a:endParaRPr sz="1800">
              <a:latin typeface="Calibri"/>
              <a:cs typeface="Calibri"/>
            </a:endParaRPr>
          </a:p>
          <a:p>
            <a:pPr marL="1270" algn="ctr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N</a:t>
            </a:r>
            <a:r>
              <a:rPr sz="1800" b="1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learners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40067" y="4110050"/>
            <a:ext cx="358711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final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decision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weighted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average</a:t>
            </a:r>
            <a:endParaRPr sz="1800">
              <a:latin typeface="Calibri"/>
              <a:cs typeface="Calibri"/>
            </a:endParaRPr>
          </a:p>
          <a:p>
            <a:pPr marL="6350" algn="ctr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of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N</a:t>
            </a:r>
            <a:r>
              <a:rPr sz="1800" b="1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learners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(better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classifiers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have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higher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weights)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24608" y="4880229"/>
            <a:ext cx="19919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reduces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variance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and</a:t>
            </a:r>
            <a:endParaRPr sz="1800">
              <a:latin typeface="Calibri"/>
              <a:cs typeface="Calibri"/>
            </a:endParaRPr>
          </a:p>
          <a:p>
            <a:pPr marL="58419" algn="ctr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solves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over-fitting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16139" y="5129860"/>
            <a:ext cx="24371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reduces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bias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but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increases</a:t>
            </a:r>
            <a:r>
              <a:rPr sz="1800" spc="-10" dirty="0">
                <a:latin typeface="Calibri"/>
                <a:cs typeface="Calibri"/>
              </a:rPr>
              <a:t> over-</a:t>
            </a:r>
            <a:r>
              <a:rPr sz="1800" dirty="0">
                <a:latin typeface="Calibri"/>
                <a:cs typeface="Calibri"/>
              </a:rPr>
              <a:t>fitting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bit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86380" y="5592267"/>
            <a:ext cx="11169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00AF50"/>
                </a:solidFill>
                <a:latin typeface="Calibri"/>
                <a:cs typeface="Calibri"/>
              </a:rPr>
              <a:t>PREFERRED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972555" y="2671571"/>
            <a:ext cx="0" cy="3608070"/>
          </a:xfrm>
          <a:custGeom>
            <a:avLst/>
            <a:gdLst/>
            <a:ahLst/>
            <a:cxnLst/>
            <a:rect l="l" t="t" r="r" b="b"/>
            <a:pathLst>
              <a:path h="3608070">
                <a:moveTo>
                  <a:pt x="0" y="0"/>
                </a:moveTo>
                <a:lnTo>
                  <a:pt x="0" y="3608019"/>
                </a:lnTo>
              </a:path>
            </a:pathLst>
          </a:custGeom>
          <a:ln w="57912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13105"/>
            <a:ext cx="370840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u="sng" spc="-5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Computer</a:t>
            </a:r>
            <a:r>
              <a:rPr sz="4400" b="0" u="sng" spc="-18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Vision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6542" y="1556130"/>
            <a:ext cx="10429240" cy="4416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So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far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have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been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dealing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known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datasets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</a:pPr>
            <a:r>
              <a:rPr sz="2400" b="1" dirty="0">
                <a:latin typeface="Calibri"/>
                <a:cs typeface="Calibri"/>
              </a:rPr>
              <a:t>MNIST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handwritten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digit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dataset: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know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there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28x28</a:t>
            </a:r>
            <a:r>
              <a:rPr sz="2400" b="1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pixels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  <a:p>
            <a:pPr marL="408940" algn="ctr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+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 know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there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10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output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classes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</a:pPr>
            <a:r>
              <a:rPr sz="2400" b="1" dirty="0">
                <a:latin typeface="Calibri"/>
                <a:cs typeface="Calibri"/>
              </a:rPr>
              <a:t>Olivetti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Faces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dataset: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contains</a:t>
            </a:r>
            <a:r>
              <a:rPr sz="2400" spc="-12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64x64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pixels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images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841500">
              <a:lnSpc>
                <a:spcPct val="100000"/>
              </a:lnSpc>
            </a:pPr>
            <a:r>
              <a:rPr sz="2400" b="1" dirty="0">
                <a:latin typeface="Calibri"/>
                <a:cs typeface="Calibri"/>
              </a:rPr>
              <a:t>WE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KNOW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WHAT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WE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ARE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LOOKING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FOR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Computer</a:t>
            </a:r>
            <a:r>
              <a:rPr sz="2400" u="sng" spc="-9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vision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after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general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solution</a:t>
            </a:r>
            <a:endParaRPr sz="2400">
              <a:latin typeface="Calibri"/>
              <a:cs typeface="Calibri"/>
            </a:endParaRPr>
          </a:p>
          <a:p>
            <a:pPr marL="1841500" marR="373380" indent="-915035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If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have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given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image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40" dirty="0">
                <a:latin typeface="Wingdings"/>
                <a:cs typeface="Wingdings"/>
              </a:rPr>
              <a:t>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want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make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sure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algorithm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able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to </a:t>
            </a:r>
            <a:r>
              <a:rPr sz="2400" dirty="0">
                <a:latin typeface="Calibri"/>
                <a:cs typeface="Calibri"/>
              </a:rPr>
              <a:t>detect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recognize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objects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(faces,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cars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horses)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13105"/>
            <a:ext cx="370840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u="sng" spc="-5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Computer</a:t>
            </a:r>
            <a:r>
              <a:rPr sz="4400" b="0" u="sng" spc="-18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Vision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923288"/>
            <a:ext cx="4023360" cy="2667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86434" y="4841570"/>
            <a:ext cx="372554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we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tune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given machine</a:t>
            </a:r>
            <a:r>
              <a:rPr sz="1800" spc="-10" dirty="0">
                <a:latin typeface="Calibri"/>
                <a:cs typeface="Calibri"/>
              </a:rPr>
              <a:t> learning </a:t>
            </a:r>
            <a:r>
              <a:rPr sz="1800" dirty="0">
                <a:latin typeface="Calibri"/>
                <a:cs typeface="Calibri"/>
              </a:rPr>
              <a:t>algorithm or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neural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networks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deal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this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specific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task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44640" y="1874520"/>
            <a:ext cx="4203192" cy="281330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855968" y="4889703"/>
            <a:ext cx="372554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we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have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find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object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  <a:p>
            <a:pPr marL="558165" marR="492125" algn="ctr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and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make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sure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our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detection </a:t>
            </a:r>
            <a:r>
              <a:rPr sz="1800" dirty="0">
                <a:latin typeface="Calibri"/>
                <a:cs typeface="Calibri"/>
              </a:rPr>
              <a:t>algorithm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correct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8638" rIns="0" bIns="0" rtlCol="0">
            <a:spAutoFit/>
          </a:bodyPr>
          <a:lstStyle/>
          <a:p>
            <a:pPr marL="308610">
              <a:lnSpc>
                <a:spcPct val="100000"/>
              </a:lnSpc>
              <a:spcBef>
                <a:spcPts val="95"/>
              </a:spcBef>
            </a:pPr>
            <a:r>
              <a:rPr sz="4400" b="0" u="sng" spc="-4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Viola-Jones</a:t>
            </a:r>
            <a:r>
              <a:rPr sz="4400" b="0" u="sng" spc="-1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Algorithm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93010" y="1253997"/>
            <a:ext cx="7748905" cy="391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575685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This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algorithm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tries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most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relevant</a:t>
            </a:r>
            <a:endParaRPr sz="1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features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human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face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(we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dealing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face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detection)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50">
              <a:latin typeface="Calibri"/>
              <a:cs typeface="Calibri"/>
            </a:endParaRPr>
          </a:p>
          <a:p>
            <a:pPr marL="1842135">
              <a:lnSpc>
                <a:spcPct val="100000"/>
              </a:lnSpc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what</a:t>
            </a:r>
            <a:r>
              <a:rPr sz="1800" spc="-10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relevant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features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detecting </a:t>
            </a:r>
            <a:r>
              <a:rPr sz="1800" spc="-10" dirty="0">
                <a:latin typeface="Calibri"/>
                <a:cs typeface="Calibri"/>
              </a:rPr>
              <a:t>faces?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1842135">
              <a:lnSpc>
                <a:spcPct val="100000"/>
              </a:lnSpc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two</a:t>
            </a:r>
            <a:r>
              <a:rPr sz="1800" spc="-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eyes,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nose,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lips,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forehead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...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00">
              <a:latin typeface="Calibri"/>
              <a:cs typeface="Calibri"/>
            </a:endParaRPr>
          </a:p>
          <a:p>
            <a:pPr marL="2756535" marR="176530" indent="-914400">
              <a:lnSpc>
                <a:spcPts val="2140"/>
              </a:lnSpc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construct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algorithm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based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most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relevant </a:t>
            </a:r>
            <a:r>
              <a:rPr sz="1800" dirty="0">
                <a:latin typeface="Calibri"/>
                <a:cs typeface="Calibri"/>
              </a:rPr>
              <a:t>features: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if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algorithm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does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these</a:t>
            </a:r>
            <a:endParaRPr sz="1800">
              <a:latin typeface="Calibri"/>
              <a:cs typeface="Calibri"/>
            </a:endParaRPr>
          </a:p>
          <a:p>
            <a:pPr marL="3670935" marR="5080" indent="-652780">
              <a:lnSpc>
                <a:spcPts val="2160"/>
              </a:lnSpc>
            </a:pPr>
            <a:r>
              <a:rPr sz="1800" spc="-10" dirty="0">
                <a:latin typeface="Calibri"/>
                <a:cs typeface="Calibri"/>
              </a:rPr>
              <a:t>features</a:t>
            </a:r>
            <a:r>
              <a:rPr sz="1800" dirty="0">
                <a:latin typeface="Calibri"/>
                <a:cs typeface="Calibri"/>
              </a:rPr>
              <a:t> it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comes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conclusion that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there is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no </a:t>
            </a:r>
            <a:r>
              <a:rPr sz="1800" dirty="0">
                <a:latin typeface="Calibri"/>
                <a:cs typeface="Calibri"/>
              </a:rPr>
              <a:t>human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face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that region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Calibri"/>
              <a:cs typeface="Calibri"/>
            </a:endParaRPr>
          </a:p>
          <a:p>
            <a:pPr marL="937260">
              <a:lnSpc>
                <a:spcPct val="100000"/>
              </a:lnSpc>
            </a:pPr>
            <a:r>
              <a:rPr sz="1800" b="1" dirty="0">
                <a:latin typeface="Calibri"/>
                <a:cs typeface="Calibri"/>
              </a:rPr>
              <a:t>THIS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ALGORITHM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HANDLES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GRAYSCALE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IMAGES</a:t>
            </a:r>
            <a:endParaRPr sz="1800">
              <a:latin typeface="Calibri"/>
              <a:cs typeface="Calibri"/>
            </a:endParaRPr>
          </a:p>
          <a:p>
            <a:pPr marL="1852295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~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so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first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step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convert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image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grayscale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8638" rIns="0" bIns="0" rtlCol="0">
            <a:spAutoFit/>
          </a:bodyPr>
          <a:lstStyle/>
          <a:p>
            <a:pPr marL="308610">
              <a:lnSpc>
                <a:spcPct val="100000"/>
              </a:lnSpc>
              <a:spcBef>
                <a:spcPts val="95"/>
              </a:spcBef>
            </a:pPr>
            <a:r>
              <a:rPr sz="4400" b="0" u="sng" spc="-4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Viola-Jones</a:t>
            </a:r>
            <a:r>
              <a:rPr sz="4400" b="0" u="sng" spc="-1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Algorithm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19908" y="1445209"/>
            <a:ext cx="7137400" cy="2221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The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algorithm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was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formulated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by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Paul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Viola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Michael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Jones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2001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50">
              <a:latin typeface="Calibri"/>
              <a:cs typeface="Calibri"/>
            </a:endParaRPr>
          </a:p>
          <a:p>
            <a:pPr marL="927100">
              <a:lnSpc>
                <a:spcPts val="2150"/>
              </a:lnSpc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it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machine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learning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algorithm: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needs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training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well</a:t>
            </a:r>
            <a:endParaRPr sz="1800">
              <a:latin typeface="Calibri"/>
              <a:cs typeface="Calibri"/>
            </a:endParaRPr>
          </a:p>
          <a:p>
            <a:pPr marL="1842135">
              <a:lnSpc>
                <a:spcPts val="2150"/>
              </a:lnSpc>
            </a:pPr>
            <a:r>
              <a:rPr sz="1800" dirty="0">
                <a:latin typeface="Calibri"/>
                <a:cs typeface="Calibri"/>
              </a:rPr>
              <a:t>~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training phase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+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testing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(detecting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objects)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50">
              <a:latin typeface="Calibri"/>
              <a:cs typeface="Calibri"/>
            </a:endParaRPr>
          </a:p>
          <a:p>
            <a:pPr marL="367030" algn="ctr">
              <a:lnSpc>
                <a:spcPts val="2150"/>
              </a:lnSpc>
              <a:spcBef>
                <a:spcPts val="5"/>
              </a:spcBef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algorithm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needs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positive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images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(images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faces)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and</a:t>
            </a:r>
            <a:endParaRPr sz="1800">
              <a:latin typeface="Calibri"/>
              <a:cs typeface="Calibri"/>
            </a:endParaRPr>
          </a:p>
          <a:p>
            <a:pPr marL="879475" algn="ctr">
              <a:lnSpc>
                <a:spcPts val="2150"/>
              </a:lnSpc>
            </a:pPr>
            <a:r>
              <a:rPr sz="1800" dirty="0">
                <a:latin typeface="Calibri"/>
                <a:cs typeface="Calibri"/>
              </a:rPr>
              <a:t>negative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images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(images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without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faces)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well</a:t>
            </a:r>
            <a:endParaRPr sz="1800">
              <a:latin typeface="Calibri"/>
              <a:cs typeface="Calibri"/>
            </a:endParaRPr>
          </a:p>
          <a:p>
            <a:pPr marL="2743835" algn="ctr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~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this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how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learns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most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relevant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feature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4647" y="4096512"/>
            <a:ext cx="1185672" cy="78943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07791" y="3816095"/>
            <a:ext cx="865632" cy="86563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82239" y="4885944"/>
            <a:ext cx="871727" cy="130759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29455" y="4550663"/>
            <a:ext cx="1280160" cy="85344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315200" y="4056888"/>
            <a:ext cx="1524000" cy="101498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765791" y="4389120"/>
            <a:ext cx="1331976" cy="99669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281416" y="5388863"/>
            <a:ext cx="1319783" cy="694944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8638" rIns="0" bIns="0" rtlCol="0">
            <a:spAutoFit/>
          </a:bodyPr>
          <a:lstStyle/>
          <a:p>
            <a:pPr marL="308610">
              <a:lnSpc>
                <a:spcPct val="100000"/>
              </a:lnSpc>
              <a:spcBef>
                <a:spcPts val="95"/>
              </a:spcBef>
            </a:pPr>
            <a:r>
              <a:rPr sz="4400" b="0" u="sng" spc="-4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Viola-Jones</a:t>
            </a:r>
            <a:r>
              <a:rPr sz="4400" b="0" u="sng" spc="-1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Algorithm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49496" y="1426463"/>
            <a:ext cx="3907536" cy="523951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9668" y="2116023"/>
            <a:ext cx="11182350" cy="13081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The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difference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between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simple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linear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regression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multiple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linear </a:t>
            </a:r>
            <a:r>
              <a:rPr sz="2800" dirty="0">
                <a:latin typeface="Calibri"/>
                <a:cs typeface="Calibri"/>
              </a:rPr>
              <a:t>regression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that,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multiple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linear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regression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(&gt;1)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independent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variables, </a:t>
            </a:r>
            <a:r>
              <a:rPr sz="2800" dirty="0">
                <a:latin typeface="Calibri"/>
                <a:cs typeface="Calibri"/>
              </a:rPr>
              <a:t>whereas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simple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linear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regression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only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1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independent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variable.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7075" y="638555"/>
            <a:ext cx="11741150" cy="64643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3600" b="0" dirty="0">
                <a:latin typeface="Calibri"/>
                <a:cs typeface="Calibri"/>
              </a:rPr>
              <a:t>LINEAR</a:t>
            </a:r>
            <a:r>
              <a:rPr sz="3600" b="0" spc="-85" dirty="0">
                <a:latin typeface="Calibri"/>
                <a:cs typeface="Calibri"/>
              </a:rPr>
              <a:t> </a:t>
            </a:r>
            <a:r>
              <a:rPr sz="3600" b="0" dirty="0">
                <a:latin typeface="Calibri"/>
                <a:cs typeface="Calibri"/>
              </a:rPr>
              <a:t>REGRESSION</a:t>
            </a:r>
            <a:r>
              <a:rPr sz="3600" b="0" spc="-70" dirty="0">
                <a:latin typeface="Calibri"/>
                <a:cs typeface="Calibri"/>
              </a:rPr>
              <a:t> </a:t>
            </a:r>
            <a:r>
              <a:rPr sz="3600" b="0" spc="-10" dirty="0">
                <a:latin typeface="Calibri"/>
                <a:cs typeface="Calibri"/>
              </a:rPr>
              <a:t>MODELS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3511295"/>
            <a:ext cx="7580376" cy="3346703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8638" rIns="0" bIns="0" rtlCol="0">
            <a:spAutoFit/>
          </a:bodyPr>
          <a:lstStyle/>
          <a:p>
            <a:pPr marL="308610">
              <a:lnSpc>
                <a:spcPct val="100000"/>
              </a:lnSpc>
              <a:spcBef>
                <a:spcPts val="95"/>
              </a:spcBef>
            </a:pPr>
            <a:r>
              <a:rPr sz="4400" b="0" u="sng" spc="-4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Viola-Jones</a:t>
            </a:r>
            <a:r>
              <a:rPr sz="4400" b="0" u="sng" spc="-1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Algorithm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49496" y="1426463"/>
            <a:ext cx="3907536" cy="523951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4351020" y="1427988"/>
            <a:ext cx="2133600" cy="2133600"/>
          </a:xfrm>
          <a:custGeom>
            <a:avLst/>
            <a:gdLst/>
            <a:ahLst/>
            <a:cxnLst/>
            <a:rect l="l" t="t" r="r" b="b"/>
            <a:pathLst>
              <a:path w="2133600" h="2133600">
                <a:moveTo>
                  <a:pt x="0" y="2133600"/>
                </a:moveTo>
                <a:lnTo>
                  <a:pt x="2133600" y="2133600"/>
                </a:lnTo>
                <a:lnTo>
                  <a:pt x="2133600" y="0"/>
                </a:lnTo>
                <a:lnTo>
                  <a:pt x="0" y="0"/>
                </a:lnTo>
                <a:lnTo>
                  <a:pt x="0" y="2133600"/>
                </a:lnTo>
                <a:close/>
              </a:path>
            </a:pathLst>
          </a:custGeom>
          <a:ln w="27432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8638" rIns="0" bIns="0" rtlCol="0">
            <a:spAutoFit/>
          </a:bodyPr>
          <a:lstStyle/>
          <a:p>
            <a:pPr marL="308610">
              <a:lnSpc>
                <a:spcPct val="100000"/>
              </a:lnSpc>
              <a:spcBef>
                <a:spcPts val="95"/>
              </a:spcBef>
            </a:pPr>
            <a:r>
              <a:rPr sz="4400" b="0" u="sng" spc="-4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Viola-Jones</a:t>
            </a:r>
            <a:r>
              <a:rPr sz="4400" b="0" u="sng" spc="-1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Algorithm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49496" y="1426463"/>
            <a:ext cx="3907536" cy="523951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4920996" y="1427988"/>
            <a:ext cx="2133600" cy="2133600"/>
          </a:xfrm>
          <a:custGeom>
            <a:avLst/>
            <a:gdLst/>
            <a:ahLst/>
            <a:cxnLst/>
            <a:rect l="l" t="t" r="r" b="b"/>
            <a:pathLst>
              <a:path w="2133600" h="2133600">
                <a:moveTo>
                  <a:pt x="0" y="2133600"/>
                </a:moveTo>
                <a:lnTo>
                  <a:pt x="2133600" y="2133600"/>
                </a:lnTo>
                <a:lnTo>
                  <a:pt x="2133600" y="0"/>
                </a:lnTo>
                <a:lnTo>
                  <a:pt x="0" y="0"/>
                </a:lnTo>
                <a:lnTo>
                  <a:pt x="0" y="2133600"/>
                </a:lnTo>
                <a:close/>
              </a:path>
            </a:pathLst>
          </a:custGeom>
          <a:ln w="27432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8638" rIns="0" bIns="0" rtlCol="0">
            <a:spAutoFit/>
          </a:bodyPr>
          <a:lstStyle/>
          <a:p>
            <a:pPr marL="308610">
              <a:lnSpc>
                <a:spcPct val="100000"/>
              </a:lnSpc>
              <a:spcBef>
                <a:spcPts val="95"/>
              </a:spcBef>
            </a:pPr>
            <a:r>
              <a:rPr sz="4400" b="0" u="sng" spc="-4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Viola-Jones</a:t>
            </a:r>
            <a:r>
              <a:rPr sz="4400" b="0" u="sng" spc="-1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Algorithm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49496" y="1426463"/>
            <a:ext cx="3907536" cy="523951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210555" y="1427988"/>
            <a:ext cx="2133600" cy="2133600"/>
          </a:xfrm>
          <a:custGeom>
            <a:avLst/>
            <a:gdLst/>
            <a:ahLst/>
            <a:cxnLst/>
            <a:rect l="l" t="t" r="r" b="b"/>
            <a:pathLst>
              <a:path w="2133600" h="2133600">
                <a:moveTo>
                  <a:pt x="0" y="2133600"/>
                </a:moveTo>
                <a:lnTo>
                  <a:pt x="2133600" y="2133600"/>
                </a:lnTo>
                <a:lnTo>
                  <a:pt x="2133600" y="0"/>
                </a:lnTo>
                <a:lnTo>
                  <a:pt x="0" y="0"/>
                </a:lnTo>
                <a:lnTo>
                  <a:pt x="0" y="2133600"/>
                </a:lnTo>
                <a:close/>
              </a:path>
            </a:pathLst>
          </a:custGeom>
          <a:ln w="27432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8638" rIns="0" bIns="0" rtlCol="0">
            <a:spAutoFit/>
          </a:bodyPr>
          <a:lstStyle/>
          <a:p>
            <a:pPr marL="308610">
              <a:lnSpc>
                <a:spcPct val="100000"/>
              </a:lnSpc>
              <a:spcBef>
                <a:spcPts val="95"/>
              </a:spcBef>
            </a:pPr>
            <a:r>
              <a:rPr sz="4400" b="0" u="sng" spc="-4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Viola-Jones</a:t>
            </a:r>
            <a:r>
              <a:rPr sz="4400" b="0" u="sng" spc="-1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Algorithm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49496" y="1426463"/>
            <a:ext cx="3907536" cy="523951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527547" y="1427988"/>
            <a:ext cx="2133600" cy="2133600"/>
          </a:xfrm>
          <a:custGeom>
            <a:avLst/>
            <a:gdLst/>
            <a:ahLst/>
            <a:cxnLst/>
            <a:rect l="l" t="t" r="r" b="b"/>
            <a:pathLst>
              <a:path w="2133600" h="2133600">
                <a:moveTo>
                  <a:pt x="0" y="2133600"/>
                </a:moveTo>
                <a:lnTo>
                  <a:pt x="2133600" y="2133600"/>
                </a:lnTo>
                <a:lnTo>
                  <a:pt x="2133600" y="0"/>
                </a:lnTo>
                <a:lnTo>
                  <a:pt x="0" y="0"/>
                </a:lnTo>
                <a:lnTo>
                  <a:pt x="0" y="2133600"/>
                </a:lnTo>
                <a:close/>
              </a:path>
            </a:pathLst>
          </a:custGeom>
          <a:ln w="27432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8638" rIns="0" bIns="0" rtlCol="0">
            <a:spAutoFit/>
          </a:bodyPr>
          <a:lstStyle/>
          <a:p>
            <a:pPr marL="308610">
              <a:lnSpc>
                <a:spcPct val="100000"/>
              </a:lnSpc>
              <a:spcBef>
                <a:spcPts val="95"/>
              </a:spcBef>
            </a:pPr>
            <a:r>
              <a:rPr sz="4400" b="0" u="sng" spc="-4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Viola-Jones</a:t>
            </a:r>
            <a:r>
              <a:rPr sz="4400" b="0" u="sng" spc="-1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Algorithm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49496" y="1426463"/>
            <a:ext cx="3907536" cy="523951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6097523" y="1427988"/>
            <a:ext cx="2133600" cy="2133600"/>
          </a:xfrm>
          <a:custGeom>
            <a:avLst/>
            <a:gdLst/>
            <a:ahLst/>
            <a:cxnLst/>
            <a:rect l="l" t="t" r="r" b="b"/>
            <a:pathLst>
              <a:path w="2133600" h="2133600">
                <a:moveTo>
                  <a:pt x="0" y="2133600"/>
                </a:moveTo>
                <a:lnTo>
                  <a:pt x="2133600" y="2133600"/>
                </a:lnTo>
                <a:lnTo>
                  <a:pt x="2133600" y="0"/>
                </a:lnTo>
                <a:lnTo>
                  <a:pt x="0" y="0"/>
                </a:lnTo>
                <a:lnTo>
                  <a:pt x="0" y="2133600"/>
                </a:lnTo>
                <a:close/>
              </a:path>
            </a:pathLst>
          </a:custGeom>
          <a:ln w="27432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8638" rIns="0" bIns="0" rtlCol="0">
            <a:spAutoFit/>
          </a:bodyPr>
          <a:lstStyle/>
          <a:p>
            <a:pPr marL="308610">
              <a:lnSpc>
                <a:spcPct val="100000"/>
              </a:lnSpc>
              <a:spcBef>
                <a:spcPts val="95"/>
              </a:spcBef>
            </a:pPr>
            <a:r>
              <a:rPr sz="4400" b="0" u="sng" spc="-4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Viola-Jones</a:t>
            </a:r>
            <a:r>
              <a:rPr sz="4400" b="0" u="sng" spc="-1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Algorithm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49496" y="1426463"/>
            <a:ext cx="3907536" cy="523951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4351020" y="2476499"/>
            <a:ext cx="2133600" cy="2133600"/>
          </a:xfrm>
          <a:custGeom>
            <a:avLst/>
            <a:gdLst/>
            <a:ahLst/>
            <a:cxnLst/>
            <a:rect l="l" t="t" r="r" b="b"/>
            <a:pathLst>
              <a:path w="2133600" h="2133600">
                <a:moveTo>
                  <a:pt x="0" y="2133600"/>
                </a:moveTo>
                <a:lnTo>
                  <a:pt x="2133600" y="2133600"/>
                </a:lnTo>
                <a:lnTo>
                  <a:pt x="2133600" y="0"/>
                </a:lnTo>
                <a:lnTo>
                  <a:pt x="0" y="0"/>
                </a:lnTo>
                <a:lnTo>
                  <a:pt x="0" y="2133600"/>
                </a:lnTo>
                <a:close/>
              </a:path>
            </a:pathLst>
          </a:custGeom>
          <a:ln w="27432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8638" rIns="0" bIns="0" rtlCol="0">
            <a:spAutoFit/>
          </a:bodyPr>
          <a:lstStyle/>
          <a:p>
            <a:pPr marL="308610">
              <a:lnSpc>
                <a:spcPct val="100000"/>
              </a:lnSpc>
              <a:spcBef>
                <a:spcPts val="95"/>
              </a:spcBef>
            </a:pPr>
            <a:r>
              <a:rPr sz="4400" b="0" u="sng" spc="-4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Viola-Jones</a:t>
            </a:r>
            <a:r>
              <a:rPr sz="4400" b="0" u="sng" spc="-1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Algorithm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49496" y="1426463"/>
            <a:ext cx="3907536" cy="523951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237988" y="2467356"/>
            <a:ext cx="2133600" cy="2133600"/>
          </a:xfrm>
          <a:custGeom>
            <a:avLst/>
            <a:gdLst/>
            <a:ahLst/>
            <a:cxnLst/>
            <a:rect l="l" t="t" r="r" b="b"/>
            <a:pathLst>
              <a:path w="2133600" h="2133600">
                <a:moveTo>
                  <a:pt x="0" y="2133600"/>
                </a:moveTo>
                <a:lnTo>
                  <a:pt x="2133600" y="2133600"/>
                </a:lnTo>
                <a:lnTo>
                  <a:pt x="2133600" y="0"/>
                </a:lnTo>
                <a:lnTo>
                  <a:pt x="0" y="0"/>
                </a:lnTo>
                <a:lnTo>
                  <a:pt x="0" y="2133600"/>
                </a:lnTo>
                <a:close/>
              </a:path>
            </a:pathLst>
          </a:custGeom>
          <a:ln w="2743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8638" rIns="0" bIns="0" rtlCol="0">
            <a:spAutoFit/>
          </a:bodyPr>
          <a:lstStyle/>
          <a:p>
            <a:pPr marL="308610">
              <a:lnSpc>
                <a:spcPct val="100000"/>
              </a:lnSpc>
              <a:spcBef>
                <a:spcPts val="95"/>
              </a:spcBef>
            </a:pPr>
            <a:r>
              <a:rPr sz="4400" b="0" u="sng" spc="-4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Viola-Jones</a:t>
            </a:r>
            <a:r>
              <a:rPr sz="4400" b="0" u="sng" spc="-1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Algorithm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49496" y="1426463"/>
            <a:ext cx="3907536" cy="5239512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224271" y="2453639"/>
          <a:ext cx="2780665" cy="213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6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7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4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33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AF50"/>
                      </a:solidFill>
                      <a:prstDash val="solid"/>
                    </a:lnL>
                    <a:lnR w="28575">
                      <a:solidFill>
                        <a:srgbClr val="00AF50"/>
                      </a:solidFill>
                      <a:prstDash val="solid"/>
                    </a:lnR>
                    <a:lnT w="28575">
                      <a:solidFill>
                        <a:srgbClr val="00AF50"/>
                      </a:solidFill>
                      <a:prstDash val="solid"/>
                    </a:lnT>
                    <a:lnB w="28575">
                      <a:solidFill>
                        <a:srgbClr val="00AF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AF50"/>
                      </a:solidFill>
                      <a:prstDash val="solid"/>
                    </a:lnL>
                    <a:lnR w="28575">
                      <a:solidFill>
                        <a:srgbClr val="00AF50"/>
                      </a:solidFill>
                      <a:prstDash val="solid"/>
                    </a:lnR>
                    <a:lnT w="28575">
                      <a:solidFill>
                        <a:srgbClr val="00AF50"/>
                      </a:solidFill>
                      <a:prstDash val="solid"/>
                    </a:lnT>
                    <a:lnB w="28575">
                      <a:solidFill>
                        <a:srgbClr val="00AF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AF50"/>
                      </a:solidFill>
                      <a:prstDash val="solid"/>
                    </a:lnL>
                    <a:lnR w="28575">
                      <a:solidFill>
                        <a:srgbClr val="00AF50"/>
                      </a:solidFill>
                      <a:prstDash val="solid"/>
                    </a:lnR>
                    <a:lnT w="28575">
                      <a:solidFill>
                        <a:srgbClr val="00AF50"/>
                      </a:solidFill>
                      <a:prstDash val="solid"/>
                    </a:lnT>
                    <a:lnB w="28575">
                      <a:solidFill>
                        <a:srgbClr val="00AF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8638" rIns="0" bIns="0" rtlCol="0">
            <a:spAutoFit/>
          </a:bodyPr>
          <a:lstStyle/>
          <a:p>
            <a:pPr marL="308610">
              <a:lnSpc>
                <a:spcPct val="100000"/>
              </a:lnSpc>
              <a:spcBef>
                <a:spcPts val="95"/>
              </a:spcBef>
            </a:pPr>
            <a:r>
              <a:rPr sz="4400" b="0" u="sng" spc="-4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Viola-Jones</a:t>
            </a:r>
            <a:r>
              <a:rPr sz="4400" b="0" u="sng" spc="-1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Algorithm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49496" y="1426463"/>
            <a:ext cx="3907536" cy="523951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237988" y="2467356"/>
            <a:ext cx="2780030" cy="2133600"/>
          </a:xfrm>
          <a:custGeom>
            <a:avLst/>
            <a:gdLst/>
            <a:ahLst/>
            <a:cxnLst/>
            <a:rect l="l" t="t" r="r" b="b"/>
            <a:pathLst>
              <a:path w="2780029" h="2133600">
                <a:moveTo>
                  <a:pt x="0" y="2133600"/>
                </a:moveTo>
                <a:lnTo>
                  <a:pt x="2133600" y="2133600"/>
                </a:lnTo>
                <a:lnTo>
                  <a:pt x="2133600" y="0"/>
                </a:lnTo>
                <a:lnTo>
                  <a:pt x="0" y="0"/>
                </a:lnTo>
                <a:lnTo>
                  <a:pt x="0" y="2133600"/>
                </a:lnTo>
                <a:close/>
              </a:path>
              <a:path w="2780029" h="2133600">
                <a:moveTo>
                  <a:pt x="646176" y="2133600"/>
                </a:moveTo>
                <a:lnTo>
                  <a:pt x="2779775" y="2133600"/>
                </a:lnTo>
                <a:lnTo>
                  <a:pt x="2779775" y="0"/>
                </a:lnTo>
                <a:lnTo>
                  <a:pt x="646176" y="0"/>
                </a:lnTo>
                <a:lnTo>
                  <a:pt x="646176" y="2133600"/>
                </a:lnTo>
                <a:close/>
              </a:path>
            </a:pathLst>
          </a:custGeom>
          <a:ln w="2743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24955" y="2467356"/>
            <a:ext cx="2133600" cy="2133600"/>
          </a:xfrm>
          <a:custGeom>
            <a:avLst/>
            <a:gdLst/>
            <a:ahLst/>
            <a:cxnLst/>
            <a:rect l="l" t="t" r="r" b="b"/>
            <a:pathLst>
              <a:path w="2133600" h="2133600">
                <a:moveTo>
                  <a:pt x="0" y="2133600"/>
                </a:moveTo>
                <a:lnTo>
                  <a:pt x="2133600" y="2133600"/>
                </a:lnTo>
                <a:lnTo>
                  <a:pt x="2133600" y="0"/>
                </a:lnTo>
                <a:lnTo>
                  <a:pt x="0" y="0"/>
                </a:lnTo>
                <a:lnTo>
                  <a:pt x="0" y="2133600"/>
                </a:lnTo>
                <a:close/>
              </a:path>
            </a:pathLst>
          </a:custGeom>
          <a:ln w="27432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8638" rIns="0" bIns="0" rtlCol="0">
            <a:spAutoFit/>
          </a:bodyPr>
          <a:lstStyle/>
          <a:p>
            <a:pPr marL="308610">
              <a:lnSpc>
                <a:spcPct val="100000"/>
              </a:lnSpc>
              <a:spcBef>
                <a:spcPts val="95"/>
              </a:spcBef>
            </a:pPr>
            <a:r>
              <a:rPr sz="4400" b="0" u="sng" spc="-4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Viola-Jones</a:t>
            </a:r>
            <a:r>
              <a:rPr sz="4400" b="0" u="sng" spc="-1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Algorithm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49496" y="1426463"/>
            <a:ext cx="3907536" cy="523951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237988" y="2467356"/>
            <a:ext cx="2780030" cy="2133600"/>
          </a:xfrm>
          <a:custGeom>
            <a:avLst/>
            <a:gdLst/>
            <a:ahLst/>
            <a:cxnLst/>
            <a:rect l="l" t="t" r="r" b="b"/>
            <a:pathLst>
              <a:path w="2780029" h="2133600">
                <a:moveTo>
                  <a:pt x="0" y="2133600"/>
                </a:moveTo>
                <a:lnTo>
                  <a:pt x="2133600" y="2133600"/>
                </a:lnTo>
                <a:lnTo>
                  <a:pt x="2133600" y="0"/>
                </a:lnTo>
                <a:lnTo>
                  <a:pt x="0" y="0"/>
                </a:lnTo>
                <a:lnTo>
                  <a:pt x="0" y="2133600"/>
                </a:lnTo>
                <a:close/>
              </a:path>
              <a:path w="2780029" h="2133600">
                <a:moveTo>
                  <a:pt x="646176" y="2133600"/>
                </a:moveTo>
                <a:lnTo>
                  <a:pt x="2779775" y="2133600"/>
                </a:lnTo>
                <a:lnTo>
                  <a:pt x="2779775" y="0"/>
                </a:lnTo>
                <a:lnTo>
                  <a:pt x="646176" y="0"/>
                </a:lnTo>
                <a:lnTo>
                  <a:pt x="646176" y="2133600"/>
                </a:lnTo>
                <a:close/>
              </a:path>
            </a:pathLst>
          </a:custGeom>
          <a:ln w="2743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51020" y="4500371"/>
            <a:ext cx="2133600" cy="2133600"/>
          </a:xfrm>
          <a:custGeom>
            <a:avLst/>
            <a:gdLst/>
            <a:ahLst/>
            <a:cxnLst/>
            <a:rect l="l" t="t" r="r" b="b"/>
            <a:pathLst>
              <a:path w="2133600" h="2133600">
                <a:moveTo>
                  <a:pt x="0" y="2133600"/>
                </a:moveTo>
                <a:lnTo>
                  <a:pt x="2133600" y="2133600"/>
                </a:lnTo>
                <a:lnTo>
                  <a:pt x="2133600" y="0"/>
                </a:lnTo>
                <a:lnTo>
                  <a:pt x="0" y="0"/>
                </a:lnTo>
                <a:lnTo>
                  <a:pt x="0" y="2133600"/>
                </a:lnTo>
                <a:close/>
              </a:path>
            </a:pathLst>
          </a:custGeom>
          <a:ln w="27432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3406" y="359155"/>
            <a:ext cx="9911715" cy="111125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664970" marR="5080" indent="-1652905">
              <a:lnSpc>
                <a:spcPts val="4230"/>
              </a:lnSpc>
              <a:spcBef>
                <a:spcPts val="285"/>
              </a:spcBef>
            </a:pPr>
            <a:r>
              <a:rPr sz="3600" dirty="0">
                <a:latin typeface="Arial"/>
                <a:cs typeface="Arial"/>
              </a:rPr>
              <a:t>Machine</a:t>
            </a:r>
            <a:r>
              <a:rPr sz="3600" spc="-15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Learning </a:t>
            </a:r>
            <a:r>
              <a:rPr sz="3600" b="0" dirty="0">
                <a:latin typeface="Arial"/>
                <a:cs typeface="Arial"/>
              </a:rPr>
              <a:t>is</a:t>
            </a:r>
            <a:r>
              <a:rPr sz="3600" b="0" spc="-5" dirty="0">
                <a:latin typeface="Arial"/>
                <a:cs typeface="Arial"/>
              </a:rPr>
              <a:t> </a:t>
            </a:r>
            <a:r>
              <a:rPr sz="3600" b="0" dirty="0">
                <a:latin typeface="Arial"/>
                <a:cs typeface="Arial"/>
              </a:rPr>
              <a:t>the</a:t>
            </a:r>
            <a:r>
              <a:rPr sz="3600" b="0" spc="-20" dirty="0">
                <a:latin typeface="Arial"/>
                <a:cs typeface="Arial"/>
              </a:rPr>
              <a:t> </a:t>
            </a:r>
            <a:r>
              <a:rPr sz="3600" b="0" dirty="0">
                <a:latin typeface="Arial"/>
                <a:cs typeface="Arial"/>
              </a:rPr>
              <a:t>field</a:t>
            </a:r>
            <a:r>
              <a:rPr sz="3600" b="0" spc="-20" dirty="0">
                <a:latin typeface="Arial"/>
                <a:cs typeface="Arial"/>
              </a:rPr>
              <a:t> </a:t>
            </a:r>
            <a:r>
              <a:rPr sz="3600" b="0" dirty="0">
                <a:latin typeface="Arial"/>
                <a:cs typeface="Arial"/>
              </a:rPr>
              <a:t>of study</a:t>
            </a:r>
            <a:r>
              <a:rPr sz="3600" b="0" spc="-5" dirty="0">
                <a:latin typeface="Arial"/>
                <a:cs typeface="Arial"/>
              </a:rPr>
              <a:t> </a:t>
            </a:r>
            <a:r>
              <a:rPr sz="3600" b="0" dirty="0">
                <a:latin typeface="Arial"/>
                <a:cs typeface="Arial"/>
              </a:rPr>
              <a:t>that</a:t>
            </a:r>
            <a:r>
              <a:rPr sz="3600" b="0" spc="5" dirty="0">
                <a:latin typeface="Arial"/>
                <a:cs typeface="Arial"/>
              </a:rPr>
              <a:t> </a:t>
            </a:r>
            <a:r>
              <a:rPr sz="3600" b="0" spc="-10" dirty="0">
                <a:latin typeface="Arial"/>
                <a:cs typeface="Arial"/>
              </a:rPr>
              <a:t>gives </a:t>
            </a:r>
            <a:r>
              <a:rPr sz="3600" b="0" dirty="0">
                <a:latin typeface="Arial"/>
                <a:cs typeface="Arial"/>
              </a:rPr>
              <a:t>computers</a:t>
            </a:r>
            <a:r>
              <a:rPr sz="3600" b="0" spc="20" dirty="0">
                <a:latin typeface="Arial"/>
                <a:cs typeface="Arial"/>
              </a:rPr>
              <a:t> </a:t>
            </a:r>
            <a:r>
              <a:rPr sz="3600" b="0" dirty="0">
                <a:latin typeface="Arial"/>
                <a:cs typeface="Arial"/>
              </a:rPr>
              <a:t>the</a:t>
            </a:r>
            <a:r>
              <a:rPr sz="3600" b="0" spc="-15" dirty="0">
                <a:latin typeface="Arial"/>
                <a:cs typeface="Arial"/>
              </a:rPr>
              <a:t> </a:t>
            </a:r>
            <a:r>
              <a:rPr sz="3600" b="0" dirty="0">
                <a:latin typeface="Arial"/>
                <a:cs typeface="Arial"/>
              </a:rPr>
              <a:t>capability</a:t>
            </a:r>
            <a:r>
              <a:rPr sz="3600" b="0" spc="15" dirty="0">
                <a:latin typeface="Arial"/>
                <a:cs typeface="Arial"/>
              </a:rPr>
              <a:t> </a:t>
            </a:r>
            <a:r>
              <a:rPr sz="3600" b="0" dirty="0">
                <a:latin typeface="Arial"/>
                <a:cs typeface="Arial"/>
              </a:rPr>
              <a:t>to</a:t>
            </a:r>
            <a:r>
              <a:rPr sz="3600" b="0" spc="-10" dirty="0">
                <a:latin typeface="Arial"/>
                <a:cs typeface="Arial"/>
              </a:rPr>
              <a:t> learn</a:t>
            </a:r>
            <a:endParaRPr sz="36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819655"/>
            <a:ext cx="12192000" cy="448056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075" y="227075"/>
            <a:ext cx="11741150" cy="64643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3600" b="0" dirty="0">
                <a:latin typeface="Calibri"/>
                <a:cs typeface="Calibri"/>
              </a:rPr>
              <a:t>LINEAR</a:t>
            </a:r>
            <a:r>
              <a:rPr sz="3600" b="0" spc="-90" dirty="0">
                <a:latin typeface="Calibri"/>
                <a:cs typeface="Calibri"/>
              </a:rPr>
              <a:t> </a:t>
            </a:r>
            <a:r>
              <a:rPr sz="3600" b="0" dirty="0">
                <a:latin typeface="Calibri"/>
                <a:cs typeface="Calibri"/>
              </a:rPr>
              <a:t>REGRESSION</a:t>
            </a:r>
            <a:r>
              <a:rPr sz="3600" b="0" spc="-65" dirty="0">
                <a:latin typeface="Calibri"/>
                <a:cs typeface="Calibri"/>
              </a:rPr>
              <a:t> </a:t>
            </a:r>
            <a:r>
              <a:rPr sz="3600" b="0" spc="-10" dirty="0">
                <a:latin typeface="Calibri"/>
                <a:cs typeface="Calibri"/>
              </a:rPr>
              <a:t>MODELS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3987" y="1642618"/>
            <a:ext cx="4220845" cy="3014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7685" indent="-51562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b="1" dirty="0">
                <a:latin typeface="Calibri"/>
                <a:cs typeface="Calibri"/>
              </a:rPr>
              <a:t>Simple</a:t>
            </a:r>
            <a:r>
              <a:rPr sz="2800" b="1" spc="-4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Linear</a:t>
            </a:r>
            <a:r>
              <a:rPr sz="2800" b="1" spc="-10" dirty="0">
                <a:latin typeface="Calibri"/>
                <a:cs typeface="Calibri"/>
              </a:rPr>
              <a:t> Regression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Calibri"/>
              <a:buAutoNum type="arabicPeriod"/>
            </a:pPr>
            <a:endParaRPr sz="2750"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b="1" dirty="0">
                <a:latin typeface="Calibri"/>
                <a:cs typeface="Calibri"/>
              </a:rPr>
              <a:t>Ordinary</a:t>
            </a:r>
            <a:r>
              <a:rPr sz="2800" b="1" spc="-10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Least</a:t>
            </a:r>
            <a:r>
              <a:rPr sz="2800" b="1" spc="-1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Squares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rabicPeriod"/>
            </a:pPr>
            <a:endParaRPr sz="2750"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b="1" dirty="0">
                <a:latin typeface="Calibri"/>
                <a:cs typeface="Calibri"/>
              </a:rPr>
              <a:t>Gradient</a:t>
            </a:r>
            <a:r>
              <a:rPr sz="2800" b="1" spc="-13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Descent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Calibri"/>
              <a:buAutoNum type="arabicPeriod"/>
            </a:pPr>
            <a:endParaRPr sz="2750"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buAutoNum type="arabicPeriod"/>
              <a:tabLst>
                <a:tab pos="527685" algn="l"/>
                <a:tab pos="528320" algn="l"/>
              </a:tabLst>
            </a:pPr>
            <a:r>
              <a:rPr sz="2800" b="1" spc="-10" dirty="0">
                <a:latin typeface="Calibri"/>
                <a:cs typeface="Calibri"/>
              </a:rPr>
              <a:t>Regularization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8638" rIns="0" bIns="0" rtlCol="0">
            <a:spAutoFit/>
          </a:bodyPr>
          <a:lstStyle/>
          <a:p>
            <a:pPr marL="308610">
              <a:lnSpc>
                <a:spcPct val="100000"/>
              </a:lnSpc>
              <a:spcBef>
                <a:spcPts val="95"/>
              </a:spcBef>
            </a:pPr>
            <a:r>
              <a:rPr sz="4400" b="0" u="sng" spc="-4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Viola-Jones</a:t>
            </a:r>
            <a:r>
              <a:rPr sz="4400" b="0" u="sng" spc="-1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Algorithm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49496" y="1426463"/>
            <a:ext cx="3907536" cy="523951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237988" y="2467356"/>
            <a:ext cx="2780030" cy="2133600"/>
          </a:xfrm>
          <a:custGeom>
            <a:avLst/>
            <a:gdLst/>
            <a:ahLst/>
            <a:cxnLst/>
            <a:rect l="l" t="t" r="r" b="b"/>
            <a:pathLst>
              <a:path w="2780029" h="2133600">
                <a:moveTo>
                  <a:pt x="0" y="2133600"/>
                </a:moveTo>
                <a:lnTo>
                  <a:pt x="2133600" y="2133600"/>
                </a:lnTo>
                <a:lnTo>
                  <a:pt x="2133600" y="0"/>
                </a:lnTo>
                <a:lnTo>
                  <a:pt x="0" y="0"/>
                </a:lnTo>
                <a:lnTo>
                  <a:pt x="0" y="2133600"/>
                </a:lnTo>
                <a:close/>
              </a:path>
              <a:path w="2780029" h="2133600">
                <a:moveTo>
                  <a:pt x="646176" y="2133600"/>
                </a:moveTo>
                <a:lnTo>
                  <a:pt x="2779775" y="2133600"/>
                </a:lnTo>
                <a:lnTo>
                  <a:pt x="2779775" y="0"/>
                </a:lnTo>
                <a:lnTo>
                  <a:pt x="646176" y="0"/>
                </a:lnTo>
                <a:lnTo>
                  <a:pt x="646176" y="2133600"/>
                </a:lnTo>
                <a:close/>
              </a:path>
            </a:pathLst>
          </a:custGeom>
          <a:ln w="2743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69180" y="4506468"/>
            <a:ext cx="2133600" cy="2133600"/>
          </a:xfrm>
          <a:custGeom>
            <a:avLst/>
            <a:gdLst/>
            <a:ahLst/>
            <a:cxnLst/>
            <a:rect l="l" t="t" r="r" b="b"/>
            <a:pathLst>
              <a:path w="2133600" h="2133600">
                <a:moveTo>
                  <a:pt x="0" y="2133599"/>
                </a:moveTo>
                <a:lnTo>
                  <a:pt x="2133600" y="2133599"/>
                </a:lnTo>
                <a:lnTo>
                  <a:pt x="2133600" y="0"/>
                </a:lnTo>
                <a:lnTo>
                  <a:pt x="0" y="0"/>
                </a:lnTo>
                <a:lnTo>
                  <a:pt x="0" y="2133599"/>
                </a:lnTo>
                <a:close/>
              </a:path>
            </a:pathLst>
          </a:custGeom>
          <a:ln w="27432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8638" rIns="0" bIns="0" rtlCol="0">
            <a:spAutoFit/>
          </a:bodyPr>
          <a:lstStyle/>
          <a:p>
            <a:pPr marL="308610">
              <a:lnSpc>
                <a:spcPct val="100000"/>
              </a:lnSpc>
              <a:spcBef>
                <a:spcPts val="95"/>
              </a:spcBef>
            </a:pPr>
            <a:r>
              <a:rPr sz="4400" b="0" u="sng" spc="-4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Viola-Jones</a:t>
            </a:r>
            <a:r>
              <a:rPr sz="4400" b="0" u="sng" spc="-1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Algorithm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49496" y="1426463"/>
            <a:ext cx="3907536" cy="5239512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8638" rIns="0" bIns="0" rtlCol="0">
            <a:spAutoFit/>
          </a:bodyPr>
          <a:lstStyle/>
          <a:p>
            <a:pPr marL="308610">
              <a:lnSpc>
                <a:spcPct val="100000"/>
              </a:lnSpc>
              <a:spcBef>
                <a:spcPts val="95"/>
              </a:spcBef>
            </a:pPr>
            <a:r>
              <a:rPr sz="4400" b="0" u="sng" spc="-4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Viola-Jones</a:t>
            </a:r>
            <a:r>
              <a:rPr sz="4400" b="0" u="sng" spc="-1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Algorithm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49496" y="1426463"/>
            <a:ext cx="3907536" cy="523951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237988" y="2467356"/>
            <a:ext cx="2780030" cy="2133600"/>
          </a:xfrm>
          <a:custGeom>
            <a:avLst/>
            <a:gdLst/>
            <a:ahLst/>
            <a:cxnLst/>
            <a:rect l="l" t="t" r="r" b="b"/>
            <a:pathLst>
              <a:path w="2780029" h="2133600">
                <a:moveTo>
                  <a:pt x="0" y="2133600"/>
                </a:moveTo>
                <a:lnTo>
                  <a:pt x="2133600" y="2133600"/>
                </a:lnTo>
                <a:lnTo>
                  <a:pt x="2133600" y="0"/>
                </a:lnTo>
                <a:lnTo>
                  <a:pt x="0" y="0"/>
                </a:lnTo>
                <a:lnTo>
                  <a:pt x="0" y="2133600"/>
                </a:lnTo>
                <a:close/>
              </a:path>
              <a:path w="2780029" h="2133600">
                <a:moveTo>
                  <a:pt x="646176" y="2133600"/>
                </a:moveTo>
                <a:lnTo>
                  <a:pt x="2779775" y="2133600"/>
                </a:lnTo>
                <a:lnTo>
                  <a:pt x="2779775" y="0"/>
                </a:lnTo>
                <a:lnTo>
                  <a:pt x="646176" y="0"/>
                </a:lnTo>
                <a:lnTo>
                  <a:pt x="646176" y="2133600"/>
                </a:lnTo>
                <a:close/>
              </a:path>
            </a:pathLst>
          </a:custGeom>
          <a:ln w="2743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97523" y="4533900"/>
            <a:ext cx="2133600" cy="2133600"/>
          </a:xfrm>
          <a:custGeom>
            <a:avLst/>
            <a:gdLst/>
            <a:ahLst/>
            <a:cxnLst/>
            <a:rect l="l" t="t" r="r" b="b"/>
            <a:pathLst>
              <a:path w="2133600" h="2133600">
                <a:moveTo>
                  <a:pt x="0" y="2133600"/>
                </a:moveTo>
                <a:lnTo>
                  <a:pt x="2133600" y="2133600"/>
                </a:lnTo>
                <a:lnTo>
                  <a:pt x="2133600" y="0"/>
                </a:lnTo>
                <a:lnTo>
                  <a:pt x="0" y="0"/>
                </a:lnTo>
                <a:lnTo>
                  <a:pt x="0" y="2133600"/>
                </a:lnTo>
                <a:close/>
              </a:path>
            </a:pathLst>
          </a:custGeom>
          <a:ln w="27432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8638" rIns="0" bIns="0" rtlCol="0">
            <a:spAutoFit/>
          </a:bodyPr>
          <a:lstStyle/>
          <a:p>
            <a:pPr marL="308610">
              <a:lnSpc>
                <a:spcPct val="100000"/>
              </a:lnSpc>
              <a:spcBef>
                <a:spcPts val="95"/>
              </a:spcBef>
            </a:pPr>
            <a:r>
              <a:rPr sz="4400" b="0" u="sng" spc="-4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Viola-Jones</a:t>
            </a:r>
            <a:r>
              <a:rPr sz="4400" b="0" u="sng" spc="-1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Algorithm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49496" y="1426463"/>
            <a:ext cx="3907536" cy="523951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576316" y="2558796"/>
            <a:ext cx="2133600" cy="2133600"/>
          </a:xfrm>
          <a:custGeom>
            <a:avLst/>
            <a:gdLst/>
            <a:ahLst/>
            <a:cxnLst/>
            <a:rect l="l" t="t" r="r" b="b"/>
            <a:pathLst>
              <a:path w="2133600" h="2133600">
                <a:moveTo>
                  <a:pt x="0" y="2133599"/>
                </a:moveTo>
                <a:lnTo>
                  <a:pt x="2133599" y="2133599"/>
                </a:lnTo>
                <a:lnTo>
                  <a:pt x="2133599" y="0"/>
                </a:lnTo>
                <a:lnTo>
                  <a:pt x="0" y="0"/>
                </a:lnTo>
                <a:lnTo>
                  <a:pt x="0" y="2133599"/>
                </a:lnTo>
                <a:close/>
              </a:path>
            </a:pathLst>
          </a:custGeom>
          <a:ln w="2743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8638" rIns="0" bIns="0" rtlCol="0">
            <a:spAutoFit/>
          </a:bodyPr>
          <a:lstStyle/>
          <a:p>
            <a:pPr marL="308610">
              <a:lnSpc>
                <a:spcPct val="100000"/>
              </a:lnSpc>
              <a:spcBef>
                <a:spcPts val="95"/>
              </a:spcBef>
            </a:pPr>
            <a:r>
              <a:rPr sz="4400" b="0" u="sng" spc="-4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Viola-Jones</a:t>
            </a:r>
            <a:r>
              <a:rPr sz="4400" b="0" u="sng" spc="-1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Algorithm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6925" y="1238453"/>
            <a:ext cx="9417685" cy="3984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We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have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huge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problem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approach: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size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faces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may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differ</a:t>
            </a:r>
            <a:endParaRPr sz="2400">
              <a:latin typeface="Calibri"/>
              <a:cs typeface="Calibri"/>
            </a:endParaRPr>
          </a:p>
          <a:p>
            <a:pPr marL="1842135" marR="5080" indent="-91503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(window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size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small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include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relevant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features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face </a:t>
            </a:r>
            <a:r>
              <a:rPr sz="2400" dirty="0">
                <a:latin typeface="Calibri"/>
                <a:cs typeface="Calibri"/>
              </a:rPr>
              <a:t>so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algorithm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will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work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fine)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146175" indent="-219710">
              <a:lnSpc>
                <a:spcPct val="100000"/>
              </a:lnSpc>
              <a:buChar char="~"/>
              <a:tabLst>
                <a:tab pos="1146810" algn="l"/>
              </a:tabLst>
            </a:pPr>
            <a:r>
              <a:rPr sz="2400" dirty="0">
                <a:latin typeface="Calibri"/>
                <a:cs typeface="Calibri"/>
              </a:rPr>
              <a:t>some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faces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closer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camera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means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they</a:t>
            </a:r>
            <a:endParaRPr sz="2400">
              <a:latin typeface="Calibri"/>
              <a:cs typeface="Calibri"/>
            </a:endParaRPr>
          </a:p>
          <a:p>
            <a:pPr marL="374015" algn="ctr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appear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bigger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other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faces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background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</a:pPr>
            <a:r>
              <a:rPr sz="2400" b="1" dirty="0">
                <a:latin typeface="Calibri"/>
                <a:cs typeface="Calibri"/>
              </a:rPr>
              <a:t>scaleFactor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feature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OpenCV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compensates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issue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training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24x24</a:t>
            </a:r>
            <a:r>
              <a:rPr sz="2400" b="1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pixels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images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have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rescale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input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  <a:p>
            <a:pPr marL="1146810" indent="-220345">
              <a:lnSpc>
                <a:spcPct val="100000"/>
              </a:lnSpc>
              <a:spcBef>
                <a:spcPts val="5"/>
              </a:spcBef>
              <a:buChar char="~"/>
              <a:tabLst>
                <a:tab pos="1147445" algn="l"/>
              </a:tabLst>
            </a:pPr>
            <a:r>
              <a:rPr sz="2400" dirty="0">
                <a:latin typeface="Calibri"/>
                <a:cs typeface="Calibri"/>
              </a:rPr>
              <a:t>so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resize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larger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face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smaller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one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8638" rIns="0" bIns="0" rtlCol="0">
            <a:spAutoFit/>
          </a:bodyPr>
          <a:lstStyle/>
          <a:p>
            <a:pPr marL="308610">
              <a:lnSpc>
                <a:spcPct val="100000"/>
              </a:lnSpc>
              <a:spcBef>
                <a:spcPts val="95"/>
              </a:spcBef>
            </a:pPr>
            <a:r>
              <a:rPr sz="4400" b="0" u="sng" spc="-5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Haar-</a:t>
            </a:r>
            <a:r>
              <a:rPr sz="4400" b="0" u="sng" spc="-4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features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06016" y="1152271"/>
            <a:ext cx="8687435" cy="2850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Haar-wavelet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sequence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rescaled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square-shaped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„functions”</a:t>
            </a:r>
            <a:endParaRPr sz="2400" dirty="0">
              <a:latin typeface="Calibri"/>
              <a:cs typeface="Calibri"/>
            </a:endParaRPr>
          </a:p>
          <a:p>
            <a:pPr marL="1028065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~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very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similar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Fourier-</a:t>
            </a:r>
            <a:r>
              <a:rPr sz="2400" spc="-10" dirty="0">
                <a:latin typeface="Calibri"/>
                <a:cs typeface="Calibri"/>
              </a:rPr>
              <a:t>analysis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 dirty="0">
              <a:latin typeface="Calibri"/>
              <a:cs typeface="Calibri"/>
            </a:endParaRPr>
          </a:p>
          <a:p>
            <a:pPr marL="1942464">
              <a:lnSpc>
                <a:spcPct val="100000"/>
              </a:lnSpc>
            </a:pPr>
            <a:r>
              <a:rPr sz="2400" spc="-240" dirty="0">
                <a:latin typeface="Wingdings"/>
                <a:cs typeface="Wingdings"/>
              </a:rPr>
              <a:t>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proposed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Alfréd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Haar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1909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 dirty="0">
              <a:latin typeface="Calibri"/>
              <a:cs typeface="Calibri"/>
            </a:endParaRPr>
          </a:p>
          <a:p>
            <a:pPr marL="1942464">
              <a:lnSpc>
                <a:spcPct val="100000"/>
              </a:lnSpc>
            </a:pPr>
            <a:r>
              <a:rPr sz="2400" spc="-240" dirty="0">
                <a:latin typeface="Wingdings"/>
                <a:cs typeface="Wingdings"/>
              </a:rPr>
              <a:t>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Calibri"/>
                <a:cs typeface="Calibri"/>
              </a:rPr>
              <a:t>they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like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convolutional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kernels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75"/>
              </a:spcBef>
            </a:pPr>
            <a:r>
              <a:rPr sz="2400" b="1" dirty="0">
                <a:latin typeface="Calibri"/>
                <a:cs typeface="Calibri"/>
              </a:rPr>
              <a:t>HAAR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FEATURES</a:t>
            </a:r>
            <a:r>
              <a:rPr sz="2400" b="1" spc="-7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ARE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THE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RELEVANT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FEATURES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FOR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FACE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DETECTION</a:t>
            </a:r>
            <a:endParaRPr sz="240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11352" y="4572000"/>
            <a:ext cx="1831975" cy="728980"/>
            <a:chOff x="911352" y="4572000"/>
            <a:chExt cx="1831975" cy="728980"/>
          </a:xfrm>
        </p:grpSpPr>
        <p:sp>
          <p:nvSpPr>
            <p:cNvPr id="5" name="object 5"/>
            <p:cNvSpPr/>
            <p:nvPr/>
          </p:nvSpPr>
          <p:spPr>
            <a:xfrm>
              <a:off x="917448" y="4578095"/>
              <a:ext cx="1819910" cy="609600"/>
            </a:xfrm>
            <a:custGeom>
              <a:avLst/>
              <a:gdLst/>
              <a:ahLst/>
              <a:cxnLst/>
              <a:rect l="l" t="t" r="r" b="b"/>
              <a:pathLst>
                <a:path w="1819910" h="609600">
                  <a:moveTo>
                    <a:pt x="0" y="609599"/>
                  </a:moveTo>
                  <a:lnTo>
                    <a:pt x="1819655" y="609599"/>
                  </a:lnTo>
                  <a:lnTo>
                    <a:pt x="1819655" y="0"/>
                  </a:lnTo>
                  <a:lnTo>
                    <a:pt x="0" y="0"/>
                  </a:lnTo>
                  <a:lnTo>
                    <a:pt x="0" y="60959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7448" y="4931663"/>
              <a:ext cx="1819910" cy="363220"/>
            </a:xfrm>
            <a:custGeom>
              <a:avLst/>
              <a:gdLst/>
              <a:ahLst/>
              <a:cxnLst/>
              <a:rect l="l" t="t" r="r" b="b"/>
              <a:pathLst>
                <a:path w="1819910" h="363220">
                  <a:moveTo>
                    <a:pt x="1819655" y="0"/>
                  </a:moveTo>
                  <a:lnTo>
                    <a:pt x="0" y="0"/>
                  </a:lnTo>
                  <a:lnTo>
                    <a:pt x="0" y="362712"/>
                  </a:lnTo>
                  <a:lnTo>
                    <a:pt x="1819655" y="362712"/>
                  </a:lnTo>
                  <a:lnTo>
                    <a:pt x="18196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17448" y="4931663"/>
              <a:ext cx="1819910" cy="363220"/>
            </a:xfrm>
            <a:custGeom>
              <a:avLst/>
              <a:gdLst/>
              <a:ahLst/>
              <a:cxnLst/>
              <a:rect l="l" t="t" r="r" b="b"/>
              <a:pathLst>
                <a:path w="1819910" h="363220">
                  <a:moveTo>
                    <a:pt x="0" y="362712"/>
                  </a:moveTo>
                  <a:lnTo>
                    <a:pt x="1819655" y="362712"/>
                  </a:lnTo>
                  <a:lnTo>
                    <a:pt x="1819655" y="0"/>
                  </a:lnTo>
                  <a:lnTo>
                    <a:pt x="0" y="0"/>
                  </a:lnTo>
                  <a:lnTo>
                    <a:pt x="0" y="362712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145535" y="4431791"/>
            <a:ext cx="841375" cy="1112520"/>
            <a:chOff x="3145535" y="4431791"/>
            <a:chExt cx="841375" cy="1112520"/>
          </a:xfrm>
        </p:grpSpPr>
        <p:sp>
          <p:nvSpPr>
            <p:cNvPr id="9" name="object 9"/>
            <p:cNvSpPr/>
            <p:nvPr/>
          </p:nvSpPr>
          <p:spPr>
            <a:xfrm>
              <a:off x="3566159" y="4437887"/>
              <a:ext cx="414655" cy="1100455"/>
            </a:xfrm>
            <a:custGeom>
              <a:avLst/>
              <a:gdLst/>
              <a:ahLst/>
              <a:cxnLst/>
              <a:rect l="l" t="t" r="r" b="b"/>
              <a:pathLst>
                <a:path w="414654" h="1100454">
                  <a:moveTo>
                    <a:pt x="0" y="1100328"/>
                  </a:moveTo>
                  <a:lnTo>
                    <a:pt x="414527" y="1100328"/>
                  </a:lnTo>
                  <a:lnTo>
                    <a:pt x="414527" y="0"/>
                  </a:lnTo>
                  <a:lnTo>
                    <a:pt x="0" y="0"/>
                  </a:lnTo>
                  <a:lnTo>
                    <a:pt x="0" y="11003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51631" y="4437887"/>
              <a:ext cx="829310" cy="1100455"/>
            </a:xfrm>
            <a:custGeom>
              <a:avLst/>
              <a:gdLst/>
              <a:ahLst/>
              <a:cxnLst/>
              <a:rect l="l" t="t" r="r" b="b"/>
              <a:pathLst>
                <a:path w="829310" h="1100454">
                  <a:moveTo>
                    <a:pt x="0" y="1100328"/>
                  </a:moveTo>
                  <a:lnTo>
                    <a:pt x="829056" y="1100328"/>
                  </a:lnTo>
                  <a:lnTo>
                    <a:pt x="829056" y="0"/>
                  </a:lnTo>
                  <a:lnTo>
                    <a:pt x="0" y="0"/>
                  </a:lnTo>
                  <a:lnTo>
                    <a:pt x="0" y="1100328"/>
                  </a:lnTo>
                  <a:close/>
                </a:path>
                <a:path w="829310" h="1100454">
                  <a:moveTo>
                    <a:pt x="0" y="1100328"/>
                  </a:moveTo>
                  <a:lnTo>
                    <a:pt x="414528" y="1100328"/>
                  </a:lnTo>
                  <a:lnTo>
                    <a:pt x="414528" y="0"/>
                  </a:lnTo>
                  <a:lnTo>
                    <a:pt x="0" y="0"/>
                  </a:lnTo>
                  <a:lnTo>
                    <a:pt x="0" y="110032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15518" y="5738571"/>
            <a:ext cx="39046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60755" marR="5080" indent="-94869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edge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features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detect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edges </a:t>
            </a:r>
            <a:r>
              <a:rPr sz="2400" dirty="0">
                <a:latin typeface="Calibri"/>
                <a:cs typeface="Calibri"/>
              </a:rPr>
              <a:t>quite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effectively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611111" y="4431791"/>
            <a:ext cx="1252855" cy="1036319"/>
            <a:chOff x="6611111" y="4431791"/>
            <a:chExt cx="1252855" cy="1036319"/>
          </a:xfrm>
        </p:grpSpPr>
        <p:sp>
          <p:nvSpPr>
            <p:cNvPr id="13" name="object 13"/>
            <p:cNvSpPr/>
            <p:nvPr/>
          </p:nvSpPr>
          <p:spPr>
            <a:xfrm>
              <a:off x="7001255" y="4437887"/>
              <a:ext cx="472440" cy="1012190"/>
            </a:xfrm>
            <a:custGeom>
              <a:avLst/>
              <a:gdLst/>
              <a:ahLst/>
              <a:cxnLst/>
              <a:rect l="l" t="t" r="r" b="b"/>
              <a:pathLst>
                <a:path w="472440" h="1012189">
                  <a:moveTo>
                    <a:pt x="0" y="1011936"/>
                  </a:moveTo>
                  <a:lnTo>
                    <a:pt x="472440" y="1011936"/>
                  </a:lnTo>
                  <a:lnTo>
                    <a:pt x="472440" y="0"/>
                  </a:lnTo>
                  <a:lnTo>
                    <a:pt x="0" y="0"/>
                  </a:lnTo>
                  <a:lnTo>
                    <a:pt x="0" y="10119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711695" y="4437887"/>
              <a:ext cx="762000" cy="1012190"/>
            </a:xfrm>
            <a:custGeom>
              <a:avLst/>
              <a:gdLst/>
              <a:ahLst/>
              <a:cxnLst/>
              <a:rect l="l" t="t" r="r" b="b"/>
              <a:pathLst>
                <a:path w="762000" h="1012189">
                  <a:moveTo>
                    <a:pt x="0" y="1011936"/>
                  </a:moveTo>
                  <a:lnTo>
                    <a:pt x="762000" y="1011936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1011936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617207" y="4447031"/>
              <a:ext cx="384175" cy="1015365"/>
            </a:xfrm>
            <a:custGeom>
              <a:avLst/>
              <a:gdLst/>
              <a:ahLst/>
              <a:cxnLst/>
              <a:rect l="l" t="t" r="r" b="b"/>
              <a:pathLst>
                <a:path w="384175" h="1015364">
                  <a:moveTo>
                    <a:pt x="384048" y="0"/>
                  </a:moveTo>
                  <a:lnTo>
                    <a:pt x="0" y="0"/>
                  </a:lnTo>
                  <a:lnTo>
                    <a:pt x="0" y="1014984"/>
                  </a:lnTo>
                  <a:lnTo>
                    <a:pt x="384048" y="1014984"/>
                  </a:lnTo>
                  <a:lnTo>
                    <a:pt x="3840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617207" y="4437887"/>
              <a:ext cx="1240790" cy="1024255"/>
            </a:xfrm>
            <a:custGeom>
              <a:avLst/>
              <a:gdLst/>
              <a:ahLst/>
              <a:cxnLst/>
              <a:rect l="l" t="t" r="r" b="b"/>
              <a:pathLst>
                <a:path w="1240790" h="1024254">
                  <a:moveTo>
                    <a:pt x="0" y="1024128"/>
                  </a:moveTo>
                  <a:lnTo>
                    <a:pt x="384048" y="1024128"/>
                  </a:lnTo>
                  <a:lnTo>
                    <a:pt x="384048" y="9143"/>
                  </a:lnTo>
                  <a:lnTo>
                    <a:pt x="0" y="9143"/>
                  </a:lnTo>
                  <a:lnTo>
                    <a:pt x="0" y="1024128"/>
                  </a:lnTo>
                  <a:close/>
                </a:path>
                <a:path w="1240790" h="1024254">
                  <a:moveTo>
                    <a:pt x="856488" y="1011936"/>
                  </a:moveTo>
                  <a:lnTo>
                    <a:pt x="1240536" y="1011936"/>
                  </a:lnTo>
                  <a:lnTo>
                    <a:pt x="1240536" y="0"/>
                  </a:lnTo>
                  <a:lnTo>
                    <a:pt x="856488" y="0"/>
                  </a:lnTo>
                  <a:lnTo>
                    <a:pt x="856488" y="1011936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8516111" y="4453128"/>
            <a:ext cx="1325880" cy="969644"/>
            <a:chOff x="8516111" y="4453128"/>
            <a:chExt cx="1325880" cy="969644"/>
          </a:xfrm>
        </p:grpSpPr>
        <p:sp>
          <p:nvSpPr>
            <p:cNvPr id="18" name="object 18"/>
            <p:cNvSpPr/>
            <p:nvPr/>
          </p:nvSpPr>
          <p:spPr>
            <a:xfrm>
              <a:off x="8522207" y="4459224"/>
              <a:ext cx="1313815" cy="441959"/>
            </a:xfrm>
            <a:custGeom>
              <a:avLst/>
              <a:gdLst/>
              <a:ahLst/>
              <a:cxnLst/>
              <a:rect l="l" t="t" r="r" b="b"/>
              <a:pathLst>
                <a:path w="1313815" h="441960">
                  <a:moveTo>
                    <a:pt x="0" y="441959"/>
                  </a:moveTo>
                  <a:lnTo>
                    <a:pt x="1313688" y="441959"/>
                  </a:lnTo>
                  <a:lnTo>
                    <a:pt x="1313688" y="0"/>
                  </a:lnTo>
                  <a:lnTo>
                    <a:pt x="0" y="0"/>
                  </a:lnTo>
                  <a:lnTo>
                    <a:pt x="0" y="44195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522207" y="4767072"/>
              <a:ext cx="1313815" cy="323215"/>
            </a:xfrm>
            <a:custGeom>
              <a:avLst/>
              <a:gdLst/>
              <a:ahLst/>
              <a:cxnLst/>
              <a:rect l="l" t="t" r="r" b="b"/>
              <a:pathLst>
                <a:path w="1313815" h="323214">
                  <a:moveTo>
                    <a:pt x="1313688" y="0"/>
                  </a:moveTo>
                  <a:lnTo>
                    <a:pt x="0" y="0"/>
                  </a:lnTo>
                  <a:lnTo>
                    <a:pt x="0" y="323088"/>
                  </a:lnTo>
                  <a:lnTo>
                    <a:pt x="1313688" y="323088"/>
                  </a:lnTo>
                  <a:lnTo>
                    <a:pt x="13136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522207" y="4767072"/>
              <a:ext cx="1313815" cy="649605"/>
            </a:xfrm>
            <a:custGeom>
              <a:avLst/>
              <a:gdLst/>
              <a:ahLst/>
              <a:cxnLst/>
              <a:rect l="l" t="t" r="r" b="b"/>
              <a:pathLst>
                <a:path w="1313815" h="649604">
                  <a:moveTo>
                    <a:pt x="0" y="323088"/>
                  </a:moveTo>
                  <a:lnTo>
                    <a:pt x="1313688" y="323088"/>
                  </a:lnTo>
                  <a:lnTo>
                    <a:pt x="1313688" y="0"/>
                  </a:lnTo>
                  <a:lnTo>
                    <a:pt x="0" y="0"/>
                  </a:lnTo>
                  <a:lnTo>
                    <a:pt x="0" y="323088"/>
                  </a:lnTo>
                  <a:close/>
                </a:path>
                <a:path w="1313815" h="649604">
                  <a:moveTo>
                    <a:pt x="0" y="649223"/>
                  </a:moveTo>
                  <a:lnTo>
                    <a:pt x="1313688" y="649223"/>
                  </a:lnTo>
                  <a:lnTo>
                    <a:pt x="1313688" y="323088"/>
                  </a:lnTo>
                  <a:lnTo>
                    <a:pt x="0" y="323088"/>
                  </a:lnTo>
                  <a:lnTo>
                    <a:pt x="0" y="64922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447790" y="5738571"/>
            <a:ext cx="3605529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1530" marR="5080" indent="-79946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line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features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detect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lines </a:t>
            </a:r>
            <a:r>
              <a:rPr sz="2400" dirty="0">
                <a:latin typeface="Calibri"/>
                <a:cs typeface="Calibri"/>
              </a:rPr>
              <a:t>quite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effectively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8638" rIns="0" bIns="0" rtlCol="0">
            <a:spAutoFit/>
          </a:bodyPr>
          <a:lstStyle/>
          <a:p>
            <a:pPr marL="308610">
              <a:lnSpc>
                <a:spcPct val="100000"/>
              </a:lnSpc>
              <a:spcBef>
                <a:spcPts val="95"/>
              </a:spcBef>
            </a:pPr>
            <a:r>
              <a:rPr sz="4400" b="0" u="sng" spc="-5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Haar-</a:t>
            </a:r>
            <a:r>
              <a:rPr sz="4400" b="0" u="sng" spc="-4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features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49496" y="1426463"/>
            <a:ext cx="3907536" cy="5239512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8638" rIns="0" bIns="0" rtlCol="0">
            <a:spAutoFit/>
          </a:bodyPr>
          <a:lstStyle/>
          <a:p>
            <a:pPr marL="308610">
              <a:lnSpc>
                <a:spcPct val="100000"/>
              </a:lnSpc>
              <a:spcBef>
                <a:spcPts val="95"/>
              </a:spcBef>
            </a:pPr>
            <a:r>
              <a:rPr sz="4400" b="0" u="sng" spc="-5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Haar-</a:t>
            </a:r>
            <a:r>
              <a:rPr sz="4400" b="0" u="sng" spc="-4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features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24226" y="6407302"/>
            <a:ext cx="746823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WE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CAN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REPRESENT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THE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MOST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RELEVANT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-25" dirty="0">
                <a:latin typeface="Calibri"/>
                <a:cs typeface="Calibri"/>
              </a:rPr>
              <a:t>FEATURES </a:t>
            </a:r>
            <a:r>
              <a:rPr sz="1800" b="1" dirty="0">
                <a:latin typeface="Calibri"/>
                <a:cs typeface="Calibri"/>
              </a:rPr>
              <a:t>WITH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HAAR-</a:t>
            </a:r>
            <a:r>
              <a:rPr sz="1800" b="1" spc="-20" dirty="0">
                <a:latin typeface="Calibri"/>
                <a:cs typeface="Calibri"/>
              </a:rPr>
              <a:t>FEATURES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25" dirty="0">
                <a:latin typeface="Calibri"/>
                <a:cs typeface="Calibri"/>
              </a:rPr>
              <a:t>!!!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53128" y="893063"/>
            <a:ext cx="3910965" cy="5240020"/>
            <a:chOff x="4453128" y="893063"/>
            <a:chExt cx="3910965" cy="52400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53128" y="893063"/>
              <a:ext cx="3910584" cy="523951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873496" y="2328672"/>
              <a:ext cx="1728470" cy="1554480"/>
            </a:xfrm>
            <a:custGeom>
              <a:avLst/>
              <a:gdLst/>
              <a:ahLst/>
              <a:cxnLst/>
              <a:rect l="l" t="t" r="r" b="b"/>
              <a:pathLst>
                <a:path w="1728470" h="1554479">
                  <a:moveTo>
                    <a:pt x="0" y="213360"/>
                  </a:moveTo>
                  <a:lnTo>
                    <a:pt x="771144" y="213360"/>
                  </a:lnTo>
                  <a:lnTo>
                    <a:pt x="771144" y="106680"/>
                  </a:lnTo>
                  <a:lnTo>
                    <a:pt x="0" y="106680"/>
                  </a:lnTo>
                  <a:lnTo>
                    <a:pt x="0" y="213360"/>
                  </a:lnTo>
                  <a:close/>
                </a:path>
                <a:path w="1728470" h="1554479">
                  <a:moveTo>
                    <a:pt x="960120" y="109727"/>
                  </a:moveTo>
                  <a:lnTo>
                    <a:pt x="1728216" y="109727"/>
                  </a:lnTo>
                  <a:lnTo>
                    <a:pt x="1728216" y="0"/>
                  </a:lnTo>
                  <a:lnTo>
                    <a:pt x="960120" y="0"/>
                  </a:lnTo>
                  <a:lnTo>
                    <a:pt x="960120" y="109727"/>
                  </a:lnTo>
                  <a:close/>
                </a:path>
                <a:path w="1728470" h="1554479">
                  <a:moveTo>
                    <a:pt x="771144" y="1133855"/>
                  </a:moveTo>
                  <a:lnTo>
                    <a:pt x="941832" y="1133855"/>
                  </a:lnTo>
                  <a:lnTo>
                    <a:pt x="941832" y="573024"/>
                  </a:lnTo>
                  <a:lnTo>
                    <a:pt x="771144" y="573024"/>
                  </a:lnTo>
                  <a:lnTo>
                    <a:pt x="771144" y="1133855"/>
                  </a:lnTo>
                  <a:close/>
                </a:path>
                <a:path w="1728470" h="1554479">
                  <a:moveTo>
                    <a:pt x="505967" y="1554479"/>
                  </a:moveTo>
                  <a:lnTo>
                    <a:pt x="1411224" y="1554479"/>
                  </a:lnTo>
                  <a:lnTo>
                    <a:pt x="1411224" y="1389887"/>
                  </a:lnTo>
                  <a:lnTo>
                    <a:pt x="505967" y="1389887"/>
                  </a:lnTo>
                  <a:lnTo>
                    <a:pt x="505967" y="155447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5873496" y="2435352"/>
            <a:ext cx="771525" cy="104139"/>
          </a:xfrm>
          <a:custGeom>
            <a:avLst/>
            <a:gdLst/>
            <a:ahLst/>
            <a:cxnLst/>
            <a:rect l="l" t="t" r="r" b="b"/>
            <a:pathLst>
              <a:path w="771525" h="104139">
                <a:moveTo>
                  <a:pt x="0" y="103631"/>
                </a:moveTo>
                <a:lnTo>
                  <a:pt x="771144" y="103631"/>
                </a:lnTo>
                <a:lnTo>
                  <a:pt x="771144" y="0"/>
                </a:lnTo>
                <a:lnTo>
                  <a:pt x="0" y="0"/>
                </a:lnTo>
                <a:lnTo>
                  <a:pt x="0" y="1036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73496" y="2538984"/>
            <a:ext cx="771525" cy="79375"/>
          </a:xfrm>
          <a:custGeom>
            <a:avLst/>
            <a:gdLst/>
            <a:ahLst/>
            <a:cxnLst/>
            <a:rect l="l" t="t" r="r" b="b"/>
            <a:pathLst>
              <a:path w="771525" h="79375">
                <a:moveTo>
                  <a:pt x="771144" y="0"/>
                </a:moveTo>
                <a:lnTo>
                  <a:pt x="0" y="0"/>
                </a:lnTo>
                <a:lnTo>
                  <a:pt x="0" y="79248"/>
                </a:lnTo>
                <a:lnTo>
                  <a:pt x="771144" y="79248"/>
                </a:lnTo>
                <a:lnTo>
                  <a:pt x="7711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73496" y="2538984"/>
            <a:ext cx="771525" cy="79375"/>
          </a:xfrm>
          <a:custGeom>
            <a:avLst/>
            <a:gdLst/>
            <a:ahLst/>
            <a:cxnLst/>
            <a:rect l="l" t="t" r="r" b="b"/>
            <a:pathLst>
              <a:path w="771525" h="79375">
                <a:moveTo>
                  <a:pt x="0" y="79248"/>
                </a:moveTo>
                <a:lnTo>
                  <a:pt x="771144" y="79248"/>
                </a:lnTo>
                <a:lnTo>
                  <a:pt x="771144" y="0"/>
                </a:lnTo>
                <a:lnTo>
                  <a:pt x="0" y="0"/>
                </a:lnTo>
                <a:lnTo>
                  <a:pt x="0" y="7924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33616" y="2328671"/>
            <a:ext cx="768350" cy="104139"/>
          </a:xfrm>
          <a:custGeom>
            <a:avLst/>
            <a:gdLst/>
            <a:ahLst/>
            <a:cxnLst/>
            <a:rect l="l" t="t" r="r" b="b"/>
            <a:pathLst>
              <a:path w="768350" h="104139">
                <a:moveTo>
                  <a:pt x="0" y="103631"/>
                </a:moveTo>
                <a:lnTo>
                  <a:pt x="768096" y="103631"/>
                </a:lnTo>
                <a:lnTo>
                  <a:pt x="768096" y="0"/>
                </a:lnTo>
                <a:lnTo>
                  <a:pt x="0" y="0"/>
                </a:lnTo>
                <a:lnTo>
                  <a:pt x="0" y="1036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33616" y="2432303"/>
            <a:ext cx="768350" cy="82550"/>
          </a:xfrm>
          <a:custGeom>
            <a:avLst/>
            <a:gdLst/>
            <a:ahLst/>
            <a:cxnLst/>
            <a:rect l="l" t="t" r="r" b="b"/>
            <a:pathLst>
              <a:path w="768350" h="82550">
                <a:moveTo>
                  <a:pt x="768096" y="0"/>
                </a:moveTo>
                <a:lnTo>
                  <a:pt x="0" y="0"/>
                </a:lnTo>
                <a:lnTo>
                  <a:pt x="0" y="82296"/>
                </a:lnTo>
                <a:lnTo>
                  <a:pt x="768096" y="82296"/>
                </a:lnTo>
                <a:lnTo>
                  <a:pt x="7680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33616" y="2432303"/>
            <a:ext cx="768350" cy="82550"/>
          </a:xfrm>
          <a:custGeom>
            <a:avLst/>
            <a:gdLst/>
            <a:ahLst/>
            <a:cxnLst/>
            <a:rect l="l" t="t" r="r" b="b"/>
            <a:pathLst>
              <a:path w="768350" h="82550">
                <a:moveTo>
                  <a:pt x="0" y="82296"/>
                </a:moveTo>
                <a:lnTo>
                  <a:pt x="768096" y="82296"/>
                </a:lnTo>
                <a:lnTo>
                  <a:pt x="768096" y="0"/>
                </a:lnTo>
                <a:lnTo>
                  <a:pt x="0" y="0"/>
                </a:lnTo>
                <a:lnTo>
                  <a:pt x="0" y="8229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44640" y="2901696"/>
            <a:ext cx="170815" cy="561340"/>
          </a:xfrm>
          <a:custGeom>
            <a:avLst/>
            <a:gdLst/>
            <a:ahLst/>
            <a:cxnLst/>
            <a:rect l="l" t="t" r="r" b="b"/>
            <a:pathLst>
              <a:path w="170815" h="561339">
                <a:moveTo>
                  <a:pt x="170688" y="0"/>
                </a:moveTo>
                <a:lnTo>
                  <a:pt x="0" y="0"/>
                </a:lnTo>
                <a:lnTo>
                  <a:pt x="0" y="560831"/>
                </a:lnTo>
                <a:lnTo>
                  <a:pt x="170688" y="560831"/>
                </a:lnTo>
                <a:lnTo>
                  <a:pt x="1706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58000" y="2901696"/>
            <a:ext cx="88900" cy="561340"/>
          </a:xfrm>
          <a:custGeom>
            <a:avLst/>
            <a:gdLst/>
            <a:ahLst/>
            <a:cxnLst/>
            <a:rect l="l" t="t" r="r" b="b"/>
            <a:pathLst>
              <a:path w="88900" h="561339">
                <a:moveTo>
                  <a:pt x="88392" y="0"/>
                </a:moveTo>
                <a:lnTo>
                  <a:pt x="0" y="0"/>
                </a:lnTo>
                <a:lnTo>
                  <a:pt x="0" y="560831"/>
                </a:lnTo>
                <a:lnTo>
                  <a:pt x="88392" y="560831"/>
                </a:lnTo>
                <a:lnTo>
                  <a:pt x="883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858000" y="2901696"/>
            <a:ext cx="88900" cy="561340"/>
          </a:xfrm>
          <a:custGeom>
            <a:avLst/>
            <a:gdLst/>
            <a:ahLst/>
            <a:cxnLst/>
            <a:rect l="l" t="t" r="r" b="b"/>
            <a:pathLst>
              <a:path w="88900" h="561339">
                <a:moveTo>
                  <a:pt x="0" y="560831"/>
                </a:moveTo>
                <a:lnTo>
                  <a:pt x="88392" y="560831"/>
                </a:lnTo>
                <a:lnTo>
                  <a:pt x="88392" y="0"/>
                </a:lnTo>
                <a:lnTo>
                  <a:pt x="0" y="0"/>
                </a:lnTo>
                <a:lnTo>
                  <a:pt x="0" y="560831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47104" y="2901696"/>
            <a:ext cx="85725" cy="561340"/>
          </a:xfrm>
          <a:custGeom>
            <a:avLst/>
            <a:gdLst/>
            <a:ahLst/>
            <a:cxnLst/>
            <a:rect l="l" t="t" r="r" b="b"/>
            <a:pathLst>
              <a:path w="85725" h="561339">
                <a:moveTo>
                  <a:pt x="85344" y="0"/>
                </a:moveTo>
                <a:lnTo>
                  <a:pt x="0" y="0"/>
                </a:lnTo>
                <a:lnTo>
                  <a:pt x="0" y="560831"/>
                </a:lnTo>
                <a:lnTo>
                  <a:pt x="85344" y="560831"/>
                </a:lnTo>
                <a:lnTo>
                  <a:pt x="853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47104" y="2901696"/>
            <a:ext cx="85725" cy="561340"/>
          </a:xfrm>
          <a:custGeom>
            <a:avLst/>
            <a:gdLst/>
            <a:ahLst/>
            <a:cxnLst/>
            <a:rect l="l" t="t" r="r" b="b"/>
            <a:pathLst>
              <a:path w="85725" h="561339">
                <a:moveTo>
                  <a:pt x="0" y="560831"/>
                </a:moveTo>
                <a:lnTo>
                  <a:pt x="85344" y="560831"/>
                </a:lnTo>
                <a:lnTo>
                  <a:pt x="85344" y="0"/>
                </a:lnTo>
                <a:lnTo>
                  <a:pt x="0" y="0"/>
                </a:lnTo>
                <a:lnTo>
                  <a:pt x="0" y="56083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379464" y="3718559"/>
            <a:ext cx="905510" cy="97790"/>
          </a:xfrm>
          <a:custGeom>
            <a:avLst/>
            <a:gdLst/>
            <a:ahLst/>
            <a:cxnLst/>
            <a:rect l="l" t="t" r="r" b="b"/>
            <a:pathLst>
              <a:path w="905509" h="97789">
                <a:moveTo>
                  <a:pt x="0" y="97536"/>
                </a:moveTo>
                <a:lnTo>
                  <a:pt x="905256" y="97536"/>
                </a:lnTo>
                <a:lnTo>
                  <a:pt x="905256" y="0"/>
                </a:lnTo>
                <a:lnTo>
                  <a:pt x="0" y="0"/>
                </a:lnTo>
                <a:lnTo>
                  <a:pt x="0" y="975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379464" y="3816095"/>
            <a:ext cx="905510" cy="100965"/>
          </a:xfrm>
          <a:custGeom>
            <a:avLst/>
            <a:gdLst/>
            <a:ahLst/>
            <a:cxnLst/>
            <a:rect l="l" t="t" r="r" b="b"/>
            <a:pathLst>
              <a:path w="905509" h="100964">
                <a:moveTo>
                  <a:pt x="905256" y="0"/>
                </a:moveTo>
                <a:lnTo>
                  <a:pt x="0" y="0"/>
                </a:lnTo>
                <a:lnTo>
                  <a:pt x="0" y="100583"/>
                </a:lnTo>
                <a:lnTo>
                  <a:pt x="905256" y="100583"/>
                </a:lnTo>
                <a:lnTo>
                  <a:pt x="9052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379464" y="3816095"/>
            <a:ext cx="905510" cy="100965"/>
          </a:xfrm>
          <a:custGeom>
            <a:avLst/>
            <a:gdLst/>
            <a:ahLst/>
            <a:cxnLst/>
            <a:rect l="l" t="t" r="r" b="b"/>
            <a:pathLst>
              <a:path w="905509" h="100964">
                <a:moveTo>
                  <a:pt x="0" y="100583"/>
                </a:moveTo>
                <a:lnTo>
                  <a:pt x="905256" y="100583"/>
                </a:lnTo>
                <a:lnTo>
                  <a:pt x="905256" y="0"/>
                </a:lnTo>
                <a:lnTo>
                  <a:pt x="0" y="0"/>
                </a:lnTo>
                <a:lnTo>
                  <a:pt x="0" y="10058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8638" rIns="0" bIns="0" rtlCol="0">
            <a:spAutoFit/>
          </a:bodyPr>
          <a:lstStyle/>
          <a:p>
            <a:pPr marL="308610">
              <a:lnSpc>
                <a:spcPct val="100000"/>
              </a:lnSpc>
              <a:spcBef>
                <a:spcPts val="95"/>
              </a:spcBef>
            </a:pPr>
            <a:r>
              <a:rPr sz="4400" b="0" u="sng" spc="-5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Haar-</a:t>
            </a:r>
            <a:r>
              <a:rPr sz="4400" b="0" u="sng" spc="-4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features</a:t>
            </a:r>
            <a:endParaRPr sz="44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309871" y="1374647"/>
            <a:ext cx="2346960" cy="2341245"/>
            <a:chOff x="4309871" y="1374647"/>
            <a:chExt cx="2346960" cy="2341245"/>
          </a:xfrm>
        </p:grpSpPr>
        <p:sp>
          <p:nvSpPr>
            <p:cNvPr id="4" name="object 4"/>
            <p:cNvSpPr/>
            <p:nvPr/>
          </p:nvSpPr>
          <p:spPr>
            <a:xfrm>
              <a:off x="4309871" y="1374647"/>
              <a:ext cx="582295" cy="585470"/>
            </a:xfrm>
            <a:custGeom>
              <a:avLst/>
              <a:gdLst/>
              <a:ahLst/>
              <a:cxnLst/>
              <a:rect l="l" t="t" r="r" b="b"/>
              <a:pathLst>
                <a:path w="582295" h="585469">
                  <a:moveTo>
                    <a:pt x="582168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582168" y="585215"/>
                  </a:lnTo>
                  <a:lnTo>
                    <a:pt x="58216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892039" y="1374647"/>
              <a:ext cx="585470" cy="585470"/>
            </a:xfrm>
            <a:custGeom>
              <a:avLst/>
              <a:gdLst/>
              <a:ahLst/>
              <a:cxnLst/>
              <a:rect l="l" t="t" r="r" b="b"/>
              <a:pathLst>
                <a:path w="585470" h="585469">
                  <a:moveTo>
                    <a:pt x="585215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585215" y="585215"/>
                  </a:lnTo>
                  <a:lnTo>
                    <a:pt x="585215" y="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86399" y="1374647"/>
              <a:ext cx="585470" cy="585470"/>
            </a:xfrm>
            <a:custGeom>
              <a:avLst/>
              <a:gdLst/>
              <a:ahLst/>
              <a:cxnLst/>
              <a:rect l="l" t="t" r="r" b="b"/>
              <a:pathLst>
                <a:path w="585470" h="585469">
                  <a:moveTo>
                    <a:pt x="585215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585215" y="585215"/>
                  </a:lnTo>
                  <a:lnTo>
                    <a:pt x="585215" y="0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71615" y="1374647"/>
              <a:ext cx="585470" cy="585470"/>
            </a:xfrm>
            <a:custGeom>
              <a:avLst/>
              <a:gdLst/>
              <a:ahLst/>
              <a:cxnLst/>
              <a:rect l="l" t="t" r="r" b="b"/>
              <a:pathLst>
                <a:path w="585470" h="585469">
                  <a:moveTo>
                    <a:pt x="585215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585215" y="585215"/>
                  </a:lnTo>
                  <a:lnTo>
                    <a:pt x="585215" y="0"/>
                  </a:lnTo>
                  <a:close/>
                </a:path>
              </a:pathLst>
            </a:custGeom>
            <a:solidFill>
              <a:srgbClr val="3A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309871" y="1959863"/>
              <a:ext cx="582295" cy="585470"/>
            </a:xfrm>
            <a:custGeom>
              <a:avLst/>
              <a:gdLst/>
              <a:ahLst/>
              <a:cxnLst/>
              <a:rect l="l" t="t" r="r" b="b"/>
              <a:pathLst>
                <a:path w="582295" h="585469">
                  <a:moveTo>
                    <a:pt x="582168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582168" y="585215"/>
                  </a:lnTo>
                  <a:lnTo>
                    <a:pt x="58216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892039" y="1959863"/>
              <a:ext cx="585470" cy="585470"/>
            </a:xfrm>
            <a:custGeom>
              <a:avLst/>
              <a:gdLst/>
              <a:ahLst/>
              <a:cxnLst/>
              <a:rect l="l" t="t" r="r" b="b"/>
              <a:pathLst>
                <a:path w="585470" h="585469">
                  <a:moveTo>
                    <a:pt x="585215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585215" y="585215"/>
                  </a:lnTo>
                  <a:lnTo>
                    <a:pt x="585215" y="0"/>
                  </a:lnTo>
                  <a:close/>
                </a:path>
              </a:pathLst>
            </a:custGeom>
            <a:solidFill>
              <a:srgbClr val="AEA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86399" y="1959863"/>
              <a:ext cx="585470" cy="585470"/>
            </a:xfrm>
            <a:custGeom>
              <a:avLst/>
              <a:gdLst/>
              <a:ahLst/>
              <a:cxnLst/>
              <a:rect l="l" t="t" r="r" b="b"/>
              <a:pathLst>
                <a:path w="585470" h="585469">
                  <a:moveTo>
                    <a:pt x="585215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585215" y="585215"/>
                  </a:lnTo>
                  <a:lnTo>
                    <a:pt x="585215" y="0"/>
                  </a:lnTo>
                  <a:close/>
                </a:path>
              </a:pathLst>
            </a:custGeom>
            <a:solidFill>
              <a:srgbClr val="3A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71615" y="1959863"/>
              <a:ext cx="585470" cy="585470"/>
            </a:xfrm>
            <a:custGeom>
              <a:avLst/>
              <a:gdLst/>
              <a:ahLst/>
              <a:cxnLst/>
              <a:rect l="l" t="t" r="r" b="b"/>
              <a:pathLst>
                <a:path w="585470" h="585469">
                  <a:moveTo>
                    <a:pt x="585215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585215" y="585215"/>
                  </a:lnTo>
                  <a:lnTo>
                    <a:pt x="585215" y="0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309871" y="2545080"/>
              <a:ext cx="582295" cy="585470"/>
            </a:xfrm>
            <a:custGeom>
              <a:avLst/>
              <a:gdLst/>
              <a:ahLst/>
              <a:cxnLst/>
              <a:rect l="l" t="t" r="r" b="b"/>
              <a:pathLst>
                <a:path w="582295" h="585469">
                  <a:moveTo>
                    <a:pt x="582168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582168" y="585215"/>
                  </a:lnTo>
                  <a:lnTo>
                    <a:pt x="582168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86399" y="2545080"/>
              <a:ext cx="585470" cy="585470"/>
            </a:xfrm>
            <a:custGeom>
              <a:avLst/>
              <a:gdLst/>
              <a:ahLst/>
              <a:cxnLst/>
              <a:rect l="l" t="t" r="r" b="b"/>
              <a:pathLst>
                <a:path w="585470" h="585469">
                  <a:moveTo>
                    <a:pt x="585215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585215" y="585215"/>
                  </a:lnTo>
                  <a:lnTo>
                    <a:pt x="585215" y="0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071615" y="2545080"/>
              <a:ext cx="585470" cy="585470"/>
            </a:xfrm>
            <a:custGeom>
              <a:avLst/>
              <a:gdLst/>
              <a:ahLst/>
              <a:cxnLst/>
              <a:rect l="l" t="t" r="r" b="b"/>
              <a:pathLst>
                <a:path w="585470" h="585469">
                  <a:moveTo>
                    <a:pt x="585215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585215" y="585215"/>
                  </a:lnTo>
                  <a:lnTo>
                    <a:pt x="585215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309871" y="3130296"/>
              <a:ext cx="582295" cy="585470"/>
            </a:xfrm>
            <a:custGeom>
              <a:avLst/>
              <a:gdLst/>
              <a:ahLst/>
              <a:cxnLst/>
              <a:rect l="l" t="t" r="r" b="b"/>
              <a:pathLst>
                <a:path w="582295" h="585470">
                  <a:moveTo>
                    <a:pt x="582168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582168" y="585215"/>
                  </a:lnTo>
                  <a:lnTo>
                    <a:pt x="58216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486399" y="3130296"/>
              <a:ext cx="585470" cy="585470"/>
            </a:xfrm>
            <a:custGeom>
              <a:avLst/>
              <a:gdLst/>
              <a:ahLst/>
              <a:cxnLst/>
              <a:rect l="l" t="t" r="r" b="b"/>
              <a:pathLst>
                <a:path w="585470" h="585470">
                  <a:moveTo>
                    <a:pt x="585215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585215" y="585215"/>
                  </a:lnTo>
                  <a:lnTo>
                    <a:pt x="585215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071615" y="3130296"/>
              <a:ext cx="585470" cy="585470"/>
            </a:xfrm>
            <a:custGeom>
              <a:avLst/>
              <a:gdLst/>
              <a:ahLst/>
              <a:cxnLst/>
              <a:rect l="l" t="t" r="r" b="b"/>
              <a:pathLst>
                <a:path w="585470" h="585470">
                  <a:moveTo>
                    <a:pt x="585215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585215" y="585215"/>
                  </a:lnTo>
                  <a:lnTo>
                    <a:pt x="585215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4303776" y="1368552"/>
          <a:ext cx="2347593" cy="2339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9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54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4835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67070"/>
                    </a:solidFill>
                  </a:tcPr>
                </a:tc>
                <a:tc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EABAB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670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67070"/>
                    </a:solidFill>
                  </a:tcPr>
                </a:tc>
                <a:tc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701040" y="1368552"/>
          <a:ext cx="2355850" cy="2339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5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9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07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4835">
                <a:tc>
                  <a:txBody>
                    <a:bodyPr/>
                    <a:lstStyle/>
                    <a:p>
                      <a:pPr marR="224790" algn="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R="224790" algn="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R="224790" algn="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R="224790" algn="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" name="object 20"/>
          <p:cNvSpPr txBox="1"/>
          <p:nvPr/>
        </p:nvSpPr>
        <p:spPr>
          <a:xfrm>
            <a:off x="1088542" y="3866210"/>
            <a:ext cx="174117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ideal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Haar-feature</a:t>
            </a:r>
            <a:endParaRPr sz="1800">
              <a:latin typeface="Calibri"/>
              <a:cs typeface="Calibri"/>
            </a:endParaRPr>
          </a:p>
          <a:p>
            <a:pPr marL="155575" marR="144780" algn="ctr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pixel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intensities </a:t>
            </a:r>
            <a:r>
              <a:rPr sz="1800" dirty="0">
                <a:latin typeface="Calibri"/>
                <a:cs typeface="Calibri"/>
              </a:rPr>
              <a:t>0: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white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1: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black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458080" y="3866210"/>
            <a:ext cx="20434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these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real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values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detected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07300" y="1233373"/>
            <a:ext cx="3358515" cy="249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2540" algn="ctr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Viola-</a:t>
            </a:r>
            <a:r>
              <a:rPr sz="1800" b="1" dirty="0">
                <a:latin typeface="Calibri"/>
                <a:cs typeface="Calibri"/>
              </a:rPr>
              <a:t>Jones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algorithm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will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compare </a:t>
            </a:r>
            <a:r>
              <a:rPr sz="1800" dirty="0">
                <a:latin typeface="Calibri"/>
                <a:cs typeface="Calibri"/>
              </a:rPr>
              <a:t>how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close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real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scenario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ideal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case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Calibri"/>
              <a:cs typeface="Calibri"/>
            </a:endParaRPr>
          </a:p>
          <a:p>
            <a:pPr marL="298450" marR="47625" indent="-299085" algn="ctr">
              <a:lnSpc>
                <a:spcPct val="100000"/>
              </a:lnSpc>
              <a:buFont typeface="Calibri"/>
              <a:buAutoNum type="arabicParenR"/>
              <a:tabLst>
                <a:tab pos="299085" algn="l"/>
              </a:tabLst>
            </a:pPr>
            <a:r>
              <a:rPr sz="1800" dirty="0">
                <a:latin typeface="Calibri"/>
                <a:cs typeface="Calibri"/>
              </a:rPr>
              <a:t>let’s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sum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up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white</a:t>
            </a:r>
            <a:endParaRPr sz="1800">
              <a:latin typeface="Calibri"/>
              <a:cs typeface="Calibri"/>
            </a:endParaRPr>
          </a:p>
          <a:p>
            <a:pPr marL="2540" algn="ctr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pixel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intensities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298450" indent="-299085" algn="ctr">
              <a:lnSpc>
                <a:spcPct val="100000"/>
              </a:lnSpc>
              <a:buFont typeface="Calibri"/>
              <a:buAutoNum type="arabicParenR" startAt="2"/>
              <a:tabLst>
                <a:tab pos="299085" algn="l"/>
              </a:tabLst>
            </a:pPr>
            <a:r>
              <a:rPr sz="1800" dirty="0">
                <a:latin typeface="Calibri"/>
                <a:cs typeface="Calibri"/>
              </a:rPr>
              <a:t>calculate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sum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the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black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pixel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intensities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974581" y="4523740"/>
            <a:ext cx="140335" cy="15240"/>
          </a:xfrm>
          <a:custGeom>
            <a:avLst/>
            <a:gdLst/>
            <a:ahLst/>
            <a:cxnLst/>
            <a:rect l="l" t="t" r="r" b="b"/>
            <a:pathLst>
              <a:path w="140334" h="15239">
                <a:moveTo>
                  <a:pt x="140208" y="0"/>
                </a:moveTo>
                <a:lnTo>
                  <a:pt x="0" y="0"/>
                </a:lnTo>
                <a:lnTo>
                  <a:pt x="0" y="15240"/>
                </a:lnTo>
                <a:lnTo>
                  <a:pt x="140208" y="15240"/>
                </a:lnTo>
                <a:lnTo>
                  <a:pt x="140208" y="0"/>
                </a:lnTo>
                <a:close/>
              </a:path>
            </a:pathLst>
          </a:custGeom>
          <a:solidFill>
            <a:srgbClr val="FF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9164573" y="4700473"/>
            <a:ext cx="1725295" cy="22732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263650" algn="l"/>
              </a:tabLst>
            </a:pPr>
            <a:r>
              <a:rPr sz="1300" spc="-20" dirty="0">
                <a:solidFill>
                  <a:srgbClr val="FF5050"/>
                </a:solidFill>
                <a:latin typeface="Cambria Math"/>
                <a:cs typeface="Cambria Math"/>
              </a:rPr>
              <a:t>𝐝𝐚𝐫𝐤</a:t>
            </a:r>
            <a:r>
              <a:rPr sz="1300" dirty="0">
                <a:solidFill>
                  <a:srgbClr val="FF5050"/>
                </a:solidFill>
                <a:latin typeface="Cambria Math"/>
                <a:cs typeface="Cambria Math"/>
              </a:rPr>
              <a:t>	</a:t>
            </a:r>
            <a:r>
              <a:rPr sz="1950" spc="-15" baseline="2136" dirty="0">
                <a:solidFill>
                  <a:srgbClr val="FF5050"/>
                </a:solidFill>
                <a:latin typeface="Cambria Math"/>
                <a:cs typeface="Cambria Math"/>
              </a:rPr>
              <a:t>𝐰𝐡𝐢𝐭𝐞</a:t>
            </a:r>
            <a:endParaRPr sz="1950" baseline="2136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298685" y="4069156"/>
            <a:ext cx="1414780" cy="22732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297305" algn="l"/>
              </a:tabLst>
            </a:pPr>
            <a:r>
              <a:rPr sz="1300" spc="-50" dirty="0">
                <a:solidFill>
                  <a:srgbClr val="FF5050"/>
                </a:solidFill>
                <a:latin typeface="Cambria Math"/>
                <a:cs typeface="Cambria Math"/>
              </a:rPr>
              <a:t>𝐧</a:t>
            </a:r>
            <a:r>
              <a:rPr sz="1300" dirty="0">
                <a:solidFill>
                  <a:srgbClr val="FF5050"/>
                </a:solidFill>
                <a:latin typeface="Cambria Math"/>
                <a:cs typeface="Cambria Math"/>
              </a:rPr>
              <a:t>	</a:t>
            </a:r>
            <a:r>
              <a:rPr sz="1950" spc="-75" baseline="2136" dirty="0">
                <a:solidFill>
                  <a:srgbClr val="FF5050"/>
                </a:solidFill>
                <a:latin typeface="Cambria Math"/>
                <a:cs typeface="Cambria Math"/>
              </a:rPr>
              <a:t>𝐧</a:t>
            </a:r>
            <a:endParaRPr sz="1950" baseline="2136">
              <a:latin typeface="Cambria Math"/>
              <a:cs typeface="Cambria Math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0228706" y="4515484"/>
            <a:ext cx="140335" cy="15240"/>
          </a:xfrm>
          <a:custGeom>
            <a:avLst/>
            <a:gdLst/>
            <a:ahLst/>
            <a:cxnLst/>
            <a:rect l="l" t="t" r="r" b="b"/>
            <a:pathLst>
              <a:path w="140334" h="15239">
                <a:moveTo>
                  <a:pt x="140208" y="0"/>
                </a:moveTo>
                <a:lnTo>
                  <a:pt x="0" y="0"/>
                </a:lnTo>
                <a:lnTo>
                  <a:pt x="0" y="15239"/>
                </a:lnTo>
                <a:lnTo>
                  <a:pt x="140208" y="15239"/>
                </a:lnTo>
                <a:lnTo>
                  <a:pt x="140208" y="0"/>
                </a:lnTo>
                <a:close/>
              </a:path>
            </a:pathLst>
          </a:custGeom>
          <a:solidFill>
            <a:srgbClr val="FF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963914" y="4183760"/>
            <a:ext cx="1417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66825" algn="l"/>
              </a:tabLst>
            </a:pPr>
            <a:r>
              <a:rPr sz="1800" spc="-50" dirty="0">
                <a:solidFill>
                  <a:srgbClr val="FF5050"/>
                </a:solidFill>
                <a:latin typeface="Cambria Math"/>
                <a:cs typeface="Cambria Math"/>
              </a:rPr>
              <a:t>𝟏</a:t>
            </a:r>
            <a:r>
              <a:rPr sz="1800" dirty="0">
                <a:solidFill>
                  <a:srgbClr val="FF5050"/>
                </a:solidFill>
                <a:latin typeface="Cambria Math"/>
                <a:cs typeface="Cambria Math"/>
              </a:rPr>
              <a:t>	</a:t>
            </a:r>
            <a:r>
              <a:rPr sz="2700" spc="-75" baseline="1543" dirty="0">
                <a:solidFill>
                  <a:srgbClr val="FF5050"/>
                </a:solidFill>
                <a:latin typeface="Cambria Math"/>
                <a:cs typeface="Cambria Math"/>
              </a:rPr>
              <a:t>𝟏</a:t>
            </a:r>
            <a:endParaRPr sz="2700" baseline="1543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173214" y="4282820"/>
            <a:ext cx="4146550" cy="527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35"/>
              </a:lnSpc>
              <a:spcBef>
                <a:spcPts val="100"/>
              </a:spcBef>
              <a:tabLst>
                <a:tab pos="2040255" algn="l"/>
                <a:tab pos="3325495" algn="l"/>
              </a:tabLst>
            </a:pPr>
            <a:r>
              <a:rPr sz="2700" b="1" baseline="3086" dirty="0">
                <a:solidFill>
                  <a:srgbClr val="FF5050"/>
                </a:solidFill>
                <a:latin typeface="Calibri"/>
                <a:cs typeface="Calibri"/>
              </a:rPr>
              <a:t>Δ</a:t>
            </a:r>
            <a:r>
              <a:rPr sz="2700" b="1" spc="-44" baseline="3086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700" b="1" baseline="3086" dirty="0">
                <a:solidFill>
                  <a:srgbClr val="FF5050"/>
                </a:solidFill>
                <a:latin typeface="Calibri"/>
                <a:cs typeface="Calibri"/>
              </a:rPr>
              <a:t>= dark</a:t>
            </a:r>
            <a:r>
              <a:rPr sz="2700" b="1" spc="-15" baseline="3086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700" b="1" baseline="3086" dirty="0">
                <a:solidFill>
                  <a:srgbClr val="FF5050"/>
                </a:solidFill>
                <a:latin typeface="Calibri"/>
                <a:cs typeface="Calibri"/>
              </a:rPr>
              <a:t>–</a:t>
            </a:r>
            <a:r>
              <a:rPr sz="2700" b="1" spc="7" baseline="3086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700" b="1" baseline="3086" dirty="0">
                <a:solidFill>
                  <a:srgbClr val="FF5050"/>
                </a:solidFill>
                <a:latin typeface="Calibri"/>
                <a:cs typeface="Calibri"/>
              </a:rPr>
              <a:t>white</a:t>
            </a:r>
            <a:r>
              <a:rPr sz="2700" b="1" spc="-37" baseline="3086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700" b="1" spc="-75" baseline="3086" dirty="0">
                <a:solidFill>
                  <a:srgbClr val="FF5050"/>
                </a:solidFill>
                <a:latin typeface="Calibri"/>
                <a:cs typeface="Calibri"/>
              </a:rPr>
              <a:t>=</a:t>
            </a:r>
            <a:r>
              <a:rPr sz="2700" b="1" baseline="3086" dirty="0">
                <a:solidFill>
                  <a:srgbClr val="FF5050"/>
                </a:solidFill>
                <a:latin typeface="Calibri"/>
                <a:cs typeface="Calibri"/>
              </a:rPr>
              <a:t>	</a:t>
            </a:r>
            <a:r>
              <a:rPr sz="2700" spc="2722" baseline="1543" dirty="0">
                <a:solidFill>
                  <a:srgbClr val="FF5050"/>
                </a:solidFill>
                <a:latin typeface="Cambria Math"/>
                <a:cs typeface="Cambria Math"/>
              </a:rPr>
              <a:t>෍</a:t>
            </a:r>
            <a:r>
              <a:rPr sz="2700" spc="247" baseline="1543" dirty="0">
                <a:solidFill>
                  <a:srgbClr val="FF5050"/>
                </a:solidFill>
                <a:latin typeface="Cambria Math"/>
                <a:cs typeface="Cambria Math"/>
              </a:rPr>
              <a:t> </a:t>
            </a:r>
            <a:r>
              <a:rPr sz="2700" baseline="1543" dirty="0">
                <a:solidFill>
                  <a:srgbClr val="FF5050"/>
                </a:solidFill>
                <a:latin typeface="Cambria Math"/>
                <a:cs typeface="Cambria Math"/>
              </a:rPr>
              <a:t>𝐈(𝐱)</a:t>
            </a:r>
            <a:r>
              <a:rPr sz="2700" spc="127" baseline="1543" dirty="0">
                <a:solidFill>
                  <a:srgbClr val="FF5050"/>
                </a:solidFill>
                <a:latin typeface="Cambria Math"/>
                <a:cs typeface="Cambria Math"/>
              </a:rPr>
              <a:t> </a:t>
            </a:r>
            <a:r>
              <a:rPr sz="2400" b="1" spc="-50" dirty="0">
                <a:solidFill>
                  <a:srgbClr val="FF5050"/>
                </a:solidFill>
                <a:latin typeface="Calibri"/>
                <a:cs typeface="Calibri"/>
              </a:rPr>
              <a:t>-</a:t>
            </a:r>
            <a:r>
              <a:rPr sz="2400" b="1" dirty="0">
                <a:solidFill>
                  <a:srgbClr val="FF5050"/>
                </a:solidFill>
                <a:latin typeface="Calibri"/>
                <a:cs typeface="Calibri"/>
              </a:rPr>
              <a:t>	</a:t>
            </a:r>
            <a:r>
              <a:rPr sz="2700" spc="2647" baseline="4629" dirty="0">
                <a:solidFill>
                  <a:srgbClr val="FF5050"/>
                </a:solidFill>
                <a:latin typeface="Cambria Math"/>
                <a:cs typeface="Cambria Math"/>
              </a:rPr>
              <a:t>෍ </a:t>
            </a:r>
            <a:r>
              <a:rPr sz="2700" spc="-30" baseline="4629" dirty="0">
                <a:solidFill>
                  <a:srgbClr val="FF5050"/>
                </a:solidFill>
                <a:latin typeface="Cambria Math"/>
                <a:cs typeface="Cambria Math"/>
              </a:rPr>
              <a:t>𝐈(𝐱)</a:t>
            </a:r>
            <a:endParaRPr sz="2700" baseline="4629">
              <a:latin typeface="Cambria Math"/>
              <a:cs typeface="Cambria Math"/>
            </a:endParaRPr>
          </a:p>
          <a:p>
            <a:pPr marL="1803400">
              <a:lnSpc>
                <a:spcPts val="1614"/>
              </a:lnSpc>
              <a:tabLst>
                <a:tab pos="3057525" algn="l"/>
              </a:tabLst>
            </a:pPr>
            <a:r>
              <a:rPr sz="1800" spc="-50" dirty="0">
                <a:solidFill>
                  <a:srgbClr val="FF5050"/>
                </a:solidFill>
                <a:latin typeface="Cambria Math"/>
                <a:cs typeface="Cambria Math"/>
              </a:rPr>
              <a:t>𝐧</a:t>
            </a:r>
            <a:r>
              <a:rPr sz="1800" dirty="0">
                <a:solidFill>
                  <a:srgbClr val="FF5050"/>
                </a:solidFill>
                <a:latin typeface="Cambria Math"/>
                <a:cs typeface="Cambria Math"/>
              </a:rPr>
              <a:t>	</a:t>
            </a:r>
            <a:r>
              <a:rPr sz="2700" spc="-75" baseline="1543" dirty="0">
                <a:solidFill>
                  <a:srgbClr val="FF5050"/>
                </a:solidFill>
                <a:latin typeface="Cambria Math"/>
                <a:cs typeface="Cambria Math"/>
              </a:rPr>
              <a:t>𝐧</a:t>
            </a:r>
            <a:endParaRPr sz="2700" baseline="1543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498341" y="4775149"/>
            <a:ext cx="25774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Δ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ideal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Haar-feature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b="1" spc="-5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299207" y="5324347"/>
            <a:ext cx="6912609" cy="1013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15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Δ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 the real image: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0.74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–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0.18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=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0.56</a:t>
            </a:r>
            <a:endParaRPr sz="1800">
              <a:latin typeface="Calibri"/>
              <a:cs typeface="Calibri"/>
            </a:endParaRPr>
          </a:p>
          <a:p>
            <a:pPr marL="1085850" marR="5080" indent="-1073150">
              <a:lnSpc>
                <a:spcPct val="100000"/>
              </a:lnSpc>
              <a:spcBef>
                <a:spcPts val="1295"/>
              </a:spcBef>
            </a:pPr>
            <a:r>
              <a:rPr sz="1800" dirty="0">
                <a:latin typeface="Calibri"/>
                <a:cs typeface="Calibri"/>
              </a:rPr>
              <a:t>The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closer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value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1</a:t>
            </a:r>
            <a:r>
              <a:rPr sz="1800" dirty="0">
                <a:latin typeface="Calibri"/>
                <a:cs typeface="Calibri"/>
              </a:rPr>
              <a:t>,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more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likely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have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found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Haar-</a:t>
            </a:r>
            <a:r>
              <a:rPr sz="1800" b="1" dirty="0">
                <a:latin typeface="Calibri"/>
                <a:cs typeface="Calibri"/>
              </a:rPr>
              <a:t>feature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!!! </a:t>
            </a:r>
            <a:r>
              <a:rPr sz="1800" dirty="0">
                <a:latin typeface="Calibri"/>
                <a:cs typeface="Calibri"/>
              </a:rPr>
              <a:t>(of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course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will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never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get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0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1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thresholds)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8638" rIns="0" bIns="0" rtlCol="0">
            <a:spAutoFit/>
          </a:bodyPr>
          <a:lstStyle/>
          <a:p>
            <a:pPr marL="308610">
              <a:lnSpc>
                <a:spcPct val="100000"/>
              </a:lnSpc>
              <a:spcBef>
                <a:spcPts val="95"/>
              </a:spcBef>
            </a:pPr>
            <a:r>
              <a:rPr sz="4400" b="0" u="sng" spc="-5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Integral</a:t>
            </a:r>
            <a:r>
              <a:rPr sz="4400" b="0" u="sng" spc="-17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2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Image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82951" y="1426463"/>
            <a:ext cx="1167765" cy="2341245"/>
          </a:xfrm>
          <a:custGeom>
            <a:avLst/>
            <a:gdLst/>
            <a:ahLst/>
            <a:cxnLst/>
            <a:rect l="l" t="t" r="r" b="b"/>
            <a:pathLst>
              <a:path w="1167764" h="2341245">
                <a:moveTo>
                  <a:pt x="0" y="585215"/>
                </a:moveTo>
                <a:lnTo>
                  <a:pt x="585215" y="585215"/>
                </a:lnTo>
                <a:lnTo>
                  <a:pt x="585215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  <a:path w="1167764" h="2341245">
                <a:moveTo>
                  <a:pt x="585216" y="585215"/>
                </a:moveTo>
                <a:lnTo>
                  <a:pt x="1167384" y="585215"/>
                </a:lnTo>
                <a:lnTo>
                  <a:pt x="1167384" y="0"/>
                </a:lnTo>
                <a:lnTo>
                  <a:pt x="585216" y="0"/>
                </a:lnTo>
                <a:lnTo>
                  <a:pt x="585216" y="585215"/>
                </a:lnTo>
                <a:close/>
              </a:path>
              <a:path w="1167764" h="2341245">
                <a:moveTo>
                  <a:pt x="0" y="1170432"/>
                </a:moveTo>
                <a:lnTo>
                  <a:pt x="585215" y="1170432"/>
                </a:lnTo>
                <a:lnTo>
                  <a:pt x="585215" y="585216"/>
                </a:lnTo>
                <a:lnTo>
                  <a:pt x="0" y="585216"/>
                </a:lnTo>
                <a:lnTo>
                  <a:pt x="0" y="1170432"/>
                </a:lnTo>
                <a:close/>
              </a:path>
              <a:path w="1167764" h="2341245">
                <a:moveTo>
                  <a:pt x="585216" y="1170432"/>
                </a:moveTo>
                <a:lnTo>
                  <a:pt x="1167384" y="1170432"/>
                </a:lnTo>
                <a:lnTo>
                  <a:pt x="1167384" y="585216"/>
                </a:lnTo>
                <a:lnTo>
                  <a:pt x="585216" y="585216"/>
                </a:lnTo>
                <a:lnTo>
                  <a:pt x="585216" y="1170432"/>
                </a:lnTo>
                <a:close/>
              </a:path>
              <a:path w="1167764" h="2341245">
                <a:moveTo>
                  <a:pt x="0" y="1755648"/>
                </a:moveTo>
                <a:lnTo>
                  <a:pt x="585215" y="1755648"/>
                </a:lnTo>
                <a:lnTo>
                  <a:pt x="585215" y="1170432"/>
                </a:lnTo>
                <a:lnTo>
                  <a:pt x="0" y="1170432"/>
                </a:lnTo>
                <a:lnTo>
                  <a:pt x="0" y="1755648"/>
                </a:lnTo>
                <a:close/>
              </a:path>
              <a:path w="1167764" h="2341245">
                <a:moveTo>
                  <a:pt x="585216" y="1755648"/>
                </a:moveTo>
                <a:lnTo>
                  <a:pt x="1167384" y="1755648"/>
                </a:lnTo>
                <a:lnTo>
                  <a:pt x="1167384" y="1170432"/>
                </a:lnTo>
                <a:lnTo>
                  <a:pt x="585216" y="1170432"/>
                </a:lnTo>
                <a:lnTo>
                  <a:pt x="585216" y="1755648"/>
                </a:lnTo>
                <a:close/>
              </a:path>
              <a:path w="1167764" h="2341245">
                <a:moveTo>
                  <a:pt x="0" y="2340864"/>
                </a:moveTo>
                <a:lnTo>
                  <a:pt x="585215" y="2340864"/>
                </a:lnTo>
                <a:lnTo>
                  <a:pt x="585215" y="1755648"/>
                </a:lnTo>
                <a:lnTo>
                  <a:pt x="0" y="1755648"/>
                </a:lnTo>
                <a:lnTo>
                  <a:pt x="0" y="2340864"/>
                </a:lnTo>
                <a:close/>
              </a:path>
              <a:path w="1167764" h="2341245">
                <a:moveTo>
                  <a:pt x="585216" y="2340864"/>
                </a:moveTo>
                <a:lnTo>
                  <a:pt x="1167384" y="2340864"/>
                </a:lnTo>
                <a:lnTo>
                  <a:pt x="1167384" y="1755648"/>
                </a:lnTo>
                <a:lnTo>
                  <a:pt x="585216" y="1755648"/>
                </a:lnTo>
                <a:lnTo>
                  <a:pt x="585216" y="234086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106424" y="1420367"/>
          <a:ext cx="1170940" cy="2924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5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4835">
                <a:tc>
                  <a:txBody>
                    <a:bodyPr/>
                    <a:lstStyle/>
                    <a:p>
                      <a:pPr marR="13716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R="137160" algn="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R="13716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R="13716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R="13716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2282951" y="1426463"/>
            <a:ext cx="2338070" cy="2926080"/>
          </a:xfrm>
          <a:custGeom>
            <a:avLst/>
            <a:gdLst/>
            <a:ahLst/>
            <a:cxnLst/>
            <a:rect l="l" t="t" r="r" b="b"/>
            <a:pathLst>
              <a:path w="2338070" h="2926079">
                <a:moveTo>
                  <a:pt x="0" y="2926080"/>
                </a:moveTo>
                <a:lnTo>
                  <a:pt x="585215" y="2926080"/>
                </a:lnTo>
                <a:lnTo>
                  <a:pt x="585215" y="2340864"/>
                </a:lnTo>
                <a:lnTo>
                  <a:pt x="0" y="2340864"/>
                </a:lnTo>
                <a:lnTo>
                  <a:pt x="0" y="2926080"/>
                </a:lnTo>
                <a:close/>
              </a:path>
              <a:path w="2338070" h="2926079">
                <a:moveTo>
                  <a:pt x="585216" y="2926080"/>
                </a:moveTo>
                <a:lnTo>
                  <a:pt x="1167384" y="2926080"/>
                </a:lnTo>
                <a:lnTo>
                  <a:pt x="1167384" y="2340864"/>
                </a:lnTo>
                <a:lnTo>
                  <a:pt x="585216" y="2340864"/>
                </a:lnTo>
                <a:lnTo>
                  <a:pt x="585216" y="2926080"/>
                </a:lnTo>
                <a:close/>
              </a:path>
              <a:path w="2338070" h="2926079">
                <a:moveTo>
                  <a:pt x="1167384" y="585215"/>
                </a:moveTo>
                <a:lnTo>
                  <a:pt x="1752600" y="585215"/>
                </a:lnTo>
                <a:lnTo>
                  <a:pt x="1752600" y="0"/>
                </a:lnTo>
                <a:lnTo>
                  <a:pt x="1167384" y="0"/>
                </a:lnTo>
                <a:lnTo>
                  <a:pt x="1167384" y="585215"/>
                </a:lnTo>
                <a:close/>
              </a:path>
              <a:path w="2338070" h="2926079">
                <a:moveTo>
                  <a:pt x="1752600" y="585215"/>
                </a:moveTo>
                <a:lnTo>
                  <a:pt x="2337816" y="585215"/>
                </a:lnTo>
                <a:lnTo>
                  <a:pt x="2337816" y="0"/>
                </a:lnTo>
                <a:lnTo>
                  <a:pt x="1752600" y="0"/>
                </a:lnTo>
                <a:lnTo>
                  <a:pt x="1752600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16301" y="1555241"/>
            <a:ext cx="2074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7535" algn="l"/>
                <a:tab pos="1182370" algn="l"/>
                <a:tab pos="1767205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0.2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0.1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0.7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50335" y="2011679"/>
            <a:ext cx="1170940" cy="585470"/>
          </a:xfrm>
          <a:custGeom>
            <a:avLst/>
            <a:gdLst/>
            <a:ahLst/>
            <a:cxnLst/>
            <a:rect l="l" t="t" r="r" b="b"/>
            <a:pathLst>
              <a:path w="1170939" h="585469">
                <a:moveTo>
                  <a:pt x="0" y="585215"/>
                </a:moveTo>
                <a:lnTo>
                  <a:pt x="585215" y="585215"/>
                </a:lnTo>
                <a:lnTo>
                  <a:pt x="585215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  <a:path w="1170939" h="585469">
                <a:moveTo>
                  <a:pt x="585215" y="585215"/>
                </a:moveTo>
                <a:lnTo>
                  <a:pt x="1170431" y="585215"/>
                </a:lnTo>
                <a:lnTo>
                  <a:pt x="1170431" y="0"/>
                </a:lnTo>
                <a:lnTo>
                  <a:pt x="585215" y="0"/>
                </a:lnTo>
                <a:lnTo>
                  <a:pt x="585215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416301" y="2140458"/>
            <a:ext cx="2074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7535" algn="l"/>
                <a:tab pos="1182370" algn="l"/>
                <a:tab pos="1767205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0.2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0.7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0.8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50335" y="2596895"/>
            <a:ext cx="1170940" cy="585470"/>
          </a:xfrm>
          <a:custGeom>
            <a:avLst/>
            <a:gdLst/>
            <a:ahLst/>
            <a:cxnLst/>
            <a:rect l="l" t="t" r="r" b="b"/>
            <a:pathLst>
              <a:path w="1170939" h="585469">
                <a:moveTo>
                  <a:pt x="0" y="585215"/>
                </a:moveTo>
                <a:lnTo>
                  <a:pt x="585215" y="585215"/>
                </a:lnTo>
                <a:lnTo>
                  <a:pt x="585215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  <a:path w="1170939" h="585469">
                <a:moveTo>
                  <a:pt x="585215" y="585215"/>
                </a:moveTo>
                <a:lnTo>
                  <a:pt x="1170431" y="585215"/>
                </a:lnTo>
                <a:lnTo>
                  <a:pt x="1170431" y="0"/>
                </a:lnTo>
                <a:lnTo>
                  <a:pt x="585215" y="0"/>
                </a:lnTo>
                <a:lnTo>
                  <a:pt x="585215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416301" y="2724988"/>
            <a:ext cx="20745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7535" algn="l"/>
                <a:tab pos="1182370" algn="l"/>
                <a:tab pos="1767205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0.3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0.3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0.1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50335" y="3182111"/>
            <a:ext cx="1170940" cy="585470"/>
          </a:xfrm>
          <a:custGeom>
            <a:avLst/>
            <a:gdLst/>
            <a:ahLst/>
            <a:cxnLst/>
            <a:rect l="l" t="t" r="r" b="b"/>
            <a:pathLst>
              <a:path w="1170939" h="585470">
                <a:moveTo>
                  <a:pt x="0" y="585215"/>
                </a:moveTo>
                <a:lnTo>
                  <a:pt x="585215" y="585215"/>
                </a:lnTo>
                <a:lnTo>
                  <a:pt x="585215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  <a:path w="1170939" h="585470">
                <a:moveTo>
                  <a:pt x="585215" y="585215"/>
                </a:moveTo>
                <a:lnTo>
                  <a:pt x="1170431" y="585215"/>
                </a:lnTo>
                <a:lnTo>
                  <a:pt x="1170431" y="0"/>
                </a:lnTo>
                <a:lnTo>
                  <a:pt x="585215" y="0"/>
                </a:lnTo>
                <a:lnTo>
                  <a:pt x="585215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416301" y="3310509"/>
            <a:ext cx="2074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7535" algn="l"/>
                <a:tab pos="1182370" algn="l"/>
                <a:tab pos="1767205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0.1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0.1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0.2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50335" y="3767328"/>
            <a:ext cx="1170940" cy="585470"/>
          </a:xfrm>
          <a:custGeom>
            <a:avLst/>
            <a:gdLst/>
            <a:ahLst/>
            <a:cxnLst/>
            <a:rect l="l" t="t" r="r" b="b"/>
            <a:pathLst>
              <a:path w="1170939" h="585470">
                <a:moveTo>
                  <a:pt x="0" y="585216"/>
                </a:moveTo>
                <a:lnTo>
                  <a:pt x="585215" y="585216"/>
                </a:lnTo>
                <a:lnTo>
                  <a:pt x="585215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  <a:path w="1170939" h="585470">
                <a:moveTo>
                  <a:pt x="585215" y="585216"/>
                </a:moveTo>
                <a:lnTo>
                  <a:pt x="1170431" y="585216"/>
                </a:lnTo>
                <a:lnTo>
                  <a:pt x="1170431" y="0"/>
                </a:lnTo>
                <a:lnTo>
                  <a:pt x="585215" y="0"/>
                </a:lnTo>
                <a:lnTo>
                  <a:pt x="585215" y="58521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416301" y="3895725"/>
            <a:ext cx="2074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7535" algn="l"/>
                <a:tab pos="1182370" algn="l"/>
                <a:tab pos="1767205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0.8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0.5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0.6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24551" y="1442720"/>
            <a:ext cx="5845810" cy="857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2610" marR="661670" indent="-52451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The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problem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have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calculate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average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given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region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several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times</a:t>
            </a:r>
            <a:endParaRPr sz="1800">
              <a:latin typeface="Calibri"/>
              <a:cs typeface="Calibri"/>
            </a:endParaRPr>
          </a:p>
          <a:p>
            <a:pPr marL="952500">
              <a:lnSpc>
                <a:spcPct val="100000"/>
              </a:lnSpc>
              <a:spcBef>
                <a:spcPts val="70"/>
              </a:spcBef>
            </a:pPr>
            <a:r>
              <a:rPr sz="1800" dirty="0">
                <a:latin typeface="Calibri"/>
                <a:cs typeface="Calibri"/>
              </a:rPr>
              <a:t>~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time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complexity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these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operations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O(</a:t>
            </a:r>
            <a:r>
              <a:rPr sz="1800" spc="-10" dirty="0">
                <a:latin typeface="Cambria Math"/>
                <a:cs typeface="Cambria Math"/>
              </a:rPr>
              <a:t>𝐍</a:t>
            </a:r>
            <a:r>
              <a:rPr sz="1950" spc="-15" baseline="27777" dirty="0">
                <a:latin typeface="Cambria Math"/>
                <a:cs typeface="Cambria Math"/>
              </a:rPr>
              <a:t>𝟐</a:t>
            </a:r>
            <a:r>
              <a:rPr sz="1800" b="1" spc="-10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64604" y="2546045"/>
            <a:ext cx="4036695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WE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CAN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USE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INTEGRAL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IMAGE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APPROACH</a:t>
            </a:r>
            <a:endParaRPr sz="1800">
              <a:latin typeface="Calibri"/>
              <a:cs typeface="Calibri"/>
            </a:endParaRPr>
          </a:p>
          <a:p>
            <a:pPr marL="32639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atin typeface="Calibri"/>
                <a:cs typeface="Calibri"/>
              </a:rPr>
              <a:t>TO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ACHIEVE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O(1)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RUNNING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TIME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49951" y="3326384"/>
            <a:ext cx="520890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87325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Why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there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so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many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operations?</a:t>
            </a:r>
            <a:endParaRPr sz="1800">
              <a:latin typeface="Calibri"/>
              <a:cs typeface="Calibri"/>
            </a:endParaRPr>
          </a:p>
          <a:p>
            <a:pPr marL="914400" algn="ctr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Because we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have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Haar-</a:t>
            </a:r>
            <a:r>
              <a:rPr sz="1800" spc="-10" dirty="0">
                <a:latin typeface="Calibri"/>
                <a:cs typeface="Calibri"/>
              </a:rPr>
              <a:t>features</a:t>
            </a:r>
            <a:r>
              <a:rPr sz="1800" dirty="0">
                <a:latin typeface="Calibri"/>
                <a:cs typeface="Calibri"/>
              </a:rPr>
              <a:t> with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all</a:t>
            </a:r>
            <a:endParaRPr sz="1800">
              <a:latin typeface="Calibri"/>
              <a:cs typeface="Calibri"/>
            </a:endParaRPr>
          </a:p>
          <a:p>
            <a:pPr marR="84455" algn="ctr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possible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sizes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locations</a:t>
            </a:r>
            <a:endParaRPr sz="1800">
              <a:latin typeface="Calibri"/>
              <a:cs typeface="Calibri"/>
            </a:endParaRPr>
          </a:p>
          <a:p>
            <a:pPr marL="1307465" algn="ctr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~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200k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features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calculate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!!!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64604" y="4700981"/>
            <a:ext cx="5177790" cy="572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0"/>
              </a:lnSpc>
              <a:spcBef>
                <a:spcPts val="100"/>
              </a:spcBef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every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time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have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quadratic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algorithm</a:t>
            </a:r>
            <a:endParaRPr sz="1800">
              <a:latin typeface="Calibri"/>
              <a:cs typeface="Calibri"/>
            </a:endParaRPr>
          </a:p>
          <a:p>
            <a:pPr marL="1841500">
              <a:lnSpc>
                <a:spcPts val="2150"/>
              </a:lnSpc>
            </a:pPr>
            <a:r>
              <a:rPr sz="1800" dirty="0">
                <a:latin typeface="Calibri"/>
                <a:cs typeface="Calibri"/>
              </a:rPr>
              <a:t>~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have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better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approach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588008" y="4754879"/>
            <a:ext cx="652780" cy="250190"/>
            <a:chOff x="1588008" y="4754879"/>
            <a:chExt cx="652780" cy="250190"/>
          </a:xfrm>
        </p:grpSpPr>
        <p:sp>
          <p:nvSpPr>
            <p:cNvPr id="20" name="object 20"/>
            <p:cNvSpPr/>
            <p:nvPr/>
          </p:nvSpPr>
          <p:spPr>
            <a:xfrm>
              <a:off x="1594104" y="4760975"/>
              <a:ext cx="640080" cy="113030"/>
            </a:xfrm>
            <a:custGeom>
              <a:avLst/>
              <a:gdLst/>
              <a:ahLst/>
              <a:cxnLst/>
              <a:rect l="l" t="t" r="r" b="b"/>
              <a:pathLst>
                <a:path w="640080" h="113029">
                  <a:moveTo>
                    <a:pt x="0" y="112775"/>
                  </a:moveTo>
                  <a:lnTo>
                    <a:pt x="640079" y="112775"/>
                  </a:lnTo>
                  <a:lnTo>
                    <a:pt x="640079" y="0"/>
                  </a:lnTo>
                  <a:lnTo>
                    <a:pt x="0" y="0"/>
                  </a:lnTo>
                  <a:lnTo>
                    <a:pt x="0" y="11277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594104" y="4873751"/>
              <a:ext cx="640080" cy="125095"/>
            </a:xfrm>
            <a:custGeom>
              <a:avLst/>
              <a:gdLst/>
              <a:ahLst/>
              <a:cxnLst/>
              <a:rect l="l" t="t" r="r" b="b"/>
              <a:pathLst>
                <a:path w="640080" h="125095">
                  <a:moveTo>
                    <a:pt x="640079" y="0"/>
                  </a:moveTo>
                  <a:lnTo>
                    <a:pt x="0" y="0"/>
                  </a:lnTo>
                  <a:lnTo>
                    <a:pt x="0" y="124968"/>
                  </a:lnTo>
                  <a:lnTo>
                    <a:pt x="640079" y="124968"/>
                  </a:lnTo>
                  <a:lnTo>
                    <a:pt x="6400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94104" y="4873751"/>
              <a:ext cx="640080" cy="125095"/>
            </a:xfrm>
            <a:custGeom>
              <a:avLst/>
              <a:gdLst/>
              <a:ahLst/>
              <a:cxnLst/>
              <a:rect l="l" t="t" r="r" b="b"/>
              <a:pathLst>
                <a:path w="640080" h="125095">
                  <a:moveTo>
                    <a:pt x="0" y="124968"/>
                  </a:moveTo>
                  <a:lnTo>
                    <a:pt x="640079" y="124968"/>
                  </a:lnTo>
                  <a:lnTo>
                    <a:pt x="640079" y="0"/>
                  </a:lnTo>
                  <a:lnTo>
                    <a:pt x="0" y="0"/>
                  </a:lnTo>
                  <a:lnTo>
                    <a:pt x="0" y="12496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1408175" y="5199888"/>
            <a:ext cx="960119" cy="283845"/>
            <a:chOff x="1408175" y="5199888"/>
            <a:chExt cx="960119" cy="283845"/>
          </a:xfrm>
        </p:grpSpPr>
        <p:sp>
          <p:nvSpPr>
            <p:cNvPr id="24" name="object 24"/>
            <p:cNvSpPr/>
            <p:nvPr/>
          </p:nvSpPr>
          <p:spPr>
            <a:xfrm>
              <a:off x="1414271" y="5205984"/>
              <a:ext cx="948055" cy="167640"/>
            </a:xfrm>
            <a:custGeom>
              <a:avLst/>
              <a:gdLst/>
              <a:ahLst/>
              <a:cxnLst/>
              <a:rect l="l" t="t" r="r" b="b"/>
              <a:pathLst>
                <a:path w="948055" h="167639">
                  <a:moveTo>
                    <a:pt x="0" y="167639"/>
                  </a:moveTo>
                  <a:lnTo>
                    <a:pt x="947928" y="167639"/>
                  </a:lnTo>
                  <a:lnTo>
                    <a:pt x="947928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14271" y="5370576"/>
              <a:ext cx="948055" cy="106680"/>
            </a:xfrm>
            <a:custGeom>
              <a:avLst/>
              <a:gdLst/>
              <a:ahLst/>
              <a:cxnLst/>
              <a:rect l="l" t="t" r="r" b="b"/>
              <a:pathLst>
                <a:path w="948055" h="106679">
                  <a:moveTo>
                    <a:pt x="947928" y="0"/>
                  </a:moveTo>
                  <a:lnTo>
                    <a:pt x="0" y="0"/>
                  </a:lnTo>
                  <a:lnTo>
                    <a:pt x="0" y="106680"/>
                  </a:lnTo>
                  <a:lnTo>
                    <a:pt x="947928" y="106680"/>
                  </a:lnTo>
                  <a:lnTo>
                    <a:pt x="9479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14271" y="5370576"/>
              <a:ext cx="948055" cy="106680"/>
            </a:xfrm>
            <a:custGeom>
              <a:avLst/>
              <a:gdLst/>
              <a:ahLst/>
              <a:cxnLst/>
              <a:rect l="l" t="t" r="r" b="b"/>
              <a:pathLst>
                <a:path w="948055" h="106679">
                  <a:moveTo>
                    <a:pt x="0" y="106680"/>
                  </a:moveTo>
                  <a:lnTo>
                    <a:pt x="947928" y="106680"/>
                  </a:lnTo>
                  <a:lnTo>
                    <a:pt x="947928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1106424" y="5687567"/>
            <a:ext cx="1539240" cy="283845"/>
            <a:chOff x="1106424" y="5687567"/>
            <a:chExt cx="1539240" cy="283845"/>
          </a:xfrm>
        </p:grpSpPr>
        <p:sp>
          <p:nvSpPr>
            <p:cNvPr id="28" name="object 28"/>
            <p:cNvSpPr/>
            <p:nvPr/>
          </p:nvSpPr>
          <p:spPr>
            <a:xfrm>
              <a:off x="1112520" y="5693663"/>
              <a:ext cx="1527175" cy="271780"/>
            </a:xfrm>
            <a:custGeom>
              <a:avLst/>
              <a:gdLst/>
              <a:ahLst/>
              <a:cxnLst/>
              <a:rect l="l" t="t" r="r" b="b"/>
              <a:pathLst>
                <a:path w="1527175" h="271779">
                  <a:moveTo>
                    <a:pt x="0" y="271272"/>
                  </a:moveTo>
                  <a:lnTo>
                    <a:pt x="1527047" y="271272"/>
                  </a:lnTo>
                  <a:lnTo>
                    <a:pt x="1527047" y="0"/>
                  </a:lnTo>
                  <a:lnTo>
                    <a:pt x="0" y="0"/>
                  </a:lnTo>
                  <a:lnTo>
                    <a:pt x="0" y="271272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112520" y="5858255"/>
              <a:ext cx="1527175" cy="106680"/>
            </a:xfrm>
            <a:custGeom>
              <a:avLst/>
              <a:gdLst/>
              <a:ahLst/>
              <a:cxnLst/>
              <a:rect l="l" t="t" r="r" b="b"/>
              <a:pathLst>
                <a:path w="1527175" h="106679">
                  <a:moveTo>
                    <a:pt x="1527047" y="0"/>
                  </a:moveTo>
                  <a:lnTo>
                    <a:pt x="0" y="0"/>
                  </a:lnTo>
                  <a:lnTo>
                    <a:pt x="0" y="106680"/>
                  </a:lnTo>
                  <a:lnTo>
                    <a:pt x="1527047" y="106680"/>
                  </a:lnTo>
                  <a:lnTo>
                    <a:pt x="152704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112520" y="5858255"/>
              <a:ext cx="1527175" cy="106680"/>
            </a:xfrm>
            <a:custGeom>
              <a:avLst/>
              <a:gdLst/>
              <a:ahLst/>
              <a:cxnLst/>
              <a:rect l="l" t="t" r="r" b="b"/>
              <a:pathLst>
                <a:path w="1527175" h="106679">
                  <a:moveTo>
                    <a:pt x="0" y="106680"/>
                  </a:moveTo>
                  <a:lnTo>
                    <a:pt x="1527047" y="106680"/>
                  </a:lnTo>
                  <a:lnTo>
                    <a:pt x="1527047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2926842" y="4855591"/>
            <a:ext cx="180213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these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same </a:t>
            </a:r>
            <a:r>
              <a:rPr sz="1800" dirty="0">
                <a:latin typeface="Calibri"/>
                <a:cs typeface="Calibri"/>
              </a:rPr>
              <a:t>kernels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but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with </a:t>
            </a:r>
            <a:r>
              <a:rPr sz="1800" spc="-10" dirty="0">
                <a:latin typeface="Calibri"/>
                <a:cs typeface="Calibri"/>
              </a:rPr>
              <a:t>different</a:t>
            </a:r>
            <a:r>
              <a:rPr sz="1800" spc="-20" dirty="0">
                <a:latin typeface="Calibri"/>
                <a:cs typeface="Calibri"/>
              </a:rPr>
              <a:t> sizes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4786" y="1930400"/>
            <a:ext cx="10586085" cy="2952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Simple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linear</a:t>
            </a:r>
            <a:r>
              <a:rPr sz="2400" b="1" spc="-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regression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statistical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method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allows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summarize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study </a:t>
            </a:r>
            <a:r>
              <a:rPr sz="2400" dirty="0">
                <a:latin typeface="Times New Roman"/>
                <a:cs typeface="Times New Roman"/>
              </a:rPr>
              <a:t>relationships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between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two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continuous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(quantitative)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variables: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400" dirty="0">
                <a:latin typeface="Times New Roman"/>
                <a:cs typeface="Times New Roman"/>
              </a:rPr>
              <a:t>One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variable,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denoted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regarded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predictor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explanatory</a:t>
            </a:r>
            <a:r>
              <a:rPr sz="2400" spc="-10" dirty="0">
                <a:latin typeface="Times New Roman"/>
                <a:cs typeface="Times New Roman"/>
              </a:rPr>
              <a:t>,</a:t>
            </a:r>
            <a:endParaRPr sz="24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independent</a:t>
            </a:r>
            <a:r>
              <a:rPr sz="2400" b="1" spc="-7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variable.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469900" marR="1744980" indent="-457200">
              <a:lnSpc>
                <a:spcPct val="100000"/>
              </a:lnSpc>
              <a:buAutoNum type="arabicPeriod" startAt="2"/>
              <a:tabLst>
                <a:tab pos="469265" algn="l"/>
                <a:tab pos="469900" algn="l"/>
              </a:tabLst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other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variable,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denoted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regarded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 the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response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outcome</a:t>
            </a:r>
            <a:r>
              <a:rPr sz="2400" spc="-10" dirty="0">
                <a:latin typeface="Times New Roman"/>
                <a:cs typeface="Times New Roman"/>
              </a:rPr>
              <a:t>,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dependent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variable.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7075" y="227075"/>
            <a:ext cx="11741150" cy="64643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3600" b="0" dirty="0">
                <a:latin typeface="Calibri"/>
                <a:cs typeface="Calibri"/>
              </a:rPr>
              <a:t>SIMPLE</a:t>
            </a:r>
            <a:r>
              <a:rPr sz="3600" b="0" spc="-35" dirty="0">
                <a:latin typeface="Calibri"/>
                <a:cs typeface="Calibri"/>
              </a:rPr>
              <a:t> </a:t>
            </a:r>
            <a:r>
              <a:rPr sz="3600" b="0" dirty="0">
                <a:latin typeface="Calibri"/>
                <a:cs typeface="Calibri"/>
              </a:rPr>
              <a:t>LINEAR</a:t>
            </a:r>
            <a:r>
              <a:rPr sz="3600" b="0" spc="-30" dirty="0">
                <a:latin typeface="Calibri"/>
                <a:cs typeface="Calibri"/>
              </a:rPr>
              <a:t> </a:t>
            </a:r>
            <a:r>
              <a:rPr sz="3600" b="0" spc="-10" dirty="0">
                <a:latin typeface="Calibri"/>
                <a:cs typeface="Calibri"/>
              </a:rPr>
              <a:t>REGRESSION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8638" rIns="0" bIns="0" rtlCol="0">
            <a:spAutoFit/>
          </a:bodyPr>
          <a:lstStyle/>
          <a:p>
            <a:pPr marL="308610">
              <a:lnSpc>
                <a:spcPct val="100000"/>
              </a:lnSpc>
              <a:spcBef>
                <a:spcPts val="95"/>
              </a:spcBef>
            </a:pPr>
            <a:r>
              <a:rPr sz="4400" b="0" u="sng" spc="-5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Integral</a:t>
            </a:r>
            <a:r>
              <a:rPr sz="4400" b="0" u="sng" spc="-17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2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Image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82951" y="1426463"/>
            <a:ext cx="1167765" cy="2341245"/>
          </a:xfrm>
          <a:custGeom>
            <a:avLst/>
            <a:gdLst/>
            <a:ahLst/>
            <a:cxnLst/>
            <a:rect l="l" t="t" r="r" b="b"/>
            <a:pathLst>
              <a:path w="1167764" h="2341245">
                <a:moveTo>
                  <a:pt x="0" y="585215"/>
                </a:moveTo>
                <a:lnTo>
                  <a:pt x="585215" y="585215"/>
                </a:lnTo>
                <a:lnTo>
                  <a:pt x="585215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  <a:path w="1167764" h="2341245">
                <a:moveTo>
                  <a:pt x="585216" y="585215"/>
                </a:moveTo>
                <a:lnTo>
                  <a:pt x="1167384" y="585215"/>
                </a:lnTo>
                <a:lnTo>
                  <a:pt x="1167384" y="0"/>
                </a:lnTo>
                <a:lnTo>
                  <a:pt x="585216" y="0"/>
                </a:lnTo>
                <a:lnTo>
                  <a:pt x="585216" y="585215"/>
                </a:lnTo>
                <a:close/>
              </a:path>
              <a:path w="1167764" h="2341245">
                <a:moveTo>
                  <a:pt x="0" y="1170432"/>
                </a:moveTo>
                <a:lnTo>
                  <a:pt x="585215" y="1170432"/>
                </a:lnTo>
                <a:lnTo>
                  <a:pt x="585215" y="585216"/>
                </a:lnTo>
                <a:lnTo>
                  <a:pt x="0" y="585216"/>
                </a:lnTo>
                <a:lnTo>
                  <a:pt x="0" y="1170432"/>
                </a:lnTo>
                <a:close/>
              </a:path>
              <a:path w="1167764" h="2341245">
                <a:moveTo>
                  <a:pt x="585216" y="1170432"/>
                </a:moveTo>
                <a:lnTo>
                  <a:pt x="1167384" y="1170432"/>
                </a:lnTo>
                <a:lnTo>
                  <a:pt x="1167384" y="585216"/>
                </a:lnTo>
                <a:lnTo>
                  <a:pt x="585216" y="585216"/>
                </a:lnTo>
                <a:lnTo>
                  <a:pt x="585216" y="1170432"/>
                </a:lnTo>
                <a:close/>
              </a:path>
              <a:path w="1167764" h="2341245">
                <a:moveTo>
                  <a:pt x="0" y="1755648"/>
                </a:moveTo>
                <a:lnTo>
                  <a:pt x="585215" y="1755648"/>
                </a:lnTo>
                <a:lnTo>
                  <a:pt x="585215" y="1170432"/>
                </a:lnTo>
                <a:lnTo>
                  <a:pt x="0" y="1170432"/>
                </a:lnTo>
                <a:lnTo>
                  <a:pt x="0" y="1755648"/>
                </a:lnTo>
                <a:close/>
              </a:path>
              <a:path w="1167764" h="2341245">
                <a:moveTo>
                  <a:pt x="585216" y="1755648"/>
                </a:moveTo>
                <a:lnTo>
                  <a:pt x="1167384" y="1755648"/>
                </a:lnTo>
                <a:lnTo>
                  <a:pt x="1167384" y="1170432"/>
                </a:lnTo>
                <a:lnTo>
                  <a:pt x="585216" y="1170432"/>
                </a:lnTo>
                <a:lnTo>
                  <a:pt x="585216" y="1755648"/>
                </a:lnTo>
                <a:close/>
              </a:path>
              <a:path w="1167764" h="2341245">
                <a:moveTo>
                  <a:pt x="0" y="2340864"/>
                </a:moveTo>
                <a:lnTo>
                  <a:pt x="585215" y="2340864"/>
                </a:lnTo>
                <a:lnTo>
                  <a:pt x="585215" y="1755648"/>
                </a:lnTo>
                <a:lnTo>
                  <a:pt x="0" y="1755648"/>
                </a:lnTo>
                <a:lnTo>
                  <a:pt x="0" y="2340864"/>
                </a:lnTo>
                <a:close/>
              </a:path>
              <a:path w="1167764" h="2341245">
                <a:moveTo>
                  <a:pt x="585216" y="2340864"/>
                </a:moveTo>
                <a:lnTo>
                  <a:pt x="1167384" y="2340864"/>
                </a:lnTo>
                <a:lnTo>
                  <a:pt x="1167384" y="1755648"/>
                </a:lnTo>
                <a:lnTo>
                  <a:pt x="585216" y="1755648"/>
                </a:lnTo>
                <a:lnTo>
                  <a:pt x="585216" y="234086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106424" y="1420367"/>
          <a:ext cx="1170940" cy="2924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5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4835">
                <a:tc>
                  <a:txBody>
                    <a:bodyPr/>
                    <a:lstStyle/>
                    <a:p>
                      <a:pPr marR="13716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R="137160" algn="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R="13716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R="13716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R="13716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2282951" y="1426463"/>
            <a:ext cx="2338070" cy="2926080"/>
          </a:xfrm>
          <a:custGeom>
            <a:avLst/>
            <a:gdLst/>
            <a:ahLst/>
            <a:cxnLst/>
            <a:rect l="l" t="t" r="r" b="b"/>
            <a:pathLst>
              <a:path w="2338070" h="2926079">
                <a:moveTo>
                  <a:pt x="0" y="2926080"/>
                </a:moveTo>
                <a:lnTo>
                  <a:pt x="585215" y="2926080"/>
                </a:lnTo>
                <a:lnTo>
                  <a:pt x="585215" y="2340864"/>
                </a:lnTo>
                <a:lnTo>
                  <a:pt x="0" y="2340864"/>
                </a:lnTo>
                <a:lnTo>
                  <a:pt x="0" y="2926080"/>
                </a:lnTo>
                <a:close/>
              </a:path>
              <a:path w="2338070" h="2926079">
                <a:moveTo>
                  <a:pt x="585216" y="2926080"/>
                </a:moveTo>
                <a:lnTo>
                  <a:pt x="1167384" y="2926080"/>
                </a:lnTo>
                <a:lnTo>
                  <a:pt x="1167384" y="2340864"/>
                </a:lnTo>
                <a:lnTo>
                  <a:pt x="585216" y="2340864"/>
                </a:lnTo>
                <a:lnTo>
                  <a:pt x="585216" y="2926080"/>
                </a:lnTo>
                <a:close/>
              </a:path>
              <a:path w="2338070" h="2926079">
                <a:moveTo>
                  <a:pt x="1167384" y="585215"/>
                </a:moveTo>
                <a:lnTo>
                  <a:pt x="1752600" y="585215"/>
                </a:lnTo>
                <a:lnTo>
                  <a:pt x="1752600" y="0"/>
                </a:lnTo>
                <a:lnTo>
                  <a:pt x="1167384" y="0"/>
                </a:lnTo>
                <a:lnTo>
                  <a:pt x="1167384" y="585215"/>
                </a:lnTo>
                <a:close/>
              </a:path>
              <a:path w="2338070" h="2926079">
                <a:moveTo>
                  <a:pt x="1752600" y="585215"/>
                </a:moveTo>
                <a:lnTo>
                  <a:pt x="2337816" y="585215"/>
                </a:lnTo>
                <a:lnTo>
                  <a:pt x="2337816" y="0"/>
                </a:lnTo>
                <a:lnTo>
                  <a:pt x="1752600" y="0"/>
                </a:lnTo>
                <a:lnTo>
                  <a:pt x="1752600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16301" y="1555241"/>
            <a:ext cx="2074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7535" algn="l"/>
                <a:tab pos="1182370" algn="l"/>
                <a:tab pos="1767205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0.2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0.1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0.7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50335" y="2011679"/>
            <a:ext cx="1170940" cy="585470"/>
          </a:xfrm>
          <a:custGeom>
            <a:avLst/>
            <a:gdLst/>
            <a:ahLst/>
            <a:cxnLst/>
            <a:rect l="l" t="t" r="r" b="b"/>
            <a:pathLst>
              <a:path w="1170939" h="585469">
                <a:moveTo>
                  <a:pt x="0" y="585215"/>
                </a:moveTo>
                <a:lnTo>
                  <a:pt x="585215" y="585215"/>
                </a:lnTo>
                <a:lnTo>
                  <a:pt x="585215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  <a:path w="1170939" h="585469">
                <a:moveTo>
                  <a:pt x="585215" y="585215"/>
                </a:moveTo>
                <a:lnTo>
                  <a:pt x="1170431" y="585215"/>
                </a:lnTo>
                <a:lnTo>
                  <a:pt x="1170431" y="0"/>
                </a:lnTo>
                <a:lnTo>
                  <a:pt x="585215" y="0"/>
                </a:lnTo>
                <a:lnTo>
                  <a:pt x="585215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416301" y="2140458"/>
            <a:ext cx="2074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7535" algn="l"/>
                <a:tab pos="1182370" algn="l"/>
                <a:tab pos="1767205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0.2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0.7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0.8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50335" y="2596895"/>
            <a:ext cx="1170940" cy="585470"/>
          </a:xfrm>
          <a:custGeom>
            <a:avLst/>
            <a:gdLst/>
            <a:ahLst/>
            <a:cxnLst/>
            <a:rect l="l" t="t" r="r" b="b"/>
            <a:pathLst>
              <a:path w="1170939" h="585469">
                <a:moveTo>
                  <a:pt x="0" y="585215"/>
                </a:moveTo>
                <a:lnTo>
                  <a:pt x="585215" y="585215"/>
                </a:lnTo>
                <a:lnTo>
                  <a:pt x="585215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  <a:path w="1170939" h="585469">
                <a:moveTo>
                  <a:pt x="585215" y="585215"/>
                </a:moveTo>
                <a:lnTo>
                  <a:pt x="1170431" y="585215"/>
                </a:lnTo>
                <a:lnTo>
                  <a:pt x="1170431" y="0"/>
                </a:lnTo>
                <a:lnTo>
                  <a:pt x="585215" y="0"/>
                </a:lnTo>
                <a:lnTo>
                  <a:pt x="585215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416301" y="2724988"/>
            <a:ext cx="20745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7535" algn="l"/>
                <a:tab pos="1182370" algn="l"/>
                <a:tab pos="1767205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0.3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0.3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0.1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50335" y="3182111"/>
            <a:ext cx="1170940" cy="585470"/>
          </a:xfrm>
          <a:custGeom>
            <a:avLst/>
            <a:gdLst/>
            <a:ahLst/>
            <a:cxnLst/>
            <a:rect l="l" t="t" r="r" b="b"/>
            <a:pathLst>
              <a:path w="1170939" h="585470">
                <a:moveTo>
                  <a:pt x="0" y="585215"/>
                </a:moveTo>
                <a:lnTo>
                  <a:pt x="585215" y="585215"/>
                </a:lnTo>
                <a:lnTo>
                  <a:pt x="585215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  <a:path w="1170939" h="585470">
                <a:moveTo>
                  <a:pt x="585215" y="585215"/>
                </a:moveTo>
                <a:lnTo>
                  <a:pt x="1170431" y="585215"/>
                </a:lnTo>
                <a:lnTo>
                  <a:pt x="1170431" y="0"/>
                </a:lnTo>
                <a:lnTo>
                  <a:pt x="585215" y="0"/>
                </a:lnTo>
                <a:lnTo>
                  <a:pt x="585215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416301" y="3310509"/>
            <a:ext cx="2074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7535" algn="l"/>
                <a:tab pos="1182370" algn="l"/>
                <a:tab pos="1767205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0.1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0.1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0.2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50335" y="3767328"/>
            <a:ext cx="1170940" cy="585470"/>
          </a:xfrm>
          <a:custGeom>
            <a:avLst/>
            <a:gdLst/>
            <a:ahLst/>
            <a:cxnLst/>
            <a:rect l="l" t="t" r="r" b="b"/>
            <a:pathLst>
              <a:path w="1170939" h="585470">
                <a:moveTo>
                  <a:pt x="0" y="585216"/>
                </a:moveTo>
                <a:lnTo>
                  <a:pt x="585215" y="585216"/>
                </a:lnTo>
                <a:lnTo>
                  <a:pt x="585215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  <a:path w="1170939" h="585470">
                <a:moveTo>
                  <a:pt x="585215" y="585216"/>
                </a:moveTo>
                <a:lnTo>
                  <a:pt x="1170431" y="585216"/>
                </a:lnTo>
                <a:lnTo>
                  <a:pt x="1170431" y="0"/>
                </a:lnTo>
                <a:lnTo>
                  <a:pt x="585215" y="0"/>
                </a:lnTo>
                <a:lnTo>
                  <a:pt x="585215" y="58521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44640" y="1426463"/>
            <a:ext cx="2923540" cy="2926080"/>
          </a:xfrm>
          <a:custGeom>
            <a:avLst/>
            <a:gdLst/>
            <a:ahLst/>
            <a:cxnLst/>
            <a:rect l="l" t="t" r="r" b="b"/>
            <a:pathLst>
              <a:path w="2923540" h="2926079">
                <a:moveTo>
                  <a:pt x="0" y="585215"/>
                </a:moveTo>
                <a:lnTo>
                  <a:pt x="585216" y="585215"/>
                </a:lnTo>
                <a:lnTo>
                  <a:pt x="585216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  <a:path w="2923540" h="2926079">
                <a:moveTo>
                  <a:pt x="585215" y="585215"/>
                </a:moveTo>
                <a:lnTo>
                  <a:pt x="1170431" y="585215"/>
                </a:lnTo>
                <a:lnTo>
                  <a:pt x="1170431" y="0"/>
                </a:lnTo>
                <a:lnTo>
                  <a:pt x="585215" y="0"/>
                </a:lnTo>
                <a:lnTo>
                  <a:pt x="585215" y="585215"/>
                </a:lnTo>
                <a:close/>
              </a:path>
              <a:path w="2923540" h="2926079">
                <a:moveTo>
                  <a:pt x="0" y="1170432"/>
                </a:moveTo>
                <a:lnTo>
                  <a:pt x="585216" y="1170432"/>
                </a:lnTo>
                <a:lnTo>
                  <a:pt x="585216" y="585216"/>
                </a:lnTo>
                <a:lnTo>
                  <a:pt x="0" y="585216"/>
                </a:lnTo>
                <a:lnTo>
                  <a:pt x="0" y="1170432"/>
                </a:lnTo>
                <a:close/>
              </a:path>
              <a:path w="2923540" h="2926079">
                <a:moveTo>
                  <a:pt x="585215" y="1170432"/>
                </a:moveTo>
                <a:lnTo>
                  <a:pt x="1170431" y="1170432"/>
                </a:lnTo>
                <a:lnTo>
                  <a:pt x="1170431" y="585216"/>
                </a:lnTo>
                <a:lnTo>
                  <a:pt x="585215" y="585216"/>
                </a:lnTo>
                <a:lnTo>
                  <a:pt x="585215" y="1170432"/>
                </a:lnTo>
                <a:close/>
              </a:path>
              <a:path w="2923540" h="2926079">
                <a:moveTo>
                  <a:pt x="0" y="1755648"/>
                </a:moveTo>
                <a:lnTo>
                  <a:pt x="585216" y="1755648"/>
                </a:lnTo>
                <a:lnTo>
                  <a:pt x="585216" y="1170432"/>
                </a:lnTo>
                <a:lnTo>
                  <a:pt x="0" y="1170432"/>
                </a:lnTo>
                <a:lnTo>
                  <a:pt x="0" y="1755648"/>
                </a:lnTo>
                <a:close/>
              </a:path>
              <a:path w="2923540" h="2926079">
                <a:moveTo>
                  <a:pt x="585215" y="1755648"/>
                </a:moveTo>
                <a:lnTo>
                  <a:pt x="1170431" y="1755648"/>
                </a:lnTo>
                <a:lnTo>
                  <a:pt x="1170431" y="1170432"/>
                </a:lnTo>
                <a:lnTo>
                  <a:pt x="585215" y="1170432"/>
                </a:lnTo>
                <a:lnTo>
                  <a:pt x="585215" y="1755648"/>
                </a:lnTo>
                <a:close/>
              </a:path>
              <a:path w="2923540" h="2926079">
                <a:moveTo>
                  <a:pt x="0" y="2340864"/>
                </a:moveTo>
                <a:lnTo>
                  <a:pt x="585216" y="2340864"/>
                </a:lnTo>
                <a:lnTo>
                  <a:pt x="585216" y="1755648"/>
                </a:lnTo>
                <a:lnTo>
                  <a:pt x="0" y="1755648"/>
                </a:lnTo>
                <a:lnTo>
                  <a:pt x="0" y="2340864"/>
                </a:lnTo>
                <a:close/>
              </a:path>
              <a:path w="2923540" h="2926079">
                <a:moveTo>
                  <a:pt x="585215" y="2340864"/>
                </a:moveTo>
                <a:lnTo>
                  <a:pt x="1170431" y="2340864"/>
                </a:lnTo>
                <a:lnTo>
                  <a:pt x="1170431" y="1755648"/>
                </a:lnTo>
                <a:lnTo>
                  <a:pt x="585215" y="1755648"/>
                </a:lnTo>
                <a:lnTo>
                  <a:pt x="585215" y="2340864"/>
                </a:lnTo>
                <a:close/>
              </a:path>
              <a:path w="2923540" h="2926079">
                <a:moveTo>
                  <a:pt x="1170431" y="585215"/>
                </a:moveTo>
                <a:lnTo>
                  <a:pt x="1752600" y="585215"/>
                </a:lnTo>
                <a:lnTo>
                  <a:pt x="1752600" y="0"/>
                </a:lnTo>
                <a:lnTo>
                  <a:pt x="1170431" y="0"/>
                </a:lnTo>
                <a:lnTo>
                  <a:pt x="1170431" y="585215"/>
                </a:lnTo>
                <a:close/>
              </a:path>
              <a:path w="2923540" h="2926079">
                <a:moveTo>
                  <a:pt x="1752600" y="585215"/>
                </a:moveTo>
                <a:lnTo>
                  <a:pt x="2337816" y="585215"/>
                </a:lnTo>
                <a:lnTo>
                  <a:pt x="2337816" y="0"/>
                </a:lnTo>
                <a:lnTo>
                  <a:pt x="1752600" y="0"/>
                </a:lnTo>
                <a:lnTo>
                  <a:pt x="1752600" y="585215"/>
                </a:lnTo>
                <a:close/>
              </a:path>
              <a:path w="2923540" h="2926079">
                <a:moveTo>
                  <a:pt x="1170431" y="1170432"/>
                </a:moveTo>
                <a:lnTo>
                  <a:pt x="1752600" y="1170432"/>
                </a:lnTo>
                <a:lnTo>
                  <a:pt x="1752600" y="585216"/>
                </a:lnTo>
                <a:lnTo>
                  <a:pt x="1170431" y="585216"/>
                </a:lnTo>
                <a:lnTo>
                  <a:pt x="1170431" y="1170432"/>
                </a:lnTo>
                <a:close/>
              </a:path>
              <a:path w="2923540" h="2926079">
                <a:moveTo>
                  <a:pt x="1752600" y="1170432"/>
                </a:moveTo>
                <a:lnTo>
                  <a:pt x="2337816" y="1170432"/>
                </a:lnTo>
                <a:lnTo>
                  <a:pt x="2337816" y="585216"/>
                </a:lnTo>
                <a:lnTo>
                  <a:pt x="1752600" y="585216"/>
                </a:lnTo>
                <a:lnTo>
                  <a:pt x="1752600" y="1170432"/>
                </a:lnTo>
                <a:close/>
              </a:path>
              <a:path w="2923540" h="2926079">
                <a:moveTo>
                  <a:pt x="1170431" y="1755648"/>
                </a:moveTo>
                <a:lnTo>
                  <a:pt x="1752600" y="1755648"/>
                </a:lnTo>
                <a:lnTo>
                  <a:pt x="1752600" y="1170432"/>
                </a:lnTo>
                <a:lnTo>
                  <a:pt x="1170431" y="1170432"/>
                </a:lnTo>
                <a:lnTo>
                  <a:pt x="1170431" y="1755648"/>
                </a:lnTo>
                <a:close/>
              </a:path>
              <a:path w="2923540" h="2926079">
                <a:moveTo>
                  <a:pt x="1752600" y="1755648"/>
                </a:moveTo>
                <a:lnTo>
                  <a:pt x="2337816" y="1755648"/>
                </a:lnTo>
                <a:lnTo>
                  <a:pt x="2337816" y="1170432"/>
                </a:lnTo>
                <a:lnTo>
                  <a:pt x="1752600" y="1170432"/>
                </a:lnTo>
                <a:lnTo>
                  <a:pt x="1752600" y="1755648"/>
                </a:lnTo>
                <a:close/>
              </a:path>
              <a:path w="2923540" h="2926079">
                <a:moveTo>
                  <a:pt x="1170431" y="2340864"/>
                </a:moveTo>
                <a:lnTo>
                  <a:pt x="1752600" y="2340864"/>
                </a:lnTo>
                <a:lnTo>
                  <a:pt x="1752600" y="1755648"/>
                </a:lnTo>
                <a:lnTo>
                  <a:pt x="1170431" y="1755648"/>
                </a:lnTo>
                <a:lnTo>
                  <a:pt x="1170431" y="2340864"/>
                </a:lnTo>
                <a:close/>
              </a:path>
              <a:path w="2923540" h="2926079">
                <a:moveTo>
                  <a:pt x="1752600" y="2340864"/>
                </a:moveTo>
                <a:lnTo>
                  <a:pt x="2337816" y="2340864"/>
                </a:lnTo>
                <a:lnTo>
                  <a:pt x="2337816" y="1755648"/>
                </a:lnTo>
                <a:lnTo>
                  <a:pt x="1752600" y="1755648"/>
                </a:lnTo>
                <a:lnTo>
                  <a:pt x="1752600" y="2340864"/>
                </a:lnTo>
                <a:close/>
              </a:path>
              <a:path w="2923540" h="2926079">
                <a:moveTo>
                  <a:pt x="0" y="2926080"/>
                </a:moveTo>
                <a:lnTo>
                  <a:pt x="585216" y="2926080"/>
                </a:lnTo>
                <a:lnTo>
                  <a:pt x="585216" y="2340864"/>
                </a:lnTo>
                <a:lnTo>
                  <a:pt x="0" y="2340864"/>
                </a:lnTo>
                <a:lnTo>
                  <a:pt x="0" y="2926080"/>
                </a:lnTo>
                <a:close/>
              </a:path>
              <a:path w="2923540" h="2926079">
                <a:moveTo>
                  <a:pt x="585215" y="2926080"/>
                </a:moveTo>
                <a:lnTo>
                  <a:pt x="1170431" y="2926080"/>
                </a:lnTo>
                <a:lnTo>
                  <a:pt x="1170431" y="2340864"/>
                </a:lnTo>
                <a:lnTo>
                  <a:pt x="585215" y="2340864"/>
                </a:lnTo>
                <a:lnTo>
                  <a:pt x="585215" y="2926080"/>
                </a:lnTo>
                <a:close/>
              </a:path>
              <a:path w="2923540" h="2926079">
                <a:moveTo>
                  <a:pt x="1170431" y="2926080"/>
                </a:moveTo>
                <a:lnTo>
                  <a:pt x="1752600" y="2926080"/>
                </a:lnTo>
                <a:lnTo>
                  <a:pt x="1752600" y="2340864"/>
                </a:lnTo>
                <a:lnTo>
                  <a:pt x="1170431" y="2340864"/>
                </a:lnTo>
                <a:lnTo>
                  <a:pt x="1170431" y="2926080"/>
                </a:lnTo>
                <a:close/>
              </a:path>
              <a:path w="2923540" h="2926079">
                <a:moveTo>
                  <a:pt x="1752600" y="2926080"/>
                </a:moveTo>
                <a:lnTo>
                  <a:pt x="2337816" y="2926080"/>
                </a:lnTo>
                <a:lnTo>
                  <a:pt x="2337816" y="2340864"/>
                </a:lnTo>
                <a:lnTo>
                  <a:pt x="1752600" y="2340864"/>
                </a:lnTo>
                <a:lnTo>
                  <a:pt x="1752600" y="2926080"/>
                </a:lnTo>
                <a:close/>
              </a:path>
              <a:path w="2923540" h="2926079">
                <a:moveTo>
                  <a:pt x="2337815" y="585215"/>
                </a:moveTo>
                <a:lnTo>
                  <a:pt x="2923031" y="585215"/>
                </a:lnTo>
                <a:lnTo>
                  <a:pt x="2923031" y="0"/>
                </a:lnTo>
                <a:lnTo>
                  <a:pt x="2337815" y="0"/>
                </a:lnTo>
                <a:lnTo>
                  <a:pt x="2337815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779514" y="1555241"/>
            <a:ext cx="2658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6900" algn="l"/>
                <a:tab pos="1182370" algn="l"/>
                <a:tab pos="1767205" algn="l"/>
                <a:tab pos="2352040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0.1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0.2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0.4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0.5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1.2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982456" y="2011679"/>
            <a:ext cx="585470" cy="585470"/>
          </a:xfrm>
          <a:custGeom>
            <a:avLst/>
            <a:gdLst/>
            <a:ahLst/>
            <a:cxnLst/>
            <a:rect l="l" t="t" r="r" b="b"/>
            <a:pathLst>
              <a:path w="585470" h="585469">
                <a:moveTo>
                  <a:pt x="0" y="585215"/>
                </a:moveTo>
                <a:lnTo>
                  <a:pt x="585216" y="585215"/>
                </a:lnTo>
                <a:lnTo>
                  <a:pt x="585216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779514" y="2140458"/>
            <a:ext cx="2658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6900" algn="l"/>
                <a:tab pos="1182370" algn="l"/>
                <a:tab pos="1767205" algn="l"/>
                <a:tab pos="2352040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0.3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0.7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1.1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1.9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3.4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982456" y="2596895"/>
            <a:ext cx="585470" cy="585470"/>
          </a:xfrm>
          <a:custGeom>
            <a:avLst/>
            <a:gdLst/>
            <a:ahLst/>
            <a:cxnLst/>
            <a:rect l="l" t="t" r="r" b="b"/>
            <a:pathLst>
              <a:path w="585470" h="585469">
                <a:moveTo>
                  <a:pt x="0" y="585215"/>
                </a:moveTo>
                <a:lnTo>
                  <a:pt x="585216" y="585215"/>
                </a:lnTo>
                <a:lnTo>
                  <a:pt x="585216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779514" y="2724988"/>
            <a:ext cx="26581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6900" algn="l"/>
                <a:tab pos="1182370" algn="l"/>
                <a:tab pos="1767205" algn="l"/>
                <a:tab pos="2352040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0.4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1.2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1.9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3.0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4.6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982456" y="3182111"/>
            <a:ext cx="585470" cy="585470"/>
          </a:xfrm>
          <a:custGeom>
            <a:avLst/>
            <a:gdLst/>
            <a:ahLst/>
            <a:cxnLst/>
            <a:rect l="l" t="t" r="r" b="b"/>
            <a:pathLst>
              <a:path w="585470" h="585470">
                <a:moveTo>
                  <a:pt x="0" y="585215"/>
                </a:moveTo>
                <a:lnTo>
                  <a:pt x="585216" y="585215"/>
                </a:lnTo>
                <a:lnTo>
                  <a:pt x="585216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779514" y="3310509"/>
            <a:ext cx="2658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6900" algn="l"/>
                <a:tab pos="1182370" algn="l"/>
                <a:tab pos="1767205" algn="l"/>
                <a:tab pos="2352040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0.5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1.7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2.5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3.7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5.3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982456" y="3767328"/>
            <a:ext cx="585470" cy="585470"/>
          </a:xfrm>
          <a:custGeom>
            <a:avLst/>
            <a:gdLst/>
            <a:ahLst/>
            <a:cxnLst/>
            <a:rect l="l" t="t" r="r" b="b"/>
            <a:pathLst>
              <a:path w="585470" h="585470">
                <a:moveTo>
                  <a:pt x="0" y="585216"/>
                </a:moveTo>
                <a:lnTo>
                  <a:pt x="585216" y="585216"/>
                </a:lnTo>
                <a:lnTo>
                  <a:pt x="585216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9561576" y="1420367"/>
          <a:ext cx="585470" cy="2924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5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4835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1.3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3.7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5.2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6.7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9.9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" name="object 24"/>
          <p:cNvSpPr/>
          <p:nvPr/>
        </p:nvSpPr>
        <p:spPr>
          <a:xfrm>
            <a:off x="5216652" y="2822448"/>
            <a:ext cx="807720" cy="173990"/>
          </a:xfrm>
          <a:custGeom>
            <a:avLst/>
            <a:gdLst/>
            <a:ahLst/>
            <a:cxnLst/>
            <a:rect l="l" t="t" r="r" b="b"/>
            <a:pathLst>
              <a:path w="807720" h="173989">
                <a:moveTo>
                  <a:pt x="633602" y="0"/>
                </a:moveTo>
                <a:lnTo>
                  <a:pt x="633602" y="173736"/>
                </a:lnTo>
                <a:lnTo>
                  <a:pt x="749426" y="115824"/>
                </a:lnTo>
                <a:lnTo>
                  <a:pt x="662559" y="115824"/>
                </a:lnTo>
                <a:lnTo>
                  <a:pt x="662559" y="57912"/>
                </a:lnTo>
                <a:lnTo>
                  <a:pt x="749427" y="57912"/>
                </a:lnTo>
                <a:lnTo>
                  <a:pt x="633602" y="0"/>
                </a:lnTo>
                <a:close/>
              </a:path>
              <a:path w="807720" h="173989">
                <a:moveTo>
                  <a:pt x="633602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633602" y="115824"/>
                </a:lnTo>
                <a:lnTo>
                  <a:pt x="633602" y="57912"/>
                </a:lnTo>
                <a:close/>
              </a:path>
              <a:path w="807720" h="173989">
                <a:moveTo>
                  <a:pt x="749427" y="57912"/>
                </a:moveTo>
                <a:lnTo>
                  <a:pt x="662559" y="57912"/>
                </a:lnTo>
                <a:lnTo>
                  <a:pt x="662559" y="115824"/>
                </a:lnTo>
                <a:lnTo>
                  <a:pt x="749426" y="115824"/>
                </a:lnTo>
                <a:lnTo>
                  <a:pt x="807338" y="86867"/>
                </a:lnTo>
                <a:lnTo>
                  <a:pt x="749427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175764" y="3895725"/>
            <a:ext cx="2314575" cy="872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2729">
              <a:lnSpc>
                <a:spcPct val="100000"/>
              </a:lnSpc>
              <a:spcBef>
                <a:spcPts val="100"/>
              </a:spcBef>
              <a:tabLst>
                <a:tab pos="838200" algn="l"/>
                <a:tab pos="1423035" algn="l"/>
                <a:tab pos="2007870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0.8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0.5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0.6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0.5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Calibri"/>
                <a:cs typeface="Calibri"/>
              </a:rPr>
              <a:t>original</a:t>
            </a:r>
            <a:r>
              <a:rPr sz="1800" b="1" spc="-65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779514" y="3895725"/>
            <a:ext cx="2658110" cy="872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6900" algn="l"/>
                <a:tab pos="1182370" algn="l"/>
                <a:tab pos="1767205" algn="l"/>
                <a:tab pos="2352040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0.6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2.3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3.9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5.6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8.0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Calibri"/>
              <a:cs typeface="Calibri"/>
            </a:endParaRPr>
          </a:p>
          <a:p>
            <a:pPr marL="1046480">
              <a:lnSpc>
                <a:spcPct val="100000"/>
              </a:lnSpc>
            </a:pPr>
            <a:r>
              <a:rPr sz="1800" b="1" spc="-10" dirty="0">
                <a:latin typeface="Calibri"/>
                <a:cs typeface="Calibri"/>
              </a:rPr>
              <a:t>integral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8638" rIns="0" bIns="0" rtlCol="0">
            <a:spAutoFit/>
          </a:bodyPr>
          <a:lstStyle/>
          <a:p>
            <a:pPr marL="308610">
              <a:lnSpc>
                <a:spcPct val="100000"/>
              </a:lnSpc>
              <a:spcBef>
                <a:spcPts val="95"/>
              </a:spcBef>
            </a:pPr>
            <a:r>
              <a:rPr sz="4400" b="0" u="sng" spc="-5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Integral</a:t>
            </a:r>
            <a:r>
              <a:rPr sz="4400" b="0" u="sng" spc="-17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2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Image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82951" y="1426463"/>
            <a:ext cx="1167765" cy="2341245"/>
          </a:xfrm>
          <a:custGeom>
            <a:avLst/>
            <a:gdLst/>
            <a:ahLst/>
            <a:cxnLst/>
            <a:rect l="l" t="t" r="r" b="b"/>
            <a:pathLst>
              <a:path w="1167764" h="2341245">
                <a:moveTo>
                  <a:pt x="0" y="585215"/>
                </a:moveTo>
                <a:lnTo>
                  <a:pt x="585215" y="585215"/>
                </a:lnTo>
                <a:lnTo>
                  <a:pt x="585215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  <a:path w="1167764" h="2341245">
                <a:moveTo>
                  <a:pt x="585216" y="585215"/>
                </a:moveTo>
                <a:lnTo>
                  <a:pt x="1167384" y="585215"/>
                </a:lnTo>
                <a:lnTo>
                  <a:pt x="1167384" y="0"/>
                </a:lnTo>
                <a:lnTo>
                  <a:pt x="585216" y="0"/>
                </a:lnTo>
                <a:lnTo>
                  <a:pt x="585216" y="585215"/>
                </a:lnTo>
                <a:close/>
              </a:path>
              <a:path w="1167764" h="2341245">
                <a:moveTo>
                  <a:pt x="0" y="1170432"/>
                </a:moveTo>
                <a:lnTo>
                  <a:pt x="585215" y="1170432"/>
                </a:lnTo>
                <a:lnTo>
                  <a:pt x="585215" y="585216"/>
                </a:lnTo>
                <a:lnTo>
                  <a:pt x="0" y="585216"/>
                </a:lnTo>
                <a:lnTo>
                  <a:pt x="0" y="1170432"/>
                </a:lnTo>
                <a:close/>
              </a:path>
              <a:path w="1167764" h="2341245">
                <a:moveTo>
                  <a:pt x="585216" y="1170432"/>
                </a:moveTo>
                <a:lnTo>
                  <a:pt x="1167384" y="1170432"/>
                </a:lnTo>
                <a:lnTo>
                  <a:pt x="1167384" y="585216"/>
                </a:lnTo>
                <a:lnTo>
                  <a:pt x="585216" y="585216"/>
                </a:lnTo>
                <a:lnTo>
                  <a:pt x="585216" y="1170432"/>
                </a:lnTo>
                <a:close/>
              </a:path>
              <a:path w="1167764" h="2341245">
                <a:moveTo>
                  <a:pt x="0" y="1755648"/>
                </a:moveTo>
                <a:lnTo>
                  <a:pt x="585215" y="1755648"/>
                </a:lnTo>
                <a:lnTo>
                  <a:pt x="585215" y="1170432"/>
                </a:lnTo>
                <a:lnTo>
                  <a:pt x="0" y="1170432"/>
                </a:lnTo>
                <a:lnTo>
                  <a:pt x="0" y="1755648"/>
                </a:lnTo>
                <a:close/>
              </a:path>
              <a:path w="1167764" h="2341245">
                <a:moveTo>
                  <a:pt x="585216" y="1755648"/>
                </a:moveTo>
                <a:lnTo>
                  <a:pt x="1167384" y="1755648"/>
                </a:lnTo>
                <a:lnTo>
                  <a:pt x="1167384" y="1170432"/>
                </a:lnTo>
                <a:lnTo>
                  <a:pt x="585216" y="1170432"/>
                </a:lnTo>
                <a:lnTo>
                  <a:pt x="585216" y="1755648"/>
                </a:lnTo>
                <a:close/>
              </a:path>
              <a:path w="1167764" h="2341245">
                <a:moveTo>
                  <a:pt x="0" y="2340864"/>
                </a:moveTo>
                <a:lnTo>
                  <a:pt x="585215" y="2340864"/>
                </a:lnTo>
                <a:lnTo>
                  <a:pt x="585215" y="1755648"/>
                </a:lnTo>
                <a:lnTo>
                  <a:pt x="0" y="1755648"/>
                </a:lnTo>
                <a:lnTo>
                  <a:pt x="0" y="2340864"/>
                </a:lnTo>
                <a:close/>
              </a:path>
              <a:path w="1167764" h="2341245">
                <a:moveTo>
                  <a:pt x="585216" y="2340864"/>
                </a:moveTo>
                <a:lnTo>
                  <a:pt x="1167384" y="2340864"/>
                </a:lnTo>
                <a:lnTo>
                  <a:pt x="1167384" y="1755648"/>
                </a:lnTo>
                <a:lnTo>
                  <a:pt x="585216" y="1755648"/>
                </a:lnTo>
                <a:lnTo>
                  <a:pt x="585216" y="234086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106424" y="1420367"/>
          <a:ext cx="1170940" cy="2924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5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4835">
                <a:tc>
                  <a:txBody>
                    <a:bodyPr/>
                    <a:lstStyle/>
                    <a:p>
                      <a:pPr marR="13716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R="137160" algn="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R="13716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R="13716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R="13716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2282951" y="1426463"/>
            <a:ext cx="2338070" cy="2926080"/>
          </a:xfrm>
          <a:custGeom>
            <a:avLst/>
            <a:gdLst/>
            <a:ahLst/>
            <a:cxnLst/>
            <a:rect l="l" t="t" r="r" b="b"/>
            <a:pathLst>
              <a:path w="2338070" h="2926079">
                <a:moveTo>
                  <a:pt x="0" y="2926080"/>
                </a:moveTo>
                <a:lnTo>
                  <a:pt x="585215" y="2926080"/>
                </a:lnTo>
                <a:lnTo>
                  <a:pt x="585215" y="2340864"/>
                </a:lnTo>
                <a:lnTo>
                  <a:pt x="0" y="2340864"/>
                </a:lnTo>
                <a:lnTo>
                  <a:pt x="0" y="2926080"/>
                </a:lnTo>
                <a:close/>
              </a:path>
              <a:path w="2338070" h="2926079">
                <a:moveTo>
                  <a:pt x="585216" y="2926080"/>
                </a:moveTo>
                <a:lnTo>
                  <a:pt x="1167384" y="2926080"/>
                </a:lnTo>
                <a:lnTo>
                  <a:pt x="1167384" y="2340864"/>
                </a:lnTo>
                <a:lnTo>
                  <a:pt x="585216" y="2340864"/>
                </a:lnTo>
                <a:lnTo>
                  <a:pt x="585216" y="2926080"/>
                </a:lnTo>
                <a:close/>
              </a:path>
              <a:path w="2338070" h="2926079">
                <a:moveTo>
                  <a:pt x="1167384" y="585215"/>
                </a:moveTo>
                <a:lnTo>
                  <a:pt x="1752600" y="585215"/>
                </a:lnTo>
                <a:lnTo>
                  <a:pt x="1752600" y="0"/>
                </a:lnTo>
                <a:lnTo>
                  <a:pt x="1167384" y="0"/>
                </a:lnTo>
                <a:lnTo>
                  <a:pt x="1167384" y="585215"/>
                </a:lnTo>
                <a:close/>
              </a:path>
              <a:path w="2338070" h="2926079">
                <a:moveTo>
                  <a:pt x="1752600" y="585215"/>
                </a:moveTo>
                <a:lnTo>
                  <a:pt x="2337816" y="585215"/>
                </a:lnTo>
                <a:lnTo>
                  <a:pt x="2337816" y="0"/>
                </a:lnTo>
                <a:lnTo>
                  <a:pt x="1752600" y="0"/>
                </a:lnTo>
                <a:lnTo>
                  <a:pt x="1752600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16301" y="1555241"/>
            <a:ext cx="2074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7535" algn="l"/>
                <a:tab pos="1182370" algn="l"/>
                <a:tab pos="1767205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0.2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0.1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0.7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50335" y="2011679"/>
            <a:ext cx="1170940" cy="585470"/>
          </a:xfrm>
          <a:custGeom>
            <a:avLst/>
            <a:gdLst/>
            <a:ahLst/>
            <a:cxnLst/>
            <a:rect l="l" t="t" r="r" b="b"/>
            <a:pathLst>
              <a:path w="1170939" h="585469">
                <a:moveTo>
                  <a:pt x="0" y="585215"/>
                </a:moveTo>
                <a:lnTo>
                  <a:pt x="585215" y="585215"/>
                </a:lnTo>
                <a:lnTo>
                  <a:pt x="585215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  <a:path w="1170939" h="585469">
                <a:moveTo>
                  <a:pt x="585215" y="585215"/>
                </a:moveTo>
                <a:lnTo>
                  <a:pt x="1170431" y="585215"/>
                </a:lnTo>
                <a:lnTo>
                  <a:pt x="1170431" y="0"/>
                </a:lnTo>
                <a:lnTo>
                  <a:pt x="585215" y="0"/>
                </a:lnTo>
                <a:lnTo>
                  <a:pt x="585215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416301" y="2140458"/>
            <a:ext cx="2074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7535" algn="l"/>
                <a:tab pos="1182370" algn="l"/>
                <a:tab pos="1767205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0.2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0.7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0.8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50335" y="2596895"/>
            <a:ext cx="1170940" cy="585470"/>
          </a:xfrm>
          <a:custGeom>
            <a:avLst/>
            <a:gdLst/>
            <a:ahLst/>
            <a:cxnLst/>
            <a:rect l="l" t="t" r="r" b="b"/>
            <a:pathLst>
              <a:path w="1170939" h="585469">
                <a:moveTo>
                  <a:pt x="0" y="585215"/>
                </a:moveTo>
                <a:lnTo>
                  <a:pt x="585215" y="585215"/>
                </a:lnTo>
                <a:lnTo>
                  <a:pt x="585215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  <a:path w="1170939" h="585469">
                <a:moveTo>
                  <a:pt x="585215" y="585215"/>
                </a:moveTo>
                <a:lnTo>
                  <a:pt x="1170431" y="585215"/>
                </a:lnTo>
                <a:lnTo>
                  <a:pt x="1170431" y="0"/>
                </a:lnTo>
                <a:lnTo>
                  <a:pt x="585215" y="0"/>
                </a:lnTo>
                <a:lnTo>
                  <a:pt x="585215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416301" y="2724988"/>
            <a:ext cx="20745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7535" algn="l"/>
                <a:tab pos="1182370" algn="l"/>
                <a:tab pos="1767205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0.3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0.3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0.1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50335" y="3182111"/>
            <a:ext cx="1170940" cy="585470"/>
          </a:xfrm>
          <a:custGeom>
            <a:avLst/>
            <a:gdLst/>
            <a:ahLst/>
            <a:cxnLst/>
            <a:rect l="l" t="t" r="r" b="b"/>
            <a:pathLst>
              <a:path w="1170939" h="585470">
                <a:moveTo>
                  <a:pt x="0" y="585215"/>
                </a:moveTo>
                <a:lnTo>
                  <a:pt x="585215" y="585215"/>
                </a:lnTo>
                <a:lnTo>
                  <a:pt x="585215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  <a:path w="1170939" h="585470">
                <a:moveTo>
                  <a:pt x="585215" y="585215"/>
                </a:moveTo>
                <a:lnTo>
                  <a:pt x="1170431" y="585215"/>
                </a:lnTo>
                <a:lnTo>
                  <a:pt x="1170431" y="0"/>
                </a:lnTo>
                <a:lnTo>
                  <a:pt x="585215" y="0"/>
                </a:lnTo>
                <a:lnTo>
                  <a:pt x="585215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416301" y="3310509"/>
            <a:ext cx="2074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7535" algn="l"/>
                <a:tab pos="1182370" algn="l"/>
                <a:tab pos="1767205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0.1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0.1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0.2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50335" y="3767328"/>
            <a:ext cx="1170940" cy="585470"/>
          </a:xfrm>
          <a:custGeom>
            <a:avLst/>
            <a:gdLst/>
            <a:ahLst/>
            <a:cxnLst/>
            <a:rect l="l" t="t" r="r" b="b"/>
            <a:pathLst>
              <a:path w="1170939" h="585470">
                <a:moveTo>
                  <a:pt x="0" y="585216"/>
                </a:moveTo>
                <a:lnTo>
                  <a:pt x="585215" y="585216"/>
                </a:lnTo>
                <a:lnTo>
                  <a:pt x="585215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  <a:path w="1170939" h="585470">
                <a:moveTo>
                  <a:pt x="585215" y="585216"/>
                </a:moveTo>
                <a:lnTo>
                  <a:pt x="1170431" y="585216"/>
                </a:lnTo>
                <a:lnTo>
                  <a:pt x="1170431" y="0"/>
                </a:lnTo>
                <a:lnTo>
                  <a:pt x="585215" y="0"/>
                </a:lnTo>
                <a:lnTo>
                  <a:pt x="585215" y="58521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44640" y="1426463"/>
            <a:ext cx="2923540" cy="2926080"/>
          </a:xfrm>
          <a:custGeom>
            <a:avLst/>
            <a:gdLst/>
            <a:ahLst/>
            <a:cxnLst/>
            <a:rect l="l" t="t" r="r" b="b"/>
            <a:pathLst>
              <a:path w="2923540" h="2926079">
                <a:moveTo>
                  <a:pt x="0" y="585215"/>
                </a:moveTo>
                <a:lnTo>
                  <a:pt x="585216" y="585215"/>
                </a:lnTo>
                <a:lnTo>
                  <a:pt x="585216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  <a:path w="2923540" h="2926079">
                <a:moveTo>
                  <a:pt x="585215" y="585215"/>
                </a:moveTo>
                <a:lnTo>
                  <a:pt x="1170431" y="585215"/>
                </a:lnTo>
                <a:lnTo>
                  <a:pt x="1170431" y="0"/>
                </a:lnTo>
                <a:lnTo>
                  <a:pt x="585215" y="0"/>
                </a:lnTo>
                <a:lnTo>
                  <a:pt x="585215" y="585215"/>
                </a:lnTo>
                <a:close/>
              </a:path>
              <a:path w="2923540" h="2926079">
                <a:moveTo>
                  <a:pt x="0" y="1170432"/>
                </a:moveTo>
                <a:lnTo>
                  <a:pt x="585216" y="1170432"/>
                </a:lnTo>
                <a:lnTo>
                  <a:pt x="585216" y="585216"/>
                </a:lnTo>
                <a:lnTo>
                  <a:pt x="0" y="585216"/>
                </a:lnTo>
                <a:lnTo>
                  <a:pt x="0" y="1170432"/>
                </a:lnTo>
                <a:close/>
              </a:path>
              <a:path w="2923540" h="2926079">
                <a:moveTo>
                  <a:pt x="585215" y="1170432"/>
                </a:moveTo>
                <a:lnTo>
                  <a:pt x="1170431" y="1170432"/>
                </a:lnTo>
                <a:lnTo>
                  <a:pt x="1170431" y="585216"/>
                </a:lnTo>
                <a:lnTo>
                  <a:pt x="585215" y="585216"/>
                </a:lnTo>
                <a:lnTo>
                  <a:pt x="585215" y="1170432"/>
                </a:lnTo>
                <a:close/>
              </a:path>
              <a:path w="2923540" h="2926079">
                <a:moveTo>
                  <a:pt x="0" y="1755648"/>
                </a:moveTo>
                <a:lnTo>
                  <a:pt x="585216" y="1755648"/>
                </a:lnTo>
                <a:lnTo>
                  <a:pt x="585216" y="1170432"/>
                </a:lnTo>
                <a:lnTo>
                  <a:pt x="0" y="1170432"/>
                </a:lnTo>
                <a:lnTo>
                  <a:pt x="0" y="1755648"/>
                </a:lnTo>
                <a:close/>
              </a:path>
              <a:path w="2923540" h="2926079">
                <a:moveTo>
                  <a:pt x="585215" y="1755648"/>
                </a:moveTo>
                <a:lnTo>
                  <a:pt x="1170431" y="1755648"/>
                </a:lnTo>
                <a:lnTo>
                  <a:pt x="1170431" y="1170432"/>
                </a:lnTo>
                <a:lnTo>
                  <a:pt x="585215" y="1170432"/>
                </a:lnTo>
                <a:lnTo>
                  <a:pt x="585215" y="1755648"/>
                </a:lnTo>
                <a:close/>
              </a:path>
              <a:path w="2923540" h="2926079">
                <a:moveTo>
                  <a:pt x="0" y="2340864"/>
                </a:moveTo>
                <a:lnTo>
                  <a:pt x="585216" y="2340864"/>
                </a:lnTo>
                <a:lnTo>
                  <a:pt x="585216" y="1755648"/>
                </a:lnTo>
                <a:lnTo>
                  <a:pt x="0" y="1755648"/>
                </a:lnTo>
                <a:lnTo>
                  <a:pt x="0" y="2340864"/>
                </a:lnTo>
                <a:close/>
              </a:path>
              <a:path w="2923540" h="2926079">
                <a:moveTo>
                  <a:pt x="585215" y="2340864"/>
                </a:moveTo>
                <a:lnTo>
                  <a:pt x="1170431" y="2340864"/>
                </a:lnTo>
                <a:lnTo>
                  <a:pt x="1170431" y="1755648"/>
                </a:lnTo>
                <a:lnTo>
                  <a:pt x="585215" y="1755648"/>
                </a:lnTo>
                <a:lnTo>
                  <a:pt x="585215" y="2340864"/>
                </a:lnTo>
                <a:close/>
              </a:path>
              <a:path w="2923540" h="2926079">
                <a:moveTo>
                  <a:pt x="1170431" y="585215"/>
                </a:moveTo>
                <a:lnTo>
                  <a:pt x="1752600" y="585215"/>
                </a:lnTo>
                <a:lnTo>
                  <a:pt x="1752600" y="0"/>
                </a:lnTo>
                <a:lnTo>
                  <a:pt x="1170431" y="0"/>
                </a:lnTo>
                <a:lnTo>
                  <a:pt x="1170431" y="585215"/>
                </a:lnTo>
                <a:close/>
              </a:path>
              <a:path w="2923540" h="2926079">
                <a:moveTo>
                  <a:pt x="1752600" y="585215"/>
                </a:moveTo>
                <a:lnTo>
                  <a:pt x="2337816" y="585215"/>
                </a:lnTo>
                <a:lnTo>
                  <a:pt x="2337816" y="0"/>
                </a:lnTo>
                <a:lnTo>
                  <a:pt x="1752600" y="0"/>
                </a:lnTo>
                <a:lnTo>
                  <a:pt x="1752600" y="585215"/>
                </a:lnTo>
                <a:close/>
              </a:path>
              <a:path w="2923540" h="2926079">
                <a:moveTo>
                  <a:pt x="1170431" y="1170432"/>
                </a:moveTo>
                <a:lnTo>
                  <a:pt x="1752600" y="1170432"/>
                </a:lnTo>
                <a:lnTo>
                  <a:pt x="1752600" y="585216"/>
                </a:lnTo>
                <a:lnTo>
                  <a:pt x="1170431" y="585216"/>
                </a:lnTo>
                <a:lnTo>
                  <a:pt x="1170431" y="1170432"/>
                </a:lnTo>
                <a:close/>
              </a:path>
              <a:path w="2923540" h="2926079">
                <a:moveTo>
                  <a:pt x="1752600" y="1170432"/>
                </a:moveTo>
                <a:lnTo>
                  <a:pt x="2337816" y="1170432"/>
                </a:lnTo>
                <a:lnTo>
                  <a:pt x="2337816" y="585216"/>
                </a:lnTo>
                <a:lnTo>
                  <a:pt x="1752600" y="585216"/>
                </a:lnTo>
                <a:lnTo>
                  <a:pt x="1752600" y="1170432"/>
                </a:lnTo>
                <a:close/>
              </a:path>
              <a:path w="2923540" h="2926079">
                <a:moveTo>
                  <a:pt x="1170431" y="1755648"/>
                </a:moveTo>
                <a:lnTo>
                  <a:pt x="1752600" y="1755648"/>
                </a:lnTo>
                <a:lnTo>
                  <a:pt x="1752600" y="1170432"/>
                </a:lnTo>
                <a:lnTo>
                  <a:pt x="1170431" y="1170432"/>
                </a:lnTo>
                <a:lnTo>
                  <a:pt x="1170431" y="1755648"/>
                </a:lnTo>
                <a:close/>
              </a:path>
              <a:path w="2923540" h="2926079">
                <a:moveTo>
                  <a:pt x="1752600" y="1755648"/>
                </a:moveTo>
                <a:lnTo>
                  <a:pt x="2337816" y="1755648"/>
                </a:lnTo>
                <a:lnTo>
                  <a:pt x="2337816" y="1170432"/>
                </a:lnTo>
                <a:lnTo>
                  <a:pt x="1752600" y="1170432"/>
                </a:lnTo>
                <a:lnTo>
                  <a:pt x="1752600" y="1755648"/>
                </a:lnTo>
                <a:close/>
              </a:path>
              <a:path w="2923540" h="2926079">
                <a:moveTo>
                  <a:pt x="1170431" y="2340864"/>
                </a:moveTo>
                <a:lnTo>
                  <a:pt x="1752600" y="2340864"/>
                </a:lnTo>
                <a:lnTo>
                  <a:pt x="1752600" y="1755648"/>
                </a:lnTo>
                <a:lnTo>
                  <a:pt x="1170431" y="1755648"/>
                </a:lnTo>
                <a:lnTo>
                  <a:pt x="1170431" y="2340864"/>
                </a:lnTo>
                <a:close/>
              </a:path>
              <a:path w="2923540" h="2926079">
                <a:moveTo>
                  <a:pt x="1752600" y="2340864"/>
                </a:moveTo>
                <a:lnTo>
                  <a:pt x="2337816" y="2340864"/>
                </a:lnTo>
                <a:lnTo>
                  <a:pt x="2337816" y="1755648"/>
                </a:lnTo>
                <a:lnTo>
                  <a:pt x="1752600" y="1755648"/>
                </a:lnTo>
                <a:lnTo>
                  <a:pt x="1752600" y="2340864"/>
                </a:lnTo>
                <a:close/>
              </a:path>
              <a:path w="2923540" h="2926079">
                <a:moveTo>
                  <a:pt x="0" y="2926080"/>
                </a:moveTo>
                <a:lnTo>
                  <a:pt x="585216" y="2926080"/>
                </a:lnTo>
                <a:lnTo>
                  <a:pt x="585216" y="2340864"/>
                </a:lnTo>
                <a:lnTo>
                  <a:pt x="0" y="2340864"/>
                </a:lnTo>
                <a:lnTo>
                  <a:pt x="0" y="2926080"/>
                </a:lnTo>
                <a:close/>
              </a:path>
              <a:path w="2923540" h="2926079">
                <a:moveTo>
                  <a:pt x="585215" y="2926080"/>
                </a:moveTo>
                <a:lnTo>
                  <a:pt x="1170431" y="2926080"/>
                </a:lnTo>
                <a:lnTo>
                  <a:pt x="1170431" y="2340864"/>
                </a:lnTo>
                <a:lnTo>
                  <a:pt x="585215" y="2340864"/>
                </a:lnTo>
                <a:lnTo>
                  <a:pt x="585215" y="2926080"/>
                </a:lnTo>
                <a:close/>
              </a:path>
              <a:path w="2923540" h="2926079">
                <a:moveTo>
                  <a:pt x="1170431" y="2926080"/>
                </a:moveTo>
                <a:lnTo>
                  <a:pt x="1752600" y="2926080"/>
                </a:lnTo>
                <a:lnTo>
                  <a:pt x="1752600" y="2340864"/>
                </a:lnTo>
                <a:lnTo>
                  <a:pt x="1170431" y="2340864"/>
                </a:lnTo>
                <a:lnTo>
                  <a:pt x="1170431" y="2926080"/>
                </a:lnTo>
                <a:close/>
              </a:path>
              <a:path w="2923540" h="2926079">
                <a:moveTo>
                  <a:pt x="1752600" y="2926080"/>
                </a:moveTo>
                <a:lnTo>
                  <a:pt x="2337816" y="2926080"/>
                </a:lnTo>
                <a:lnTo>
                  <a:pt x="2337816" y="2340864"/>
                </a:lnTo>
                <a:lnTo>
                  <a:pt x="1752600" y="2340864"/>
                </a:lnTo>
                <a:lnTo>
                  <a:pt x="1752600" y="2926080"/>
                </a:lnTo>
                <a:close/>
              </a:path>
              <a:path w="2923540" h="2926079">
                <a:moveTo>
                  <a:pt x="2337815" y="585215"/>
                </a:moveTo>
                <a:lnTo>
                  <a:pt x="2923031" y="585215"/>
                </a:lnTo>
                <a:lnTo>
                  <a:pt x="2923031" y="0"/>
                </a:lnTo>
                <a:lnTo>
                  <a:pt x="2337815" y="0"/>
                </a:lnTo>
                <a:lnTo>
                  <a:pt x="2337815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779514" y="1555241"/>
            <a:ext cx="2658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6900" algn="l"/>
                <a:tab pos="1182370" algn="l"/>
                <a:tab pos="1767205" algn="l"/>
                <a:tab pos="2352040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0.1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0.2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0.4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0.5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1.2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982456" y="2011679"/>
            <a:ext cx="585470" cy="585470"/>
          </a:xfrm>
          <a:custGeom>
            <a:avLst/>
            <a:gdLst/>
            <a:ahLst/>
            <a:cxnLst/>
            <a:rect l="l" t="t" r="r" b="b"/>
            <a:pathLst>
              <a:path w="585470" h="585469">
                <a:moveTo>
                  <a:pt x="0" y="585215"/>
                </a:moveTo>
                <a:lnTo>
                  <a:pt x="585216" y="585215"/>
                </a:lnTo>
                <a:lnTo>
                  <a:pt x="585216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779514" y="2140458"/>
            <a:ext cx="2658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6900" algn="l"/>
                <a:tab pos="1182370" algn="l"/>
                <a:tab pos="1767205" algn="l"/>
                <a:tab pos="2352040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0.3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0.7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1.1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1.9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3.4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982456" y="2596895"/>
            <a:ext cx="585470" cy="585470"/>
          </a:xfrm>
          <a:custGeom>
            <a:avLst/>
            <a:gdLst/>
            <a:ahLst/>
            <a:cxnLst/>
            <a:rect l="l" t="t" r="r" b="b"/>
            <a:pathLst>
              <a:path w="585470" h="585469">
                <a:moveTo>
                  <a:pt x="0" y="585215"/>
                </a:moveTo>
                <a:lnTo>
                  <a:pt x="585216" y="585215"/>
                </a:lnTo>
                <a:lnTo>
                  <a:pt x="585216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779514" y="2724988"/>
            <a:ext cx="26581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6900" algn="l"/>
                <a:tab pos="1182370" algn="l"/>
                <a:tab pos="1767205" algn="l"/>
                <a:tab pos="2352040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0.4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1.2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1.9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3.0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4.6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982456" y="3182111"/>
            <a:ext cx="585470" cy="585470"/>
          </a:xfrm>
          <a:custGeom>
            <a:avLst/>
            <a:gdLst/>
            <a:ahLst/>
            <a:cxnLst/>
            <a:rect l="l" t="t" r="r" b="b"/>
            <a:pathLst>
              <a:path w="585470" h="585470">
                <a:moveTo>
                  <a:pt x="0" y="585215"/>
                </a:moveTo>
                <a:lnTo>
                  <a:pt x="585216" y="585215"/>
                </a:lnTo>
                <a:lnTo>
                  <a:pt x="585216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779514" y="3310509"/>
            <a:ext cx="2658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6900" algn="l"/>
                <a:tab pos="1182370" algn="l"/>
                <a:tab pos="1767205" algn="l"/>
                <a:tab pos="2352040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0.5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1.7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2.5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3.7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5.3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982456" y="3767328"/>
            <a:ext cx="585470" cy="585470"/>
          </a:xfrm>
          <a:custGeom>
            <a:avLst/>
            <a:gdLst/>
            <a:ahLst/>
            <a:cxnLst/>
            <a:rect l="l" t="t" r="r" b="b"/>
            <a:pathLst>
              <a:path w="585470" h="585470">
                <a:moveTo>
                  <a:pt x="0" y="585216"/>
                </a:moveTo>
                <a:lnTo>
                  <a:pt x="585216" y="585216"/>
                </a:lnTo>
                <a:lnTo>
                  <a:pt x="585216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9561576" y="1420367"/>
          <a:ext cx="585470" cy="2924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5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4835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1.3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3.7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5.2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6.7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9.9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" name="object 24"/>
          <p:cNvSpPr/>
          <p:nvPr/>
        </p:nvSpPr>
        <p:spPr>
          <a:xfrm>
            <a:off x="5216652" y="2822448"/>
            <a:ext cx="807720" cy="173990"/>
          </a:xfrm>
          <a:custGeom>
            <a:avLst/>
            <a:gdLst/>
            <a:ahLst/>
            <a:cxnLst/>
            <a:rect l="l" t="t" r="r" b="b"/>
            <a:pathLst>
              <a:path w="807720" h="173989">
                <a:moveTo>
                  <a:pt x="633602" y="0"/>
                </a:moveTo>
                <a:lnTo>
                  <a:pt x="633602" y="173736"/>
                </a:lnTo>
                <a:lnTo>
                  <a:pt x="749426" y="115824"/>
                </a:lnTo>
                <a:lnTo>
                  <a:pt x="662559" y="115824"/>
                </a:lnTo>
                <a:lnTo>
                  <a:pt x="662559" y="57912"/>
                </a:lnTo>
                <a:lnTo>
                  <a:pt x="749427" y="57912"/>
                </a:lnTo>
                <a:lnTo>
                  <a:pt x="633602" y="0"/>
                </a:lnTo>
                <a:close/>
              </a:path>
              <a:path w="807720" h="173989">
                <a:moveTo>
                  <a:pt x="633602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633602" y="115824"/>
                </a:lnTo>
                <a:lnTo>
                  <a:pt x="633602" y="57912"/>
                </a:lnTo>
                <a:close/>
              </a:path>
              <a:path w="807720" h="173989">
                <a:moveTo>
                  <a:pt x="749427" y="57912"/>
                </a:moveTo>
                <a:lnTo>
                  <a:pt x="662559" y="57912"/>
                </a:lnTo>
                <a:lnTo>
                  <a:pt x="662559" y="115824"/>
                </a:lnTo>
                <a:lnTo>
                  <a:pt x="749426" y="115824"/>
                </a:lnTo>
                <a:lnTo>
                  <a:pt x="807338" y="86867"/>
                </a:lnTo>
                <a:lnTo>
                  <a:pt x="749427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175764" y="3895725"/>
            <a:ext cx="2314575" cy="872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2729">
              <a:lnSpc>
                <a:spcPct val="100000"/>
              </a:lnSpc>
              <a:spcBef>
                <a:spcPts val="100"/>
              </a:spcBef>
              <a:tabLst>
                <a:tab pos="838200" algn="l"/>
                <a:tab pos="1423035" algn="l"/>
                <a:tab pos="2007870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0.8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0.5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0.6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0.5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Calibri"/>
                <a:cs typeface="Calibri"/>
              </a:rPr>
              <a:t>original</a:t>
            </a:r>
            <a:r>
              <a:rPr sz="1800" b="1" spc="-65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779514" y="3895725"/>
            <a:ext cx="2658110" cy="872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6900" algn="l"/>
                <a:tab pos="1182370" algn="l"/>
                <a:tab pos="1767205" algn="l"/>
                <a:tab pos="2352040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0.6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2.3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3.9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5.6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8.0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Calibri"/>
              <a:cs typeface="Calibri"/>
            </a:endParaRPr>
          </a:p>
          <a:p>
            <a:pPr marL="1046480">
              <a:lnSpc>
                <a:spcPct val="100000"/>
              </a:lnSpc>
            </a:pPr>
            <a:r>
              <a:rPr sz="1800" b="1" spc="-10" dirty="0">
                <a:latin typeface="Calibri"/>
                <a:cs typeface="Calibri"/>
              </a:rPr>
              <a:t>integral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255764" y="2631947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0" y="518160"/>
                </a:moveTo>
                <a:lnTo>
                  <a:pt x="518159" y="518160"/>
                </a:lnTo>
                <a:lnTo>
                  <a:pt x="518159" y="0"/>
                </a:lnTo>
                <a:lnTo>
                  <a:pt x="0" y="0"/>
                </a:lnTo>
                <a:lnTo>
                  <a:pt x="0" y="518160"/>
                </a:lnTo>
                <a:close/>
              </a:path>
            </a:pathLst>
          </a:custGeom>
          <a:ln w="57912">
            <a:solidFill>
              <a:srgbClr val="FF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8638" rIns="0" bIns="0" rtlCol="0">
            <a:spAutoFit/>
          </a:bodyPr>
          <a:lstStyle/>
          <a:p>
            <a:pPr marL="308610">
              <a:lnSpc>
                <a:spcPct val="100000"/>
              </a:lnSpc>
              <a:spcBef>
                <a:spcPts val="95"/>
              </a:spcBef>
            </a:pPr>
            <a:r>
              <a:rPr sz="4400" b="0" u="sng" spc="-5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Integral</a:t>
            </a:r>
            <a:r>
              <a:rPr sz="4400" b="0" u="sng" spc="-17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2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Image</a:t>
            </a:r>
            <a:endParaRPr sz="44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276601" y="1420113"/>
            <a:ext cx="2350770" cy="2938780"/>
            <a:chOff x="2276601" y="1420113"/>
            <a:chExt cx="2350770" cy="2938780"/>
          </a:xfrm>
        </p:grpSpPr>
        <p:sp>
          <p:nvSpPr>
            <p:cNvPr id="4" name="object 4"/>
            <p:cNvSpPr/>
            <p:nvPr/>
          </p:nvSpPr>
          <p:spPr>
            <a:xfrm>
              <a:off x="2282951" y="1426463"/>
              <a:ext cx="585470" cy="585470"/>
            </a:xfrm>
            <a:custGeom>
              <a:avLst/>
              <a:gdLst/>
              <a:ahLst/>
              <a:cxnLst/>
              <a:rect l="l" t="t" r="r" b="b"/>
              <a:pathLst>
                <a:path w="585469" h="585469">
                  <a:moveTo>
                    <a:pt x="585215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585215" y="585215"/>
                  </a:lnTo>
                  <a:lnTo>
                    <a:pt x="58521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82951" y="1426463"/>
              <a:ext cx="2338070" cy="2926080"/>
            </a:xfrm>
            <a:custGeom>
              <a:avLst/>
              <a:gdLst/>
              <a:ahLst/>
              <a:cxnLst/>
              <a:rect l="l" t="t" r="r" b="b"/>
              <a:pathLst>
                <a:path w="2338070" h="2926079">
                  <a:moveTo>
                    <a:pt x="0" y="585215"/>
                  </a:moveTo>
                  <a:lnTo>
                    <a:pt x="585215" y="585215"/>
                  </a:lnTo>
                  <a:lnTo>
                    <a:pt x="585215" y="0"/>
                  </a:lnTo>
                  <a:lnTo>
                    <a:pt x="0" y="0"/>
                  </a:lnTo>
                  <a:lnTo>
                    <a:pt x="0" y="585215"/>
                  </a:lnTo>
                  <a:close/>
                </a:path>
                <a:path w="2338070" h="2926079">
                  <a:moveTo>
                    <a:pt x="585216" y="585215"/>
                  </a:moveTo>
                  <a:lnTo>
                    <a:pt x="1167384" y="585215"/>
                  </a:lnTo>
                  <a:lnTo>
                    <a:pt x="1167384" y="0"/>
                  </a:lnTo>
                  <a:lnTo>
                    <a:pt x="585216" y="0"/>
                  </a:lnTo>
                  <a:lnTo>
                    <a:pt x="585216" y="585215"/>
                  </a:lnTo>
                  <a:close/>
                </a:path>
                <a:path w="2338070" h="2926079">
                  <a:moveTo>
                    <a:pt x="0" y="1170432"/>
                  </a:moveTo>
                  <a:lnTo>
                    <a:pt x="585215" y="1170432"/>
                  </a:lnTo>
                  <a:lnTo>
                    <a:pt x="585215" y="585216"/>
                  </a:lnTo>
                  <a:lnTo>
                    <a:pt x="0" y="585216"/>
                  </a:lnTo>
                  <a:lnTo>
                    <a:pt x="0" y="1170432"/>
                  </a:lnTo>
                  <a:close/>
                </a:path>
                <a:path w="2338070" h="2926079">
                  <a:moveTo>
                    <a:pt x="585216" y="1170432"/>
                  </a:moveTo>
                  <a:lnTo>
                    <a:pt x="1167384" y="1170432"/>
                  </a:lnTo>
                  <a:lnTo>
                    <a:pt x="1167384" y="585216"/>
                  </a:lnTo>
                  <a:lnTo>
                    <a:pt x="585216" y="585216"/>
                  </a:lnTo>
                  <a:lnTo>
                    <a:pt x="585216" y="1170432"/>
                  </a:lnTo>
                  <a:close/>
                </a:path>
                <a:path w="2338070" h="2926079">
                  <a:moveTo>
                    <a:pt x="0" y="1755648"/>
                  </a:moveTo>
                  <a:lnTo>
                    <a:pt x="585215" y="1755648"/>
                  </a:lnTo>
                  <a:lnTo>
                    <a:pt x="585215" y="1170432"/>
                  </a:lnTo>
                  <a:lnTo>
                    <a:pt x="0" y="1170432"/>
                  </a:lnTo>
                  <a:lnTo>
                    <a:pt x="0" y="1755648"/>
                  </a:lnTo>
                  <a:close/>
                </a:path>
                <a:path w="2338070" h="2926079">
                  <a:moveTo>
                    <a:pt x="585216" y="1755648"/>
                  </a:moveTo>
                  <a:lnTo>
                    <a:pt x="1167384" y="1755648"/>
                  </a:lnTo>
                  <a:lnTo>
                    <a:pt x="1167384" y="1170432"/>
                  </a:lnTo>
                  <a:lnTo>
                    <a:pt x="585216" y="1170432"/>
                  </a:lnTo>
                  <a:lnTo>
                    <a:pt x="585216" y="1755648"/>
                  </a:lnTo>
                  <a:close/>
                </a:path>
                <a:path w="2338070" h="2926079">
                  <a:moveTo>
                    <a:pt x="0" y="2340864"/>
                  </a:moveTo>
                  <a:lnTo>
                    <a:pt x="585215" y="2340864"/>
                  </a:lnTo>
                  <a:lnTo>
                    <a:pt x="585215" y="1755648"/>
                  </a:lnTo>
                  <a:lnTo>
                    <a:pt x="0" y="1755648"/>
                  </a:lnTo>
                  <a:lnTo>
                    <a:pt x="0" y="2340864"/>
                  </a:lnTo>
                  <a:close/>
                </a:path>
                <a:path w="2338070" h="2926079">
                  <a:moveTo>
                    <a:pt x="585216" y="2340864"/>
                  </a:moveTo>
                  <a:lnTo>
                    <a:pt x="1167384" y="2340864"/>
                  </a:lnTo>
                  <a:lnTo>
                    <a:pt x="1167384" y="1755648"/>
                  </a:lnTo>
                  <a:lnTo>
                    <a:pt x="585216" y="1755648"/>
                  </a:lnTo>
                  <a:lnTo>
                    <a:pt x="585216" y="2340864"/>
                  </a:lnTo>
                  <a:close/>
                </a:path>
                <a:path w="2338070" h="2926079">
                  <a:moveTo>
                    <a:pt x="0" y="2926080"/>
                  </a:moveTo>
                  <a:lnTo>
                    <a:pt x="585215" y="2926080"/>
                  </a:lnTo>
                  <a:lnTo>
                    <a:pt x="585215" y="2340864"/>
                  </a:lnTo>
                  <a:lnTo>
                    <a:pt x="0" y="2340864"/>
                  </a:lnTo>
                  <a:lnTo>
                    <a:pt x="0" y="2926080"/>
                  </a:lnTo>
                  <a:close/>
                </a:path>
                <a:path w="2338070" h="2926079">
                  <a:moveTo>
                    <a:pt x="585216" y="2926080"/>
                  </a:moveTo>
                  <a:lnTo>
                    <a:pt x="1167384" y="2926080"/>
                  </a:lnTo>
                  <a:lnTo>
                    <a:pt x="1167384" y="2340864"/>
                  </a:lnTo>
                  <a:lnTo>
                    <a:pt x="585216" y="2340864"/>
                  </a:lnTo>
                  <a:lnTo>
                    <a:pt x="585216" y="2926080"/>
                  </a:lnTo>
                  <a:close/>
                </a:path>
                <a:path w="2338070" h="2926079">
                  <a:moveTo>
                    <a:pt x="1167384" y="585215"/>
                  </a:moveTo>
                  <a:lnTo>
                    <a:pt x="1752600" y="585215"/>
                  </a:lnTo>
                  <a:lnTo>
                    <a:pt x="1752600" y="0"/>
                  </a:lnTo>
                  <a:lnTo>
                    <a:pt x="1167384" y="0"/>
                  </a:lnTo>
                  <a:lnTo>
                    <a:pt x="1167384" y="585215"/>
                  </a:lnTo>
                  <a:close/>
                </a:path>
                <a:path w="2338070" h="2926079">
                  <a:moveTo>
                    <a:pt x="1752600" y="585215"/>
                  </a:moveTo>
                  <a:lnTo>
                    <a:pt x="2337816" y="585215"/>
                  </a:lnTo>
                  <a:lnTo>
                    <a:pt x="2337816" y="0"/>
                  </a:lnTo>
                  <a:lnTo>
                    <a:pt x="1752600" y="0"/>
                  </a:lnTo>
                  <a:lnTo>
                    <a:pt x="1752600" y="58521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171315" y="1555241"/>
            <a:ext cx="3194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50335" y="2011679"/>
            <a:ext cx="1170940" cy="585470"/>
          </a:xfrm>
          <a:custGeom>
            <a:avLst/>
            <a:gdLst/>
            <a:ahLst/>
            <a:cxnLst/>
            <a:rect l="l" t="t" r="r" b="b"/>
            <a:pathLst>
              <a:path w="1170939" h="585469">
                <a:moveTo>
                  <a:pt x="0" y="585215"/>
                </a:moveTo>
                <a:lnTo>
                  <a:pt x="585215" y="585215"/>
                </a:lnTo>
                <a:lnTo>
                  <a:pt x="585215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  <a:path w="1170939" h="585469">
                <a:moveTo>
                  <a:pt x="585215" y="585215"/>
                </a:moveTo>
                <a:lnTo>
                  <a:pt x="1170431" y="585215"/>
                </a:lnTo>
                <a:lnTo>
                  <a:pt x="1170431" y="0"/>
                </a:lnTo>
                <a:lnTo>
                  <a:pt x="585215" y="0"/>
                </a:lnTo>
                <a:lnTo>
                  <a:pt x="585215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171315" y="2140458"/>
            <a:ext cx="3194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50335" y="2596895"/>
            <a:ext cx="1170940" cy="585470"/>
          </a:xfrm>
          <a:custGeom>
            <a:avLst/>
            <a:gdLst/>
            <a:ahLst/>
            <a:cxnLst/>
            <a:rect l="l" t="t" r="r" b="b"/>
            <a:pathLst>
              <a:path w="1170939" h="585469">
                <a:moveTo>
                  <a:pt x="0" y="585215"/>
                </a:moveTo>
                <a:lnTo>
                  <a:pt x="585215" y="585215"/>
                </a:lnTo>
                <a:lnTo>
                  <a:pt x="585215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  <a:path w="1170939" h="585469">
                <a:moveTo>
                  <a:pt x="585215" y="585215"/>
                </a:moveTo>
                <a:lnTo>
                  <a:pt x="1170431" y="585215"/>
                </a:lnTo>
                <a:lnTo>
                  <a:pt x="1170431" y="0"/>
                </a:lnTo>
                <a:lnTo>
                  <a:pt x="585215" y="0"/>
                </a:lnTo>
                <a:lnTo>
                  <a:pt x="585215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171315" y="2724988"/>
            <a:ext cx="3194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50335" y="3182111"/>
            <a:ext cx="1170940" cy="585470"/>
          </a:xfrm>
          <a:custGeom>
            <a:avLst/>
            <a:gdLst/>
            <a:ahLst/>
            <a:cxnLst/>
            <a:rect l="l" t="t" r="r" b="b"/>
            <a:pathLst>
              <a:path w="1170939" h="585470">
                <a:moveTo>
                  <a:pt x="0" y="585215"/>
                </a:moveTo>
                <a:lnTo>
                  <a:pt x="585215" y="585215"/>
                </a:lnTo>
                <a:lnTo>
                  <a:pt x="585215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  <a:path w="1170939" h="585470">
                <a:moveTo>
                  <a:pt x="585215" y="585215"/>
                </a:moveTo>
                <a:lnTo>
                  <a:pt x="1170431" y="585215"/>
                </a:lnTo>
                <a:lnTo>
                  <a:pt x="1170431" y="0"/>
                </a:lnTo>
                <a:lnTo>
                  <a:pt x="585215" y="0"/>
                </a:lnTo>
                <a:lnTo>
                  <a:pt x="585215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171315" y="3310509"/>
            <a:ext cx="3194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50335" y="3767328"/>
            <a:ext cx="585470" cy="585470"/>
          </a:xfrm>
          <a:custGeom>
            <a:avLst/>
            <a:gdLst/>
            <a:ahLst/>
            <a:cxnLst/>
            <a:rect l="l" t="t" r="r" b="b"/>
            <a:pathLst>
              <a:path w="585470" h="585470">
                <a:moveTo>
                  <a:pt x="0" y="585216"/>
                </a:moveTo>
                <a:lnTo>
                  <a:pt x="585215" y="585216"/>
                </a:lnTo>
                <a:lnTo>
                  <a:pt x="585215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106424" y="1420367"/>
          <a:ext cx="2924809" cy="2924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5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4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54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835">
                <a:tc>
                  <a:txBody>
                    <a:bodyPr/>
                    <a:lstStyle/>
                    <a:p>
                      <a:pPr marR="13716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13843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/>
                </a:tc>
                <a:tc>
                  <a:txBody>
                    <a:bodyPr/>
                    <a:lstStyle/>
                    <a:p>
                      <a:pPr marR="13589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R="137160" algn="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138430" algn="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/>
                </a:tc>
                <a:tc>
                  <a:txBody>
                    <a:bodyPr/>
                    <a:lstStyle/>
                    <a:p>
                      <a:pPr marR="135890" algn="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R="13716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13843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/>
                </a:tc>
                <a:tc>
                  <a:txBody>
                    <a:bodyPr/>
                    <a:lstStyle/>
                    <a:p>
                      <a:pPr marR="13589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R="13716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13843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/>
                </a:tc>
                <a:tc>
                  <a:txBody>
                    <a:bodyPr/>
                    <a:lstStyle/>
                    <a:p>
                      <a:pPr marR="13589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R="13716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843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/>
                </a:tc>
                <a:tc>
                  <a:txBody>
                    <a:bodyPr/>
                    <a:lstStyle/>
                    <a:p>
                      <a:pPr marR="13589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4035552" y="3767328"/>
            <a:ext cx="585470" cy="585470"/>
          </a:xfrm>
          <a:custGeom>
            <a:avLst/>
            <a:gdLst/>
            <a:ahLst/>
            <a:cxnLst/>
            <a:rect l="l" t="t" r="r" b="b"/>
            <a:pathLst>
              <a:path w="585470" h="585470">
                <a:moveTo>
                  <a:pt x="0" y="585216"/>
                </a:moveTo>
                <a:lnTo>
                  <a:pt x="585215" y="585216"/>
                </a:lnTo>
                <a:lnTo>
                  <a:pt x="585215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171315" y="3895725"/>
            <a:ext cx="3194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644640" y="1426463"/>
            <a:ext cx="3508375" cy="2926080"/>
          </a:xfrm>
          <a:custGeom>
            <a:avLst/>
            <a:gdLst/>
            <a:ahLst/>
            <a:cxnLst/>
            <a:rect l="l" t="t" r="r" b="b"/>
            <a:pathLst>
              <a:path w="3508375" h="2926079">
                <a:moveTo>
                  <a:pt x="0" y="585215"/>
                </a:moveTo>
                <a:lnTo>
                  <a:pt x="585216" y="585215"/>
                </a:lnTo>
                <a:lnTo>
                  <a:pt x="585216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  <a:path w="3508375" h="2926079">
                <a:moveTo>
                  <a:pt x="585215" y="585215"/>
                </a:moveTo>
                <a:lnTo>
                  <a:pt x="1170431" y="585215"/>
                </a:lnTo>
                <a:lnTo>
                  <a:pt x="1170431" y="0"/>
                </a:lnTo>
                <a:lnTo>
                  <a:pt x="585215" y="0"/>
                </a:lnTo>
                <a:lnTo>
                  <a:pt x="585215" y="585215"/>
                </a:lnTo>
                <a:close/>
              </a:path>
              <a:path w="3508375" h="2926079">
                <a:moveTo>
                  <a:pt x="0" y="1170432"/>
                </a:moveTo>
                <a:lnTo>
                  <a:pt x="585216" y="1170432"/>
                </a:lnTo>
                <a:lnTo>
                  <a:pt x="585216" y="585216"/>
                </a:lnTo>
                <a:lnTo>
                  <a:pt x="0" y="585216"/>
                </a:lnTo>
                <a:lnTo>
                  <a:pt x="0" y="1170432"/>
                </a:lnTo>
                <a:close/>
              </a:path>
              <a:path w="3508375" h="2926079">
                <a:moveTo>
                  <a:pt x="585215" y="1170432"/>
                </a:moveTo>
                <a:lnTo>
                  <a:pt x="1170431" y="1170432"/>
                </a:lnTo>
                <a:lnTo>
                  <a:pt x="1170431" y="585216"/>
                </a:lnTo>
                <a:lnTo>
                  <a:pt x="585215" y="585216"/>
                </a:lnTo>
                <a:lnTo>
                  <a:pt x="585215" y="1170432"/>
                </a:lnTo>
                <a:close/>
              </a:path>
              <a:path w="3508375" h="2926079">
                <a:moveTo>
                  <a:pt x="0" y="1755648"/>
                </a:moveTo>
                <a:lnTo>
                  <a:pt x="585216" y="1755648"/>
                </a:lnTo>
                <a:lnTo>
                  <a:pt x="585216" y="1170432"/>
                </a:lnTo>
                <a:lnTo>
                  <a:pt x="0" y="1170432"/>
                </a:lnTo>
                <a:lnTo>
                  <a:pt x="0" y="1755648"/>
                </a:lnTo>
                <a:close/>
              </a:path>
              <a:path w="3508375" h="2926079">
                <a:moveTo>
                  <a:pt x="585215" y="1755648"/>
                </a:moveTo>
                <a:lnTo>
                  <a:pt x="1170431" y="1755648"/>
                </a:lnTo>
                <a:lnTo>
                  <a:pt x="1170431" y="1170432"/>
                </a:lnTo>
                <a:lnTo>
                  <a:pt x="585215" y="1170432"/>
                </a:lnTo>
                <a:lnTo>
                  <a:pt x="585215" y="1755648"/>
                </a:lnTo>
                <a:close/>
              </a:path>
              <a:path w="3508375" h="2926079">
                <a:moveTo>
                  <a:pt x="0" y="2340864"/>
                </a:moveTo>
                <a:lnTo>
                  <a:pt x="585216" y="2340864"/>
                </a:lnTo>
                <a:lnTo>
                  <a:pt x="585216" y="1755648"/>
                </a:lnTo>
                <a:lnTo>
                  <a:pt x="0" y="1755648"/>
                </a:lnTo>
                <a:lnTo>
                  <a:pt x="0" y="2340864"/>
                </a:lnTo>
                <a:close/>
              </a:path>
              <a:path w="3508375" h="2926079">
                <a:moveTo>
                  <a:pt x="585215" y="2340864"/>
                </a:moveTo>
                <a:lnTo>
                  <a:pt x="1170431" y="2340864"/>
                </a:lnTo>
                <a:lnTo>
                  <a:pt x="1170431" y="1755648"/>
                </a:lnTo>
                <a:lnTo>
                  <a:pt x="585215" y="1755648"/>
                </a:lnTo>
                <a:lnTo>
                  <a:pt x="585215" y="2340864"/>
                </a:lnTo>
                <a:close/>
              </a:path>
              <a:path w="3508375" h="2926079">
                <a:moveTo>
                  <a:pt x="1170431" y="585215"/>
                </a:moveTo>
                <a:lnTo>
                  <a:pt x="1752600" y="585215"/>
                </a:lnTo>
                <a:lnTo>
                  <a:pt x="1752600" y="0"/>
                </a:lnTo>
                <a:lnTo>
                  <a:pt x="1170431" y="0"/>
                </a:lnTo>
                <a:lnTo>
                  <a:pt x="1170431" y="585215"/>
                </a:lnTo>
                <a:close/>
              </a:path>
              <a:path w="3508375" h="2926079">
                <a:moveTo>
                  <a:pt x="1752600" y="585215"/>
                </a:moveTo>
                <a:lnTo>
                  <a:pt x="2337816" y="585215"/>
                </a:lnTo>
                <a:lnTo>
                  <a:pt x="2337816" y="0"/>
                </a:lnTo>
                <a:lnTo>
                  <a:pt x="1752600" y="0"/>
                </a:lnTo>
                <a:lnTo>
                  <a:pt x="1752600" y="585215"/>
                </a:lnTo>
                <a:close/>
              </a:path>
              <a:path w="3508375" h="2926079">
                <a:moveTo>
                  <a:pt x="1170431" y="1170432"/>
                </a:moveTo>
                <a:lnTo>
                  <a:pt x="1752600" y="1170432"/>
                </a:lnTo>
                <a:lnTo>
                  <a:pt x="1752600" y="585216"/>
                </a:lnTo>
                <a:lnTo>
                  <a:pt x="1170431" y="585216"/>
                </a:lnTo>
                <a:lnTo>
                  <a:pt x="1170431" y="1170432"/>
                </a:lnTo>
                <a:close/>
              </a:path>
              <a:path w="3508375" h="2926079">
                <a:moveTo>
                  <a:pt x="1752600" y="1170432"/>
                </a:moveTo>
                <a:lnTo>
                  <a:pt x="2337816" y="1170432"/>
                </a:lnTo>
                <a:lnTo>
                  <a:pt x="2337816" y="585216"/>
                </a:lnTo>
                <a:lnTo>
                  <a:pt x="1752600" y="585216"/>
                </a:lnTo>
                <a:lnTo>
                  <a:pt x="1752600" y="1170432"/>
                </a:lnTo>
                <a:close/>
              </a:path>
              <a:path w="3508375" h="2926079">
                <a:moveTo>
                  <a:pt x="1170431" y="1755648"/>
                </a:moveTo>
                <a:lnTo>
                  <a:pt x="1752600" y="1755648"/>
                </a:lnTo>
                <a:lnTo>
                  <a:pt x="1752600" y="1170432"/>
                </a:lnTo>
                <a:lnTo>
                  <a:pt x="1170431" y="1170432"/>
                </a:lnTo>
                <a:lnTo>
                  <a:pt x="1170431" y="1755648"/>
                </a:lnTo>
                <a:close/>
              </a:path>
              <a:path w="3508375" h="2926079">
                <a:moveTo>
                  <a:pt x="1752600" y="1755648"/>
                </a:moveTo>
                <a:lnTo>
                  <a:pt x="2337816" y="1755648"/>
                </a:lnTo>
                <a:lnTo>
                  <a:pt x="2337816" y="1170432"/>
                </a:lnTo>
                <a:lnTo>
                  <a:pt x="1752600" y="1170432"/>
                </a:lnTo>
                <a:lnTo>
                  <a:pt x="1752600" y="1755648"/>
                </a:lnTo>
                <a:close/>
              </a:path>
              <a:path w="3508375" h="2926079">
                <a:moveTo>
                  <a:pt x="1170431" y="2340864"/>
                </a:moveTo>
                <a:lnTo>
                  <a:pt x="1752600" y="2340864"/>
                </a:lnTo>
                <a:lnTo>
                  <a:pt x="1752600" y="1755648"/>
                </a:lnTo>
                <a:lnTo>
                  <a:pt x="1170431" y="1755648"/>
                </a:lnTo>
                <a:lnTo>
                  <a:pt x="1170431" y="2340864"/>
                </a:lnTo>
                <a:close/>
              </a:path>
              <a:path w="3508375" h="2926079">
                <a:moveTo>
                  <a:pt x="1752600" y="2340864"/>
                </a:moveTo>
                <a:lnTo>
                  <a:pt x="2337816" y="2340864"/>
                </a:lnTo>
                <a:lnTo>
                  <a:pt x="2337816" y="1755648"/>
                </a:lnTo>
                <a:lnTo>
                  <a:pt x="1752600" y="1755648"/>
                </a:lnTo>
                <a:lnTo>
                  <a:pt x="1752600" y="2340864"/>
                </a:lnTo>
                <a:close/>
              </a:path>
              <a:path w="3508375" h="2926079">
                <a:moveTo>
                  <a:pt x="0" y="2926080"/>
                </a:moveTo>
                <a:lnTo>
                  <a:pt x="585216" y="2926080"/>
                </a:lnTo>
                <a:lnTo>
                  <a:pt x="585216" y="2340864"/>
                </a:lnTo>
                <a:lnTo>
                  <a:pt x="0" y="2340864"/>
                </a:lnTo>
                <a:lnTo>
                  <a:pt x="0" y="2926080"/>
                </a:lnTo>
                <a:close/>
              </a:path>
              <a:path w="3508375" h="2926079">
                <a:moveTo>
                  <a:pt x="585215" y="2926080"/>
                </a:moveTo>
                <a:lnTo>
                  <a:pt x="1170431" y="2926080"/>
                </a:lnTo>
                <a:lnTo>
                  <a:pt x="1170431" y="2340864"/>
                </a:lnTo>
                <a:lnTo>
                  <a:pt x="585215" y="2340864"/>
                </a:lnTo>
                <a:lnTo>
                  <a:pt x="585215" y="2926080"/>
                </a:lnTo>
                <a:close/>
              </a:path>
              <a:path w="3508375" h="2926079">
                <a:moveTo>
                  <a:pt x="1170431" y="2926080"/>
                </a:moveTo>
                <a:lnTo>
                  <a:pt x="1752600" y="2926080"/>
                </a:lnTo>
                <a:lnTo>
                  <a:pt x="1752600" y="2340864"/>
                </a:lnTo>
                <a:lnTo>
                  <a:pt x="1170431" y="2340864"/>
                </a:lnTo>
                <a:lnTo>
                  <a:pt x="1170431" y="2926080"/>
                </a:lnTo>
                <a:close/>
              </a:path>
              <a:path w="3508375" h="2926079">
                <a:moveTo>
                  <a:pt x="1752600" y="2926080"/>
                </a:moveTo>
                <a:lnTo>
                  <a:pt x="2337816" y="2926080"/>
                </a:lnTo>
                <a:lnTo>
                  <a:pt x="2337816" y="2340864"/>
                </a:lnTo>
                <a:lnTo>
                  <a:pt x="1752600" y="2340864"/>
                </a:lnTo>
                <a:lnTo>
                  <a:pt x="1752600" y="2926080"/>
                </a:lnTo>
                <a:close/>
              </a:path>
              <a:path w="3508375" h="2926079">
                <a:moveTo>
                  <a:pt x="2337815" y="585215"/>
                </a:moveTo>
                <a:lnTo>
                  <a:pt x="2923031" y="585215"/>
                </a:lnTo>
                <a:lnTo>
                  <a:pt x="2923031" y="0"/>
                </a:lnTo>
                <a:lnTo>
                  <a:pt x="2337815" y="0"/>
                </a:lnTo>
                <a:lnTo>
                  <a:pt x="2337815" y="585215"/>
                </a:lnTo>
                <a:close/>
              </a:path>
              <a:path w="3508375" h="2926079">
                <a:moveTo>
                  <a:pt x="2923031" y="585215"/>
                </a:moveTo>
                <a:lnTo>
                  <a:pt x="3508248" y="585215"/>
                </a:lnTo>
                <a:lnTo>
                  <a:pt x="3508248" y="0"/>
                </a:lnTo>
                <a:lnTo>
                  <a:pt x="2923031" y="0"/>
                </a:lnTo>
                <a:lnTo>
                  <a:pt x="2923031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779514" y="1555241"/>
            <a:ext cx="3243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6900" algn="l"/>
                <a:tab pos="1182370" algn="l"/>
                <a:tab pos="1767205" algn="l"/>
                <a:tab pos="2352040" algn="l"/>
                <a:tab pos="2937510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0.1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0.2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0.4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0.5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1.2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1.3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982456" y="2011679"/>
            <a:ext cx="1170940" cy="585470"/>
          </a:xfrm>
          <a:custGeom>
            <a:avLst/>
            <a:gdLst/>
            <a:ahLst/>
            <a:cxnLst/>
            <a:rect l="l" t="t" r="r" b="b"/>
            <a:pathLst>
              <a:path w="1170940" h="585469">
                <a:moveTo>
                  <a:pt x="0" y="585215"/>
                </a:moveTo>
                <a:lnTo>
                  <a:pt x="585216" y="585215"/>
                </a:lnTo>
                <a:lnTo>
                  <a:pt x="585216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  <a:path w="1170940" h="585469">
                <a:moveTo>
                  <a:pt x="585216" y="585215"/>
                </a:moveTo>
                <a:lnTo>
                  <a:pt x="1170432" y="585215"/>
                </a:lnTo>
                <a:lnTo>
                  <a:pt x="1170432" y="0"/>
                </a:lnTo>
                <a:lnTo>
                  <a:pt x="585216" y="0"/>
                </a:lnTo>
                <a:lnTo>
                  <a:pt x="585216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779514" y="2140458"/>
            <a:ext cx="3243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6900" algn="l"/>
                <a:tab pos="1182370" algn="l"/>
                <a:tab pos="1767205" algn="l"/>
                <a:tab pos="2352040" algn="l"/>
                <a:tab pos="2937510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0.3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0.7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1.1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1.9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3.4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3.7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982456" y="2596895"/>
            <a:ext cx="1170940" cy="585470"/>
          </a:xfrm>
          <a:custGeom>
            <a:avLst/>
            <a:gdLst/>
            <a:ahLst/>
            <a:cxnLst/>
            <a:rect l="l" t="t" r="r" b="b"/>
            <a:pathLst>
              <a:path w="1170940" h="585469">
                <a:moveTo>
                  <a:pt x="0" y="585215"/>
                </a:moveTo>
                <a:lnTo>
                  <a:pt x="585216" y="585215"/>
                </a:lnTo>
                <a:lnTo>
                  <a:pt x="585216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  <a:path w="1170940" h="585469">
                <a:moveTo>
                  <a:pt x="585216" y="585215"/>
                </a:moveTo>
                <a:lnTo>
                  <a:pt x="1170432" y="585215"/>
                </a:lnTo>
                <a:lnTo>
                  <a:pt x="1170432" y="0"/>
                </a:lnTo>
                <a:lnTo>
                  <a:pt x="585216" y="0"/>
                </a:lnTo>
                <a:lnTo>
                  <a:pt x="585216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779514" y="2724988"/>
            <a:ext cx="32435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6900" algn="l"/>
                <a:tab pos="1182370" algn="l"/>
                <a:tab pos="1767205" algn="l"/>
                <a:tab pos="2352040" algn="l"/>
                <a:tab pos="2937510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0.4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1.2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1.9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3.0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4.6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5.2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982456" y="3182111"/>
            <a:ext cx="1170940" cy="585470"/>
          </a:xfrm>
          <a:custGeom>
            <a:avLst/>
            <a:gdLst/>
            <a:ahLst/>
            <a:cxnLst/>
            <a:rect l="l" t="t" r="r" b="b"/>
            <a:pathLst>
              <a:path w="1170940" h="585470">
                <a:moveTo>
                  <a:pt x="0" y="585215"/>
                </a:moveTo>
                <a:lnTo>
                  <a:pt x="585216" y="585215"/>
                </a:lnTo>
                <a:lnTo>
                  <a:pt x="585216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  <a:path w="1170940" h="585470">
                <a:moveTo>
                  <a:pt x="585216" y="585215"/>
                </a:moveTo>
                <a:lnTo>
                  <a:pt x="1170432" y="585215"/>
                </a:lnTo>
                <a:lnTo>
                  <a:pt x="1170432" y="0"/>
                </a:lnTo>
                <a:lnTo>
                  <a:pt x="585216" y="0"/>
                </a:lnTo>
                <a:lnTo>
                  <a:pt x="585216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779514" y="3310509"/>
            <a:ext cx="3243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6900" algn="l"/>
                <a:tab pos="1182370" algn="l"/>
                <a:tab pos="1767205" algn="l"/>
                <a:tab pos="2352040" algn="l"/>
                <a:tab pos="2937510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0.5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1.7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2.5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3.7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5.3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6.7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982456" y="3767328"/>
            <a:ext cx="1170940" cy="585470"/>
          </a:xfrm>
          <a:custGeom>
            <a:avLst/>
            <a:gdLst/>
            <a:ahLst/>
            <a:cxnLst/>
            <a:rect l="l" t="t" r="r" b="b"/>
            <a:pathLst>
              <a:path w="1170940" h="585470">
                <a:moveTo>
                  <a:pt x="0" y="585216"/>
                </a:moveTo>
                <a:lnTo>
                  <a:pt x="585216" y="585216"/>
                </a:lnTo>
                <a:lnTo>
                  <a:pt x="585216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  <a:path w="1170940" h="585470">
                <a:moveTo>
                  <a:pt x="585216" y="585216"/>
                </a:moveTo>
                <a:lnTo>
                  <a:pt x="1170432" y="585216"/>
                </a:lnTo>
                <a:lnTo>
                  <a:pt x="1170432" y="0"/>
                </a:lnTo>
                <a:lnTo>
                  <a:pt x="585216" y="0"/>
                </a:lnTo>
                <a:lnTo>
                  <a:pt x="585216" y="58521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216652" y="2822448"/>
            <a:ext cx="807720" cy="173990"/>
          </a:xfrm>
          <a:custGeom>
            <a:avLst/>
            <a:gdLst/>
            <a:ahLst/>
            <a:cxnLst/>
            <a:rect l="l" t="t" r="r" b="b"/>
            <a:pathLst>
              <a:path w="807720" h="173989">
                <a:moveTo>
                  <a:pt x="633602" y="0"/>
                </a:moveTo>
                <a:lnTo>
                  <a:pt x="633602" y="173736"/>
                </a:lnTo>
                <a:lnTo>
                  <a:pt x="749426" y="115824"/>
                </a:lnTo>
                <a:lnTo>
                  <a:pt x="662559" y="115824"/>
                </a:lnTo>
                <a:lnTo>
                  <a:pt x="662559" y="57912"/>
                </a:lnTo>
                <a:lnTo>
                  <a:pt x="749427" y="57912"/>
                </a:lnTo>
                <a:lnTo>
                  <a:pt x="633602" y="0"/>
                </a:lnTo>
                <a:close/>
              </a:path>
              <a:path w="807720" h="173989">
                <a:moveTo>
                  <a:pt x="633602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633602" y="115824"/>
                </a:lnTo>
                <a:lnTo>
                  <a:pt x="633602" y="57912"/>
                </a:lnTo>
                <a:close/>
              </a:path>
              <a:path w="807720" h="173989">
                <a:moveTo>
                  <a:pt x="749427" y="57912"/>
                </a:moveTo>
                <a:lnTo>
                  <a:pt x="662559" y="57912"/>
                </a:lnTo>
                <a:lnTo>
                  <a:pt x="662559" y="115824"/>
                </a:lnTo>
                <a:lnTo>
                  <a:pt x="749426" y="115824"/>
                </a:lnTo>
                <a:lnTo>
                  <a:pt x="807338" y="86867"/>
                </a:lnTo>
                <a:lnTo>
                  <a:pt x="749427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175764" y="4468114"/>
            <a:ext cx="1365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original</a:t>
            </a:r>
            <a:r>
              <a:rPr sz="1800" b="1" spc="-65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779514" y="3895725"/>
            <a:ext cx="3243580" cy="872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6900" algn="l"/>
                <a:tab pos="1182370" algn="l"/>
                <a:tab pos="1767205" algn="l"/>
                <a:tab pos="2352040" algn="l"/>
                <a:tab pos="2937510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0.6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2.3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3.9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5.6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8.0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9.9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Calibri"/>
              <a:cs typeface="Calibri"/>
            </a:endParaRPr>
          </a:p>
          <a:p>
            <a:pPr marL="1046480">
              <a:lnSpc>
                <a:spcPct val="100000"/>
              </a:lnSpc>
            </a:pPr>
            <a:r>
              <a:rPr sz="1800" b="1" spc="-10" dirty="0">
                <a:latin typeface="Calibri"/>
                <a:cs typeface="Calibri"/>
              </a:rPr>
              <a:t>integral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017507" y="3217163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0" y="518160"/>
                </a:moveTo>
                <a:lnTo>
                  <a:pt x="518159" y="518160"/>
                </a:lnTo>
                <a:lnTo>
                  <a:pt x="518159" y="0"/>
                </a:lnTo>
                <a:lnTo>
                  <a:pt x="0" y="0"/>
                </a:lnTo>
                <a:lnTo>
                  <a:pt x="0" y="518160"/>
                </a:lnTo>
                <a:close/>
              </a:path>
            </a:pathLst>
          </a:custGeom>
          <a:ln w="57912">
            <a:solidFill>
              <a:srgbClr val="FF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8638" rIns="0" bIns="0" rtlCol="0">
            <a:spAutoFit/>
          </a:bodyPr>
          <a:lstStyle/>
          <a:p>
            <a:pPr marL="308610">
              <a:lnSpc>
                <a:spcPct val="100000"/>
              </a:lnSpc>
              <a:spcBef>
                <a:spcPts val="95"/>
              </a:spcBef>
            </a:pPr>
            <a:r>
              <a:rPr sz="4400" b="0" u="sng" spc="-5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Integral</a:t>
            </a:r>
            <a:r>
              <a:rPr sz="4400" b="0" u="sng" spc="-17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2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Image</a:t>
            </a:r>
            <a:endParaRPr sz="44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276601" y="1420113"/>
            <a:ext cx="1180465" cy="2938780"/>
            <a:chOff x="2276601" y="1420113"/>
            <a:chExt cx="1180465" cy="2938780"/>
          </a:xfrm>
        </p:grpSpPr>
        <p:sp>
          <p:nvSpPr>
            <p:cNvPr id="4" name="object 4"/>
            <p:cNvSpPr/>
            <p:nvPr/>
          </p:nvSpPr>
          <p:spPr>
            <a:xfrm>
              <a:off x="2282951" y="1426463"/>
              <a:ext cx="1167765" cy="585470"/>
            </a:xfrm>
            <a:custGeom>
              <a:avLst/>
              <a:gdLst/>
              <a:ahLst/>
              <a:cxnLst/>
              <a:rect l="l" t="t" r="r" b="b"/>
              <a:pathLst>
                <a:path w="1167764" h="585469">
                  <a:moveTo>
                    <a:pt x="0" y="585215"/>
                  </a:moveTo>
                  <a:lnTo>
                    <a:pt x="585215" y="585215"/>
                  </a:lnTo>
                  <a:lnTo>
                    <a:pt x="585215" y="0"/>
                  </a:lnTo>
                  <a:lnTo>
                    <a:pt x="0" y="0"/>
                  </a:lnTo>
                  <a:lnTo>
                    <a:pt x="0" y="585215"/>
                  </a:lnTo>
                  <a:close/>
                </a:path>
                <a:path w="1167764" h="585469">
                  <a:moveTo>
                    <a:pt x="585216" y="585215"/>
                  </a:moveTo>
                  <a:lnTo>
                    <a:pt x="1167384" y="585215"/>
                  </a:lnTo>
                  <a:lnTo>
                    <a:pt x="1167384" y="0"/>
                  </a:lnTo>
                  <a:lnTo>
                    <a:pt x="585216" y="0"/>
                  </a:lnTo>
                  <a:lnTo>
                    <a:pt x="585216" y="58521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82951" y="2011680"/>
              <a:ext cx="585470" cy="585470"/>
            </a:xfrm>
            <a:custGeom>
              <a:avLst/>
              <a:gdLst/>
              <a:ahLst/>
              <a:cxnLst/>
              <a:rect l="l" t="t" r="r" b="b"/>
              <a:pathLst>
                <a:path w="585469" h="585469">
                  <a:moveTo>
                    <a:pt x="585215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585215" y="585215"/>
                  </a:lnTo>
                  <a:lnTo>
                    <a:pt x="58521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82951" y="2011680"/>
              <a:ext cx="1167765" cy="2341245"/>
            </a:xfrm>
            <a:custGeom>
              <a:avLst/>
              <a:gdLst/>
              <a:ahLst/>
              <a:cxnLst/>
              <a:rect l="l" t="t" r="r" b="b"/>
              <a:pathLst>
                <a:path w="1167764" h="2341245">
                  <a:moveTo>
                    <a:pt x="0" y="585215"/>
                  </a:moveTo>
                  <a:lnTo>
                    <a:pt x="585215" y="585215"/>
                  </a:lnTo>
                  <a:lnTo>
                    <a:pt x="585215" y="0"/>
                  </a:lnTo>
                  <a:lnTo>
                    <a:pt x="0" y="0"/>
                  </a:lnTo>
                  <a:lnTo>
                    <a:pt x="0" y="585215"/>
                  </a:lnTo>
                  <a:close/>
                </a:path>
                <a:path w="1167764" h="2341245">
                  <a:moveTo>
                    <a:pt x="585216" y="585215"/>
                  </a:moveTo>
                  <a:lnTo>
                    <a:pt x="1167384" y="585215"/>
                  </a:lnTo>
                  <a:lnTo>
                    <a:pt x="1167384" y="0"/>
                  </a:lnTo>
                  <a:lnTo>
                    <a:pt x="585216" y="0"/>
                  </a:lnTo>
                  <a:lnTo>
                    <a:pt x="585216" y="585215"/>
                  </a:lnTo>
                  <a:close/>
                </a:path>
                <a:path w="1167764" h="2341245">
                  <a:moveTo>
                    <a:pt x="0" y="1170431"/>
                  </a:moveTo>
                  <a:lnTo>
                    <a:pt x="585215" y="1170431"/>
                  </a:lnTo>
                  <a:lnTo>
                    <a:pt x="585215" y="585215"/>
                  </a:lnTo>
                  <a:lnTo>
                    <a:pt x="0" y="585215"/>
                  </a:lnTo>
                  <a:lnTo>
                    <a:pt x="0" y="1170431"/>
                  </a:lnTo>
                  <a:close/>
                </a:path>
                <a:path w="1167764" h="2341245">
                  <a:moveTo>
                    <a:pt x="585216" y="1170431"/>
                  </a:moveTo>
                  <a:lnTo>
                    <a:pt x="1167384" y="1170431"/>
                  </a:lnTo>
                  <a:lnTo>
                    <a:pt x="1167384" y="585215"/>
                  </a:lnTo>
                  <a:lnTo>
                    <a:pt x="585216" y="585215"/>
                  </a:lnTo>
                  <a:lnTo>
                    <a:pt x="585216" y="1170431"/>
                  </a:lnTo>
                  <a:close/>
                </a:path>
                <a:path w="1167764" h="2341245">
                  <a:moveTo>
                    <a:pt x="0" y="1755647"/>
                  </a:moveTo>
                  <a:lnTo>
                    <a:pt x="585215" y="1755647"/>
                  </a:lnTo>
                  <a:lnTo>
                    <a:pt x="585215" y="1170431"/>
                  </a:lnTo>
                  <a:lnTo>
                    <a:pt x="0" y="1170431"/>
                  </a:lnTo>
                  <a:lnTo>
                    <a:pt x="0" y="1755647"/>
                  </a:lnTo>
                  <a:close/>
                </a:path>
                <a:path w="1167764" h="2341245">
                  <a:moveTo>
                    <a:pt x="585216" y="1755647"/>
                  </a:moveTo>
                  <a:lnTo>
                    <a:pt x="1167384" y="1755647"/>
                  </a:lnTo>
                  <a:lnTo>
                    <a:pt x="1167384" y="1170431"/>
                  </a:lnTo>
                  <a:lnTo>
                    <a:pt x="585216" y="1170431"/>
                  </a:lnTo>
                  <a:lnTo>
                    <a:pt x="585216" y="1755647"/>
                  </a:lnTo>
                  <a:close/>
                </a:path>
                <a:path w="1167764" h="2341245">
                  <a:moveTo>
                    <a:pt x="0" y="2340863"/>
                  </a:moveTo>
                  <a:lnTo>
                    <a:pt x="585215" y="2340863"/>
                  </a:lnTo>
                  <a:lnTo>
                    <a:pt x="585215" y="1755647"/>
                  </a:lnTo>
                  <a:lnTo>
                    <a:pt x="0" y="1755647"/>
                  </a:lnTo>
                  <a:lnTo>
                    <a:pt x="0" y="2340863"/>
                  </a:lnTo>
                  <a:close/>
                </a:path>
                <a:path w="1167764" h="2341245">
                  <a:moveTo>
                    <a:pt x="585216" y="2340863"/>
                  </a:moveTo>
                  <a:lnTo>
                    <a:pt x="1167384" y="2340863"/>
                  </a:lnTo>
                  <a:lnTo>
                    <a:pt x="1167384" y="1755647"/>
                  </a:lnTo>
                  <a:lnTo>
                    <a:pt x="585216" y="1755647"/>
                  </a:lnTo>
                  <a:lnTo>
                    <a:pt x="585216" y="234086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106424" y="1420367"/>
          <a:ext cx="2339340" cy="2924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5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4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4835">
                <a:tc>
                  <a:txBody>
                    <a:bodyPr/>
                    <a:lstStyle/>
                    <a:p>
                      <a:pPr marR="13716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843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R="137160" algn="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8430" algn="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R="13716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843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R="13716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843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R="13716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843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3450335" y="1426463"/>
            <a:ext cx="1170940" cy="585470"/>
          </a:xfrm>
          <a:custGeom>
            <a:avLst/>
            <a:gdLst/>
            <a:ahLst/>
            <a:cxnLst/>
            <a:rect l="l" t="t" r="r" b="b"/>
            <a:pathLst>
              <a:path w="1170939" h="585469">
                <a:moveTo>
                  <a:pt x="0" y="585215"/>
                </a:moveTo>
                <a:lnTo>
                  <a:pt x="585215" y="585215"/>
                </a:lnTo>
                <a:lnTo>
                  <a:pt x="585215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  <a:path w="1170939" h="585469">
                <a:moveTo>
                  <a:pt x="585215" y="585215"/>
                </a:moveTo>
                <a:lnTo>
                  <a:pt x="1170431" y="585215"/>
                </a:lnTo>
                <a:lnTo>
                  <a:pt x="1170431" y="0"/>
                </a:lnTo>
                <a:lnTo>
                  <a:pt x="585215" y="0"/>
                </a:lnTo>
                <a:lnTo>
                  <a:pt x="585215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586353" y="1555241"/>
            <a:ext cx="904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7535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0.7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50335" y="2011679"/>
            <a:ext cx="1170940" cy="585470"/>
          </a:xfrm>
          <a:custGeom>
            <a:avLst/>
            <a:gdLst/>
            <a:ahLst/>
            <a:cxnLst/>
            <a:rect l="l" t="t" r="r" b="b"/>
            <a:pathLst>
              <a:path w="1170939" h="585469">
                <a:moveTo>
                  <a:pt x="0" y="585215"/>
                </a:moveTo>
                <a:lnTo>
                  <a:pt x="585215" y="585215"/>
                </a:lnTo>
                <a:lnTo>
                  <a:pt x="585215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  <a:path w="1170939" h="585469">
                <a:moveTo>
                  <a:pt x="585215" y="585215"/>
                </a:moveTo>
                <a:lnTo>
                  <a:pt x="1170431" y="585215"/>
                </a:lnTo>
                <a:lnTo>
                  <a:pt x="1170431" y="0"/>
                </a:lnTo>
                <a:lnTo>
                  <a:pt x="585215" y="0"/>
                </a:lnTo>
                <a:lnTo>
                  <a:pt x="585215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586353" y="2140458"/>
            <a:ext cx="904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7535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0.8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50335" y="2596895"/>
            <a:ext cx="1170940" cy="585470"/>
          </a:xfrm>
          <a:custGeom>
            <a:avLst/>
            <a:gdLst/>
            <a:ahLst/>
            <a:cxnLst/>
            <a:rect l="l" t="t" r="r" b="b"/>
            <a:pathLst>
              <a:path w="1170939" h="585469">
                <a:moveTo>
                  <a:pt x="0" y="585215"/>
                </a:moveTo>
                <a:lnTo>
                  <a:pt x="585215" y="585215"/>
                </a:lnTo>
                <a:lnTo>
                  <a:pt x="585215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  <a:path w="1170939" h="585469">
                <a:moveTo>
                  <a:pt x="585215" y="585215"/>
                </a:moveTo>
                <a:lnTo>
                  <a:pt x="1170431" y="585215"/>
                </a:lnTo>
                <a:lnTo>
                  <a:pt x="1170431" y="0"/>
                </a:lnTo>
                <a:lnTo>
                  <a:pt x="585215" y="0"/>
                </a:lnTo>
                <a:lnTo>
                  <a:pt x="585215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586353" y="2724988"/>
            <a:ext cx="9042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7535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0.1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50335" y="3182111"/>
            <a:ext cx="1170940" cy="585470"/>
          </a:xfrm>
          <a:custGeom>
            <a:avLst/>
            <a:gdLst/>
            <a:ahLst/>
            <a:cxnLst/>
            <a:rect l="l" t="t" r="r" b="b"/>
            <a:pathLst>
              <a:path w="1170939" h="585470">
                <a:moveTo>
                  <a:pt x="0" y="585215"/>
                </a:moveTo>
                <a:lnTo>
                  <a:pt x="585215" y="585215"/>
                </a:lnTo>
                <a:lnTo>
                  <a:pt x="585215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  <a:path w="1170939" h="585470">
                <a:moveTo>
                  <a:pt x="585215" y="585215"/>
                </a:moveTo>
                <a:lnTo>
                  <a:pt x="1170431" y="585215"/>
                </a:lnTo>
                <a:lnTo>
                  <a:pt x="1170431" y="0"/>
                </a:lnTo>
                <a:lnTo>
                  <a:pt x="585215" y="0"/>
                </a:lnTo>
                <a:lnTo>
                  <a:pt x="585215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586353" y="3310509"/>
            <a:ext cx="904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7535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0.2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450335" y="3767328"/>
            <a:ext cx="1170940" cy="585470"/>
          </a:xfrm>
          <a:custGeom>
            <a:avLst/>
            <a:gdLst/>
            <a:ahLst/>
            <a:cxnLst/>
            <a:rect l="l" t="t" r="r" b="b"/>
            <a:pathLst>
              <a:path w="1170939" h="585470">
                <a:moveTo>
                  <a:pt x="0" y="585216"/>
                </a:moveTo>
                <a:lnTo>
                  <a:pt x="585215" y="585216"/>
                </a:lnTo>
                <a:lnTo>
                  <a:pt x="585215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  <a:path w="1170939" h="585470">
                <a:moveTo>
                  <a:pt x="585215" y="585216"/>
                </a:moveTo>
                <a:lnTo>
                  <a:pt x="1170431" y="585216"/>
                </a:lnTo>
                <a:lnTo>
                  <a:pt x="1170431" y="0"/>
                </a:lnTo>
                <a:lnTo>
                  <a:pt x="585215" y="0"/>
                </a:lnTo>
                <a:lnTo>
                  <a:pt x="585215" y="58521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586353" y="3895725"/>
            <a:ext cx="904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7535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0.6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644640" y="1426463"/>
            <a:ext cx="2923540" cy="2926080"/>
          </a:xfrm>
          <a:custGeom>
            <a:avLst/>
            <a:gdLst/>
            <a:ahLst/>
            <a:cxnLst/>
            <a:rect l="l" t="t" r="r" b="b"/>
            <a:pathLst>
              <a:path w="2923540" h="2926079">
                <a:moveTo>
                  <a:pt x="0" y="585215"/>
                </a:moveTo>
                <a:lnTo>
                  <a:pt x="585216" y="585215"/>
                </a:lnTo>
                <a:lnTo>
                  <a:pt x="585216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  <a:path w="2923540" h="2926079">
                <a:moveTo>
                  <a:pt x="585215" y="585215"/>
                </a:moveTo>
                <a:lnTo>
                  <a:pt x="1170431" y="585215"/>
                </a:lnTo>
                <a:lnTo>
                  <a:pt x="1170431" y="0"/>
                </a:lnTo>
                <a:lnTo>
                  <a:pt x="585215" y="0"/>
                </a:lnTo>
                <a:lnTo>
                  <a:pt x="585215" y="585215"/>
                </a:lnTo>
                <a:close/>
              </a:path>
              <a:path w="2923540" h="2926079">
                <a:moveTo>
                  <a:pt x="0" y="1170432"/>
                </a:moveTo>
                <a:lnTo>
                  <a:pt x="585216" y="1170432"/>
                </a:lnTo>
                <a:lnTo>
                  <a:pt x="585216" y="585216"/>
                </a:lnTo>
                <a:lnTo>
                  <a:pt x="0" y="585216"/>
                </a:lnTo>
                <a:lnTo>
                  <a:pt x="0" y="1170432"/>
                </a:lnTo>
                <a:close/>
              </a:path>
              <a:path w="2923540" h="2926079">
                <a:moveTo>
                  <a:pt x="585215" y="1170432"/>
                </a:moveTo>
                <a:lnTo>
                  <a:pt x="1170431" y="1170432"/>
                </a:lnTo>
                <a:lnTo>
                  <a:pt x="1170431" y="585216"/>
                </a:lnTo>
                <a:lnTo>
                  <a:pt x="585215" y="585216"/>
                </a:lnTo>
                <a:lnTo>
                  <a:pt x="585215" y="1170432"/>
                </a:lnTo>
                <a:close/>
              </a:path>
              <a:path w="2923540" h="2926079">
                <a:moveTo>
                  <a:pt x="0" y="1755648"/>
                </a:moveTo>
                <a:lnTo>
                  <a:pt x="585216" y="1755648"/>
                </a:lnTo>
                <a:lnTo>
                  <a:pt x="585216" y="1170432"/>
                </a:lnTo>
                <a:lnTo>
                  <a:pt x="0" y="1170432"/>
                </a:lnTo>
                <a:lnTo>
                  <a:pt x="0" y="1755648"/>
                </a:lnTo>
                <a:close/>
              </a:path>
              <a:path w="2923540" h="2926079">
                <a:moveTo>
                  <a:pt x="585215" y="1755648"/>
                </a:moveTo>
                <a:lnTo>
                  <a:pt x="1170431" y="1755648"/>
                </a:lnTo>
                <a:lnTo>
                  <a:pt x="1170431" y="1170432"/>
                </a:lnTo>
                <a:lnTo>
                  <a:pt x="585215" y="1170432"/>
                </a:lnTo>
                <a:lnTo>
                  <a:pt x="585215" y="1755648"/>
                </a:lnTo>
                <a:close/>
              </a:path>
              <a:path w="2923540" h="2926079">
                <a:moveTo>
                  <a:pt x="0" y="2340864"/>
                </a:moveTo>
                <a:lnTo>
                  <a:pt x="585216" y="2340864"/>
                </a:lnTo>
                <a:lnTo>
                  <a:pt x="585216" y="1755648"/>
                </a:lnTo>
                <a:lnTo>
                  <a:pt x="0" y="1755648"/>
                </a:lnTo>
                <a:lnTo>
                  <a:pt x="0" y="2340864"/>
                </a:lnTo>
                <a:close/>
              </a:path>
              <a:path w="2923540" h="2926079">
                <a:moveTo>
                  <a:pt x="585215" y="2340864"/>
                </a:moveTo>
                <a:lnTo>
                  <a:pt x="1170431" y="2340864"/>
                </a:lnTo>
                <a:lnTo>
                  <a:pt x="1170431" y="1755648"/>
                </a:lnTo>
                <a:lnTo>
                  <a:pt x="585215" y="1755648"/>
                </a:lnTo>
                <a:lnTo>
                  <a:pt x="585215" y="2340864"/>
                </a:lnTo>
                <a:close/>
              </a:path>
              <a:path w="2923540" h="2926079">
                <a:moveTo>
                  <a:pt x="1170431" y="585215"/>
                </a:moveTo>
                <a:lnTo>
                  <a:pt x="1752600" y="585215"/>
                </a:lnTo>
                <a:lnTo>
                  <a:pt x="1752600" y="0"/>
                </a:lnTo>
                <a:lnTo>
                  <a:pt x="1170431" y="0"/>
                </a:lnTo>
                <a:lnTo>
                  <a:pt x="1170431" y="585215"/>
                </a:lnTo>
                <a:close/>
              </a:path>
              <a:path w="2923540" h="2926079">
                <a:moveTo>
                  <a:pt x="1752600" y="585215"/>
                </a:moveTo>
                <a:lnTo>
                  <a:pt x="2337816" y="585215"/>
                </a:lnTo>
                <a:lnTo>
                  <a:pt x="2337816" y="0"/>
                </a:lnTo>
                <a:lnTo>
                  <a:pt x="1752600" y="0"/>
                </a:lnTo>
                <a:lnTo>
                  <a:pt x="1752600" y="585215"/>
                </a:lnTo>
                <a:close/>
              </a:path>
              <a:path w="2923540" h="2926079">
                <a:moveTo>
                  <a:pt x="1170431" y="1170432"/>
                </a:moveTo>
                <a:lnTo>
                  <a:pt x="1752600" y="1170432"/>
                </a:lnTo>
                <a:lnTo>
                  <a:pt x="1752600" y="585216"/>
                </a:lnTo>
                <a:lnTo>
                  <a:pt x="1170431" y="585216"/>
                </a:lnTo>
                <a:lnTo>
                  <a:pt x="1170431" y="1170432"/>
                </a:lnTo>
                <a:close/>
              </a:path>
              <a:path w="2923540" h="2926079">
                <a:moveTo>
                  <a:pt x="1752600" y="1170432"/>
                </a:moveTo>
                <a:lnTo>
                  <a:pt x="2337816" y="1170432"/>
                </a:lnTo>
                <a:lnTo>
                  <a:pt x="2337816" y="585216"/>
                </a:lnTo>
                <a:lnTo>
                  <a:pt x="1752600" y="585216"/>
                </a:lnTo>
                <a:lnTo>
                  <a:pt x="1752600" y="1170432"/>
                </a:lnTo>
                <a:close/>
              </a:path>
              <a:path w="2923540" h="2926079">
                <a:moveTo>
                  <a:pt x="1170431" y="1755648"/>
                </a:moveTo>
                <a:lnTo>
                  <a:pt x="1752600" y="1755648"/>
                </a:lnTo>
                <a:lnTo>
                  <a:pt x="1752600" y="1170432"/>
                </a:lnTo>
                <a:lnTo>
                  <a:pt x="1170431" y="1170432"/>
                </a:lnTo>
                <a:lnTo>
                  <a:pt x="1170431" y="1755648"/>
                </a:lnTo>
                <a:close/>
              </a:path>
              <a:path w="2923540" h="2926079">
                <a:moveTo>
                  <a:pt x="1752600" y="1755648"/>
                </a:moveTo>
                <a:lnTo>
                  <a:pt x="2337816" y="1755648"/>
                </a:lnTo>
                <a:lnTo>
                  <a:pt x="2337816" y="1170432"/>
                </a:lnTo>
                <a:lnTo>
                  <a:pt x="1752600" y="1170432"/>
                </a:lnTo>
                <a:lnTo>
                  <a:pt x="1752600" y="1755648"/>
                </a:lnTo>
                <a:close/>
              </a:path>
              <a:path w="2923540" h="2926079">
                <a:moveTo>
                  <a:pt x="1170431" y="2340864"/>
                </a:moveTo>
                <a:lnTo>
                  <a:pt x="1752600" y="2340864"/>
                </a:lnTo>
                <a:lnTo>
                  <a:pt x="1752600" y="1755648"/>
                </a:lnTo>
                <a:lnTo>
                  <a:pt x="1170431" y="1755648"/>
                </a:lnTo>
                <a:lnTo>
                  <a:pt x="1170431" y="2340864"/>
                </a:lnTo>
                <a:close/>
              </a:path>
              <a:path w="2923540" h="2926079">
                <a:moveTo>
                  <a:pt x="1752600" y="2340864"/>
                </a:moveTo>
                <a:lnTo>
                  <a:pt x="2337816" y="2340864"/>
                </a:lnTo>
                <a:lnTo>
                  <a:pt x="2337816" y="1755648"/>
                </a:lnTo>
                <a:lnTo>
                  <a:pt x="1752600" y="1755648"/>
                </a:lnTo>
                <a:lnTo>
                  <a:pt x="1752600" y="2340864"/>
                </a:lnTo>
                <a:close/>
              </a:path>
              <a:path w="2923540" h="2926079">
                <a:moveTo>
                  <a:pt x="0" y="2926080"/>
                </a:moveTo>
                <a:lnTo>
                  <a:pt x="585216" y="2926080"/>
                </a:lnTo>
                <a:lnTo>
                  <a:pt x="585216" y="2340864"/>
                </a:lnTo>
                <a:lnTo>
                  <a:pt x="0" y="2340864"/>
                </a:lnTo>
                <a:lnTo>
                  <a:pt x="0" y="2926080"/>
                </a:lnTo>
                <a:close/>
              </a:path>
              <a:path w="2923540" h="2926079">
                <a:moveTo>
                  <a:pt x="585215" y="2926080"/>
                </a:moveTo>
                <a:lnTo>
                  <a:pt x="1170431" y="2926080"/>
                </a:lnTo>
                <a:lnTo>
                  <a:pt x="1170431" y="2340864"/>
                </a:lnTo>
                <a:lnTo>
                  <a:pt x="585215" y="2340864"/>
                </a:lnTo>
                <a:lnTo>
                  <a:pt x="585215" y="2926080"/>
                </a:lnTo>
                <a:close/>
              </a:path>
              <a:path w="2923540" h="2926079">
                <a:moveTo>
                  <a:pt x="1170431" y="2926080"/>
                </a:moveTo>
                <a:lnTo>
                  <a:pt x="1752600" y="2926080"/>
                </a:lnTo>
                <a:lnTo>
                  <a:pt x="1752600" y="2340864"/>
                </a:lnTo>
                <a:lnTo>
                  <a:pt x="1170431" y="2340864"/>
                </a:lnTo>
                <a:lnTo>
                  <a:pt x="1170431" y="2926080"/>
                </a:lnTo>
                <a:close/>
              </a:path>
              <a:path w="2923540" h="2926079">
                <a:moveTo>
                  <a:pt x="1752600" y="2926080"/>
                </a:moveTo>
                <a:lnTo>
                  <a:pt x="2337816" y="2926080"/>
                </a:lnTo>
                <a:lnTo>
                  <a:pt x="2337816" y="2340864"/>
                </a:lnTo>
                <a:lnTo>
                  <a:pt x="1752600" y="2340864"/>
                </a:lnTo>
                <a:lnTo>
                  <a:pt x="1752600" y="2926080"/>
                </a:lnTo>
                <a:close/>
              </a:path>
              <a:path w="2923540" h="2926079">
                <a:moveTo>
                  <a:pt x="2337815" y="585215"/>
                </a:moveTo>
                <a:lnTo>
                  <a:pt x="2923031" y="585215"/>
                </a:lnTo>
                <a:lnTo>
                  <a:pt x="2923031" y="0"/>
                </a:lnTo>
                <a:lnTo>
                  <a:pt x="2337815" y="0"/>
                </a:lnTo>
                <a:lnTo>
                  <a:pt x="2337815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779514" y="1555241"/>
            <a:ext cx="2658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6900" algn="l"/>
                <a:tab pos="1182370" algn="l"/>
                <a:tab pos="1767205" algn="l"/>
                <a:tab pos="2352040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0.1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0.2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0.4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0.5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1.2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982456" y="2011679"/>
            <a:ext cx="585470" cy="585470"/>
          </a:xfrm>
          <a:custGeom>
            <a:avLst/>
            <a:gdLst/>
            <a:ahLst/>
            <a:cxnLst/>
            <a:rect l="l" t="t" r="r" b="b"/>
            <a:pathLst>
              <a:path w="585470" h="585469">
                <a:moveTo>
                  <a:pt x="0" y="585215"/>
                </a:moveTo>
                <a:lnTo>
                  <a:pt x="585216" y="585215"/>
                </a:lnTo>
                <a:lnTo>
                  <a:pt x="585216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779514" y="2140458"/>
            <a:ext cx="2658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6900" algn="l"/>
                <a:tab pos="1182370" algn="l"/>
                <a:tab pos="1767205" algn="l"/>
                <a:tab pos="2352040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0.3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0.7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1.1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1.9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3.4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982456" y="2596895"/>
            <a:ext cx="585470" cy="585470"/>
          </a:xfrm>
          <a:custGeom>
            <a:avLst/>
            <a:gdLst/>
            <a:ahLst/>
            <a:cxnLst/>
            <a:rect l="l" t="t" r="r" b="b"/>
            <a:pathLst>
              <a:path w="585470" h="585469">
                <a:moveTo>
                  <a:pt x="0" y="585215"/>
                </a:moveTo>
                <a:lnTo>
                  <a:pt x="585216" y="585215"/>
                </a:lnTo>
                <a:lnTo>
                  <a:pt x="585216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779514" y="2724988"/>
            <a:ext cx="26581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6900" algn="l"/>
                <a:tab pos="1182370" algn="l"/>
                <a:tab pos="1767205" algn="l"/>
                <a:tab pos="2352040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0.4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1.2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1.9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3.0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4.6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982456" y="3182111"/>
            <a:ext cx="585470" cy="585470"/>
          </a:xfrm>
          <a:custGeom>
            <a:avLst/>
            <a:gdLst/>
            <a:ahLst/>
            <a:cxnLst/>
            <a:rect l="l" t="t" r="r" b="b"/>
            <a:pathLst>
              <a:path w="585470" h="585470">
                <a:moveTo>
                  <a:pt x="0" y="585215"/>
                </a:moveTo>
                <a:lnTo>
                  <a:pt x="585216" y="585215"/>
                </a:lnTo>
                <a:lnTo>
                  <a:pt x="585216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779514" y="3310509"/>
            <a:ext cx="2658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6900" algn="l"/>
                <a:tab pos="1182370" algn="l"/>
                <a:tab pos="1767205" algn="l"/>
                <a:tab pos="2352040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0.5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1.7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2.5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3.7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5.3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982456" y="3767328"/>
            <a:ext cx="585470" cy="585470"/>
          </a:xfrm>
          <a:custGeom>
            <a:avLst/>
            <a:gdLst/>
            <a:ahLst/>
            <a:cxnLst/>
            <a:rect l="l" t="t" r="r" b="b"/>
            <a:pathLst>
              <a:path w="585470" h="585470">
                <a:moveTo>
                  <a:pt x="0" y="585216"/>
                </a:moveTo>
                <a:lnTo>
                  <a:pt x="585216" y="585216"/>
                </a:lnTo>
                <a:lnTo>
                  <a:pt x="585216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9561576" y="1420367"/>
          <a:ext cx="585470" cy="2924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5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4835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1.3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3.7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5.2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6.7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9.9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object 28"/>
          <p:cNvSpPr/>
          <p:nvPr/>
        </p:nvSpPr>
        <p:spPr>
          <a:xfrm>
            <a:off x="5216652" y="2822448"/>
            <a:ext cx="807720" cy="173990"/>
          </a:xfrm>
          <a:custGeom>
            <a:avLst/>
            <a:gdLst/>
            <a:ahLst/>
            <a:cxnLst/>
            <a:rect l="l" t="t" r="r" b="b"/>
            <a:pathLst>
              <a:path w="807720" h="173989">
                <a:moveTo>
                  <a:pt x="633602" y="0"/>
                </a:moveTo>
                <a:lnTo>
                  <a:pt x="633602" y="173736"/>
                </a:lnTo>
                <a:lnTo>
                  <a:pt x="749426" y="115824"/>
                </a:lnTo>
                <a:lnTo>
                  <a:pt x="662559" y="115824"/>
                </a:lnTo>
                <a:lnTo>
                  <a:pt x="662559" y="57912"/>
                </a:lnTo>
                <a:lnTo>
                  <a:pt x="749427" y="57912"/>
                </a:lnTo>
                <a:lnTo>
                  <a:pt x="633602" y="0"/>
                </a:lnTo>
                <a:close/>
              </a:path>
              <a:path w="807720" h="173989">
                <a:moveTo>
                  <a:pt x="633602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633602" y="115824"/>
                </a:lnTo>
                <a:lnTo>
                  <a:pt x="633602" y="57912"/>
                </a:lnTo>
                <a:close/>
              </a:path>
              <a:path w="807720" h="173989">
                <a:moveTo>
                  <a:pt x="749427" y="57912"/>
                </a:moveTo>
                <a:lnTo>
                  <a:pt x="662559" y="57912"/>
                </a:lnTo>
                <a:lnTo>
                  <a:pt x="662559" y="115824"/>
                </a:lnTo>
                <a:lnTo>
                  <a:pt x="749426" y="115824"/>
                </a:lnTo>
                <a:lnTo>
                  <a:pt x="807338" y="86867"/>
                </a:lnTo>
                <a:lnTo>
                  <a:pt x="749427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175764" y="4468114"/>
            <a:ext cx="1365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original</a:t>
            </a:r>
            <a:r>
              <a:rPr sz="1800" b="1" spc="-65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779514" y="3895725"/>
            <a:ext cx="2658110" cy="872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6900" algn="l"/>
                <a:tab pos="1182370" algn="l"/>
                <a:tab pos="1767205" algn="l"/>
                <a:tab pos="2352040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0.6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2.3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3.9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5.6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8.0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Calibri"/>
              <a:cs typeface="Calibri"/>
            </a:endParaRPr>
          </a:p>
          <a:p>
            <a:pPr marL="1046480">
              <a:lnSpc>
                <a:spcPct val="100000"/>
              </a:lnSpc>
            </a:pPr>
            <a:r>
              <a:rPr sz="1800" b="1" spc="-10" dirty="0">
                <a:latin typeface="Calibri"/>
                <a:cs typeface="Calibri"/>
              </a:rPr>
              <a:t>integral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8638" rIns="0" bIns="0" rtlCol="0">
            <a:spAutoFit/>
          </a:bodyPr>
          <a:lstStyle/>
          <a:p>
            <a:pPr marL="308610">
              <a:lnSpc>
                <a:spcPct val="100000"/>
              </a:lnSpc>
              <a:spcBef>
                <a:spcPts val="95"/>
              </a:spcBef>
            </a:pPr>
            <a:r>
              <a:rPr sz="4400" b="0" u="sng" spc="-5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Integral</a:t>
            </a:r>
            <a:r>
              <a:rPr sz="4400" b="0" u="sng" spc="-17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2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Image</a:t>
            </a:r>
            <a:endParaRPr sz="44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276601" y="1420113"/>
            <a:ext cx="1180465" cy="2938780"/>
            <a:chOff x="2276601" y="1420113"/>
            <a:chExt cx="1180465" cy="2938780"/>
          </a:xfrm>
        </p:grpSpPr>
        <p:sp>
          <p:nvSpPr>
            <p:cNvPr id="4" name="object 4"/>
            <p:cNvSpPr/>
            <p:nvPr/>
          </p:nvSpPr>
          <p:spPr>
            <a:xfrm>
              <a:off x="2282951" y="1426463"/>
              <a:ext cx="585470" cy="585470"/>
            </a:xfrm>
            <a:custGeom>
              <a:avLst/>
              <a:gdLst/>
              <a:ahLst/>
              <a:cxnLst/>
              <a:rect l="l" t="t" r="r" b="b"/>
              <a:pathLst>
                <a:path w="585469" h="585469">
                  <a:moveTo>
                    <a:pt x="585215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585215" y="585215"/>
                  </a:lnTo>
                  <a:lnTo>
                    <a:pt x="58521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82951" y="1426463"/>
              <a:ext cx="1167765" cy="2926080"/>
            </a:xfrm>
            <a:custGeom>
              <a:avLst/>
              <a:gdLst/>
              <a:ahLst/>
              <a:cxnLst/>
              <a:rect l="l" t="t" r="r" b="b"/>
              <a:pathLst>
                <a:path w="1167764" h="2926079">
                  <a:moveTo>
                    <a:pt x="0" y="585215"/>
                  </a:moveTo>
                  <a:lnTo>
                    <a:pt x="585215" y="585215"/>
                  </a:lnTo>
                  <a:lnTo>
                    <a:pt x="585215" y="0"/>
                  </a:lnTo>
                  <a:lnTo>
                    <a:pt x="0" y="0"/>
                  </a:lnTo>
                  <a:lnTo>
                    <a:pt x="0" y="585215"/>
                  </a:lnTo>
                  <a:close/>
                </a:path>
                <a:path w="1167764" h="2926079">
                  <a:moveTo>
                    <a:pt x="585216" y="585215"/>
                  </a:moveTo>
                  <a:lnTo>
                    <a:pt x="1167384" y="585215"/>
                  </a:lnTo>
                  <a:lnTo>
                    <a:pt x="1167384" y="0"/>
                  </a:lnTo>
                  <a:lnTo>
                    <a:pt x="585216" y="0"/>
                  </a:lnTo>
                  <a:lnTo>
                    <a:pt x="585216" y="585215"/>
                  </a:lnTo>
                  <a:close/>
                </a:path>
                <a:path w="1167764" h="2926079">
                  <a:moveTo>
                    <a:pt x="0" y="1170432"/>
                  </a:moveTo>
                  <a:lnTo>
                    <a:pt x="585215" y="1170432"/>
                  </a:lnTo>
                  <a:lnTo>
                    <a:pt x="585215" y="585216"/>
                  </a:lnTo>
                  <a:lnTo>
                    <a:pt x="0" y="585216"/>
                  </a:lnTo>
                  <a:lnTo>
                    <a:pt x="0" y="1170432"/>
                  </a:lnTo>
                  <a:close/>
                </a:path>
                <a:path w="1167764" h="2926079">
                  <a:moveTo>
                    <a:pt x="585216" y="1170432"/>
                  </a:moveTo>
                  <a:lnTo>
                    <a:pt x="1167384" y="1170432"/>
                  </a:lnTo>
                  <a:lnTo>
                    <a:pt x="1167384" y="585216"/>
                  </a:lnTo>
                  <a:lnTo>
                    <a:pt x="585216" y="585216"/>
                  </a:lnTo>
                  <a:lnTo>
                    <a:pt x="585216" y="1170432"/>
                  </a:lnTo>
                  <a:close/>
                </a:path>
                <a:path w="1167764" h="2926079">
                  <a:moveTo>
                    <a:pt x="0" y="1755648"/>
                  </a:moveTo>
                  <a:lnTo>
                    <a:pt x="585215" y="1755648"/>
                  </a:lnTo>
                  <a:lnTo>
                    <a:pt x="585215" y="1170432"/>
                  </a:lnTo>
                  <a:lnTo>
                    <a:pt x="0" y="1170432"/>
                  </a:lnTo>
                  <a:lnTo>
                    <a:pt x="0" y="1755648"/>
                  </a:lnTo>
                  <a:close/>
                </a:path>
                <a:path w="1167764" h="2926079">
                  <a:moveTo>
                    <a:pt x="585216" y="1755648"/>
                  </a:moveTo>
                  <a:lnTo>
                    <a:pt x="1167384" y="1755648"/>
                  </a:lnTo>
                  <a:lnTo>
                    <a:pt x="1167384" y="1170432"/>
                  </a:lnTo>
                  <a:lnTo>
                    <a:pt x="585216" y="1170432"/>
                  </a:lnTo>
                  <a:lnTo>
                    <a:pt x="585216" y="1755648"/>
                  </a:lnTo>
                  <a:close/>
                </a:path>
                <a:path w="1167764" h="2926079">
                  <a:moveTo>
                    <a:pt x="0" y="2340864"/>
                  </a:moveTo>
                  <a:lnTo>
                    <a:pt x="585215" y="2340864"/>
                  </a:lnTo>
                  <a:lnTo>
                    <a:pt x="585215" y="1755648"/>
                  </a:lnTo>
                  <a:lnTo>
                    <a:pt x="0" y="1755648"/>
                  </a:lnTo>
                  <a:lnTo>
                    <a:pt x="0" y="2340864"/>
                  </a:lnTo>
                  <a:close/>
                </a:path>
                <a:path w="1167764" h="2926079">
                  <a:moveTo>
                    <a:pt x="585216" y="2340864"/>
                  </a:moveTo>
                  <a:lnTo>
                    <a:pt x="1167384" y="2340864"/>
                  </a:lnTo>
                  <a:lnTo>
                    <a:pt x="1167384" y="1755648"/>
                  </a:lnTo>
                  <a:lnTo>
                    <a:pt x="585216" y="1755648"/>
                  </a:lnTo>
                  <a:lnTo>
                    <a:pt x="585216" y="2340864"/>
                  </a:lnTo>
                  <a:close/>
                </a:path>
                <a:path w="1167764" h="2926079">
                  <a:moveTo>
                    <a:pt x="0" y="2926080"/>
                  </a:moveTo>
                  <a:lnTo>
                    <a:pt x="585215" y="2926080"/>
                  </a:lnTo>
                  <a:lnTo>
                    <a:pt x="585215" y="2340864"/>
                  </a:lnTo>
                  <a:lnTo>
                    <a:pt x="0" y="2340864"/>
                  </a:lnTo>
                  <a:lnTo>
                    <a:pt x="0" y="2926080"/>
                  </a:lnTo>
                  <a:close/>
                </a:path>
                <a:path w="1167764" h="2926079">
                  <a:moveTo>
                    <a:pt x="585216" y="2926080"/>
                  </a:moveTo>
                  <a:lnTo>
                    <a:pt x="1167384" y="2926080"/>
                  </a:lnTo>
                  <a:lnTo>
                    <a:pt x="1167384" y="2340864"/>
                  </a:lnTo>
                  <a:lnTo>
                    <a:pt x="585216" y="2340864"/>
                  </a:lnTo>
                  <a:lnTo>
                    <a:pt x="585216" y="292608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106424" y="1420367"/>
          <a:ext cx="2339340" cy="2924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5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4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4835">
                <a:tc>
                  <a:txBody>
                    <a:bodyPr/>
                    <a:lstStyle/>
                    <a:p>
                      <a:pPr marR="13716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13843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R="137160" algn="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138430" algn="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R="13716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13843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R="13716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13843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R="13716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843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3450335" y="1426463"/>
            <a:ext cx="1170940" cy="585470"/>
          </a:xfrm>
          <a:custGeom>
            <a:avLst/>
            <a:gdLst/>
            <a:ahLst/>
            <a:cxnLst/>
            <a:rect l="l" t="t" r="r" b="b"/>
            <a:pathLst>
              <a:path w="1170939" h="585469">
                <a:moveTo>
                  <a:pt x="0" y="585215"/>
                </a:moveTo>
                <a:lnTo>
                  <a:pt x="585215" y="585215"/>
                </a:lnTo>
                <a:lnTo>
                  <a:pt x="585215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  <a:path w="1170939" h="585469">
                <a:moveTo>
                  <a:pt x="585215" y="585215"/>
                </a:moveTo>
                <a:lnTo>
                  <a:pt x="1170431" y="585215"/>
                </a:lnTo>
                <a:lnTo>
                  <a:pt x="1170431" y="0"/>
                </a:lnTo>
                <a:lnTo>
                  <a:pt x="585215" y="0"/>
                </a:lnTo>
                <a:lnTo>
                  <a:pt x="585215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586353" y="1555241"/>
            <a:ext cx="904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7535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0.7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50335" y="2011679"/>
            <a:ext cx="1170940" cy="585470"/>
          </a:xfrm>
          <a:custGeom>
            <a:avLst/>
            <a:gdLst/>
            <a:ahLst/>
            <a:cxnLst/>
            <a:rect l="l" t="t" r="r" b="b"/>
            <a:pathLst>
              <a:path w="1170939" h="585469">
                <a:moveTo>
                  <a:pt x="0" y="585215"/>
                </a:moveTo>
                <a:lnTo>
                  <a:pt x="585215" y="585215"/>
                </a:lnTo>
                <a:lnTo>
                  <a:pt x="585215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  <a:path w="1170939" h="585469">
                <a:moveTo>
                  <a:pt x="585215" y="585215"/>
                </a:moveTo>
                <a:lnTo>
                  <a:pt x="1170431" y="585215"/>
                </a:lnTo>
                <a:lnTo>
                  <a:pt x="1170431" y="0"/>
                </a:lnTo>
                <a:lnTo>
                  <a:pt x="585215" y="0"/>
                </a:lnTo>
                <a:lnTo>
                  <a:pt x="585215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86353" y="2140458"/>
            <a:ext cx="904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7535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0.8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50335" y="2596895"/>
            <a:ext cx="1170940" cy="585470"/>
          </a:xfrm>
          <a:custGeom>
            <a:avLst/>
            <a:gdLst/>
            <a:ahLst/>
            <a:cxnLst/>
            <a:rect l="l" t="t" r="r" b="b"/>
            <a:pathLst>
              <a:path w="1170939" h="585469">
                <a:moveTo>
                  <a:pt x="0" y="585215"/>
                </a:moveTo>
                <a:lnTo>
                  <a:pt x="585215" y="585215"/>
                </a:lnTo>
                <a:lnTo>
                  <a:pt x="585215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  <a:path w="1170939" h="585469">
                <a:moveTo>
                  <a:pt x="585215" y="585215"/>
                </a:moveTo>
                <a:lnTo>
                  <a:pt x="1170431" y="585215"/>
                </a:lnTo>
                <a:lnTo>
                  <a:pt x="1170431" y="0"/>
                </a:lnTo>
                <a:lnTo>
                  <a:pt x="585215" y="0"/>
                </a:lnTo>
                <a:lnTo>
                  <a:pt x="585215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586353" y="2724988"/>
            <a:ext cx="9042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7535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0.1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50335" y="3182111"/>
            <a:ext cx="1170940" cy="585470"/>
          </a:xfrm>
          <a:custGeom>
            <a:avLst/>
            <a:gdLst/>
            <a:ahLst/>
            <a:cxnLst/>
            <a:rect l="l" t="t" r="r" b="b"/>
            <a:pathLst>
              <a:path w="1170939" h="585470">
                <a:moveTo>
                  <a:pt x="0" y="585215"/>
                </a:moveTo>
                <a:lnTo>
                  <a:pt x="585215" y="585215"/>
                </a:lnTo>
                <a:lnTo>
                  <a:pt x="585215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  <a:path w="1170939" h="585470">
                <a:moveTo>
                  <a:pt x="585215" y="585215"/>
                </a:moveTo>
                <a:lnTo>
                  <a:pt x="1170431" y="585215"/>
                </a:lnTo>
                <a:lnTo>
                  <a:pt x="1170431" y="0"/>
                </a:lnTo>
                <a:lnTo>
                  <a:pt x="585215" y="0"/>
                </a:lnTo>
                <a:lnTo>
                  <a:pt x="585215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586353" y="3310509"/>
            <a:ext cx="904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7535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0.2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450335" y="3767328"/>
            <a:ext cx="1170940" cy="585470"/>
          </a:xfrm>
          <a:custGeom>
            <a:avLst/>
            <a:gdLst/>
            <a:ahLst/>
            <a:cxnLst/>
            <a:rect l="l" t="t" r="r" b="b"/>
            <a:pathLst>
              <a:path w="1170939" h="585470">
                <a:moveTo>
                  <a:pt x="0" y="585216"/>
                </a:moveTo>
                <a:lnTo>
                  <a:pt x="585215" y="585216"/>
                </a:lnTo>
                <a:lnTo>
                  <a:pt x="585215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  <a:path w="1170939" h="585470">
                <a:moveTo>
                  <a:pt x="585215" y="585216"/>
                </a:moveTo>
                <a:lnTo>
                  <a:pt x="1170431" y="585216"/>
                </a:lnTo>
                <a:lnTo>
                  <a:pt x="1170431" y="0"/>
                </a:lnTo>
                <a:lnTo>
                  <a:pt x="585215" y="0"/>
                </a:lnTo>
                <a:lnTo>
                  <a:pt x="585215" y="58521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586353" y="3895725"/>
            <a:ext cx="904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7535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0.6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644640" y="1426463"/>
            <a:ext cx="2923540" cy="2926080"/>
          </a:xfrm>
          <a:custGeom>
            <a:avLst/>
            <a:gdLst/>
            <a:ahLst/>
            <a:cxnLst/>
            <a:rect l="l" t="t" r="r" b="b"/>
            <a:pathLst>
              <a:path w="2923540" h="2926079">
                <a:moveTo>
                  <a:pt x="0" y="585215"/>
                </a:moveTo>
                <a:lnTo>
                  <a:pt x="585216" y="585215"/>
                </a:lnTo>
                <a:lnTo>
                  <a:pt x="585216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  <a:path w="2923540" h="2926079">
                <a:moveTo>
                  <a:pt x="585215" y="585215"/>
                </a:moveTo>
                <a:lnTo>
                  <a:pt x="1170431" y="585215"/>
                </a:lnTo>
                <a:lnTo>
                  <a:pt x="1170431" y="0"/>
                </a:lnTo>
                <a:lnTo>
                  <a:pt x="585215" y="0"/>
                </a:lnTo>
                <a:lnTo>
                  <a:pt x="585215" y="585215"/>
                </a:lnTo>
                <a:close/>
              </a:path>
              <a:path w="2923540" h="2926079">
                <a:moveTo>
                  <a:pt x="0" y="1170432"/>
                </a:moveTo>
                <a:lnTo>
                  <a:pt x="585216" y="1170432"/>
                </a:lnTo>
                <a:lnTo>
                  <a:pt x="585216" y="585216"/>
                </a:lnTo>
                <a:lnTo>
                  <a:pt x="0" y="585216"/>
                </a:lnTo>
                <a:lnTo>
                  <a:pt x="0" y="1170432"/>
                </a:lnTo>
                <a:close/>
              </a:path>
              <a:path w="2923540" h="2926079">
                <a:moveTo>
                  <a:pt x="585215" y="1170432"/>
                </a:moveTo>
                <a:lnTo>
                  <a:pt x="1170431" y="1170432"/>
                </a:lnTo>
                <a:lnTo>
                  <a:pt x="1170431" y="585216"/>
                </a:lnTo>
                <a:lnTo>
                  <a:pt x="585215" y="585216"/>
                </a:lnTo>
                <a:lnTo>
                  <a:pt x="585215" y="1170432"/>
                </a:lnTo>
                <a:close/>
              </a:path>
              <a:path w="2923540" h="2926079">
                <a:moveTo>
                  <a:pt x="0" y="1755648"/>
                </a:moveTo>
                <a:lnTo>
                  <a:pt x="585216" y="1755648"/>
                </a:lnTo>
                <a:lnTo>
                  <a:pt x="585216" y="1170432"/>
                </a:lnTo>
                <a:lnTo>
                  <a:pt x="0" y="1170432"/>
                </a:lnTo>
                <a:lnTo>
                  <a:pt x="0" y="1755648"/>
                </a:lnTo>
                <a:close/>
              </a:path>
              <a:path w="2923540" h="2926079">
                <a:moveTo>
                  <a:pt x="585215" y="1755648"/>
                </a:moveTo>
                <a:lnTo>
                  <a:pt x="1170431" y="1755648"/>
                </a:lnTo>
                <a:lnTo>
                  <a:pt x="1170431" y="1170432"/>
                </a:lnTo>
                <a:lnTo>
                  <a:pt x="585215" y="1170432"/>
                </a:lnTo>
                <a:lnTo>
                  <a:pt x="585215" y="1755648"/>
                </a:lnTo>
                <a:close/>
              </a:path>
              <a:path w="2923540" h="2926079">
                <a:moveTo>
                  <a:pt x="0" y="2340864"/>
                </a:moveTo>
                <a:lnTo>
                  <a:pt x="585216" y="2340864"/>
                </a:lnTo>
                <a:lnTo>
                  <a:pt x="585216" y="1755648"/>
                </a:lnTo>
                <a:lnTo>
                  <a:pt x="0" y="1755648"/>
                </a:lnTo>
                <a:lnTo>
                  <a:pt x="0" y="2340864"/>
                </a:lnTo>
                <a:close/>
              </a:path>
              <a:path w="2923540" h="2926079">
                <a:moveTo>
                  <a:pt x="585215" y="2340864"/>
                </a:moveTo>
                <a:lnTo>
                  <a:pt x="1170431" y="2340864"/>
                </a:lnTo>
                <a:lnTo>
                  <a:pt x="1170431" y="1755648"/>
                </a:lnTo>
                <a:lnTo>
                  <a:pt x="585215" y="1755648"/>
                </a:lnTo>
                <a:lnTo>
                  <a:pt x="585215" y="2340864"/>
                </a:lnTo>
                <a:close/>
              </a:path>
              <a:path w="2923540" h="2926079">
                <a:moveTo>
                  <a:pt x="1170431" y="585215"/>
                </a:moveTo>
                <a:lnTo>
                  <a:pt x="1752600" y="585215"/>
                </a:lnTo>
                <a:lnTo>
                  <a:pt x="1752600" y="0"/>
                </a:lnTo>
                <a:lnTo>
                  <a:pt x="1170431" y="0"/>
                </a:lnTo>
                <a:lnTo>
                  <a:pt x="1170431" y="585215"/>
                </a:lnTo>
                <a:close/>
              </a:path>
              <a:path w="2923540" h="2926079">
                <a:moveTo>
                  <a:pt x="1752600" y="585215"/>
                </a:moveTo>
                <a:lnTo>
                  <a:pt x="2337816" y="585215"/>
                </a:lnTo>
                <a:lnTo>
                  <a:pt x="2337816" y="0"/>
                </a:lnTo>
                <a:lnTo>
                  <a:pt x="1752600" y="0"/>
                </a:lnTo>
                <a:lnTo>
                  <a:pt x="1752600" y="585215"/>
                </a:lnTo>
                <a:close/>
              </a:path>
              <a:path w="2923540" h="2926079">
                <a:moveTo>
                  <a:pt x="1170431" y="1170432"/>
                </a:moveTo>
                <a:lnTo>
                  <a:pt x="1752600" y="1170432"/>
                </a:lnTo>
                <a:lnTo>
                  <a:pt x="1752600" y="585216"/>
                </a:lnTo>
                <a:lnTo>
                  <a:pt x="1170431" y="585216"/>
                </a:lnTo>
                <a:lnTo>
                  <a:pt x="1170431" y="1170432"/>
                </a:lnTo>
                <a:close/>
              </a:path>
              <a:path w="2923540" h="2926079">
                <a:moveTo>
                  <a:pt x="1752600" y="1170432"/>
                </a:moveTo>
                <a:lnTo>
                  <a:pt x="2337816" y="1170432"/>
                </a:lnTo>
                <a:lnTo>
                  <a:pt x="2337816" y="585216"/>
                </a:lnTo>
                <a:lnTo>
                  <a:pt x="1752600" y="585216"/>
                </a:lnTo>
                <a:lnTo>
                  <a:pt x="1752600" y="1170432"/>
                </a:lnTo>
                <a:close/>
              </a:path>
              <a:path w="2923540" h="2926079">
                <a:moveTo>
                  <a:pt x="1170431" y="1755648"/>
                </a:moveTo>
                <a:lnTo>
                  <a:pt x="1752600" y="1755648"/>
                </a:lnTo>
                <a:lnTo>
                  <a:pt x="1752600" y="1170432"/>
                </a:lnTo>
                <a:lnTo>
                  <a:pt x="1170431" y="1170432"/>
                </a:lnTo>
                <a:lnTo>
                  <a:pt x="1170431" y="1755648"/>
                </a:lnTo>
                <a:close/>
              </a:path>
              <a:path w="2923540" h="2926079">
                <a:moveTo>
                  <a:pt x="1752600" y="1755648"/>
                </a:moveTo>
                <a:lnTo>
                  <a:pt x="2337816" y="1755648"/>
                </a:lnTo>
                <a:lnTo>
                  <a:pt x="2337816" y="1170432"/>
                </a:lnTo>
                <a:lnTo>
                  <a:pt x="1752600" y="1170432"/>
                </a:lnTo>
                <a:lnTo>
                  <a:pt x="1752600" y="1755648"/>
                </a:lnTo>
                <a:close/>
              </a:path>
              <a:path w="2923540" h="2926079">
                <a:moveTo>
                  <a:pt x="1170431" y="2340864"/>
                </a:moveTo>
                <a:lnTo>
                  <a:pt x="1752600" y="2340864"/>
                </a:lnTo>
                <a:lnTo>
                  <a:pt x="1752600" y="1755648"/>
                </a:lnTo>
                <a:lnTo>
                  <a:pt x="1170431" y="1755648"/>
                </a:lnTo>
                <a:lnTo>
                  <a:pt x="1170431" y="2340864"/>
                </a:lnTo>
                <a:close/>
              </a:path>
              <a:path w="2923540" h="2926079">
                <a:moveTo>
                  <a:pt x="1752600" y="2340864"/>
                </a:moveTo>
                <a:lnTo>
                  <a:pt x="2337816" y="2340864"/>
                </a:lnTo>
                <a:lnTo>
                  <a:pt x="2337816" y="1755648"/>
                </a:lnTo>
                <a:lnTo>
                  <a:pt x="1752600" y="1755648"/>
                </a:lnTo>
                <a:lnTo>
                  <a:pt x="1752600" y="2340864"/>
                </a:lnTo>
                <a:close/>
              </a:path>
              <a:path w="2923540" h="2926079">
                <a:moveTo>
                  <a:pt x="0" y="2926080"/>
                </a:moveTo>
                <a:lnTo>
                  <a:pt x="585216" y="2926080"/>
                </a:lnTo>
                <a:lnTo>
                  <a:pt x="585216" y="2340864"/>
                </a:lnTo>
                <a:lnTo>
                  <a:pt x="0" y="2340864"/>
                </a:lnTo>
                <a:lnTo>
                  <a:pt x="0" y="2926080"/>
                </a:lnTo>
                <a:close/>
              </a:path>
              <a:path w="2923540" h="2926079">
                <a:moveTo>
                  <a:pt x="585215" y="2926080"/>
                </a:moveTo>
                <a:lnTo>
                  <a:pt x="1170431" y="2926080"/>
                </a:lnTo>
                <a:lnTo>
                  <a:pt x="1170431" y="2340864"/>
                </a:lnTo>
                <a:lnTo>
                  <a:pt x="585215" y="2340864"/>
                </a:lnTo>
                <a:lnTo>
                  <a:pt x="585215" y="2926080"/>
                </a:lnTo>
                <a:close/>
              </a:path>
              <a:path w="2923540" h="2926079">
                <a:moveTo>
                  <a:pt x="1170431" y="2926080"/>
                </a:moveTo>
                <a:lnTo>
                  <a:pt x="1752600" y="2926080"/>
                </a:lnTo>
                <a:lnTo>
                  <a:pt x="1752600" y="2340864"/>
                </a:lnTo>
                <a:lnTo>
                  <a:pt x="1170431" y="2340864"/>
                </a:lnTo>
                <a:lnTo>
                  <a:pt x="1170431" y="2926080"/>
                </a:lnTo>
                <a:close/>
              </a:path>
              <a:path w="2923540" h="2926079">
                <a:moveTo>
                  <a:pt x="1752600" y="2926080"/>
                </a:moveTo>
                <a:lnTo>
                  <a:pt x="2337816" y="2926080"/>
                </a:lnTo>
                <a:lnTo>
                  <a:pt x="2337816" y="2340864"/>
                </a:lnTo>
                <a:lnTo>
                  <a:pt x="1752600" y="2340864"/>
                </a:lnTo>
                <a:lnTo>
                  <a:pt x="1752600" y="2926080"/>
                </a:lnTo>
                <a:close/>
              </a:path>
              <a:path w="2923540" h="2926079">
                <a:moveTo>
                  <a:pt x="2337815" y="585215"/>
                </a:moveTo>
                <a:lnTo>
                  <a:pt x="2923031" y="585215"/>
                </a:lnTo>
                <a:lnTo>
                  <a:pt x="2923031" y="0"/>
                </a:lnTo>
                <a:lnTo>
                  <a:pt x="2337815" y="0"/>
                </a:lnTo>
                <a:lnTo>
                  <a:pt x="2337815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779514" y="1555241"/>
            <a:ext cx="2658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6900" algn="l"/>
                <a:tab pos="1182370" algn="l"/>
                <a:tab pos="1767205" algn="l"/>
                <a:tab pos="2352040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0.1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0.2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0.4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0.5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1.2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982456" y="2011679"/>
            <a:ext cx="585470" cy="585470"/>
          </a:xfrm>
          <a:custGeom>
            <a:avLst/>
            <a:gdLst/>
            <a:ahLst/>
            <a:cxnLst/>
            <a:rect l="l" t="t" r="r" b="b"/>
            <a:pathLst>
              <a:path w="585470" h="585469">
                <a:moveTo>
                  <a:pt x="0" y="585215"/>
                </a:moveTo>
                <a:lnTo>
                  <a:pt x="585216" y="585215"/>
                </a:lnTo>
                <a:lnTo>
                  <a:pt x="585216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779514" y="2140458"/>
            <a:ext cx="2658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6900" algn="l"/>
                <a:tab pos="1182370" algn="l"/>
                <a:tab pos="1767205" algn="l"/>
                <a:tab pos="2352040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0.3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0.7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1.1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1.9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3.4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982456" y="2596895"/>
            <a:ext cx="585470" cy="585470"/>
          </a:xfrm>
          <a:custGeom>
            <a:avLst/>
            <a:gdLst/>
            <a:ahLst/>
            <a:cxnLst/>
            <a:rect l="l" t="t" r="r" b="b"/>
            <a:pathLst>
              <a:path w="585470" h="585469">
                <a:moveTo>
                  <a:pt x="0" y="585215"/>
                </a:moveTo>
                <a:lnTo>
                  <a:pt x="585216" y="585215"/>
                </a:lnTo>
                <a:lnTo>
                  <a:pt x="585216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779514" y="2724988"/>
            <a:ext cx="26581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6900" algn="l"/>
                <a:tab pos="1182370" algn="l"/>
                <a:tab pos="1767205" algn="l"/>
                <a:tab pos="2352040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0.4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1.2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1.9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3.0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4.6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982456" y="3182111"/>
            <a:ext cx="585470" cy="585470"/>
          </a:xfrm>
          <a:custGeom>
            <a:avLst/>
            <a:gdLst/>
            <a:ahLst/>
            <a:cxnLst/>
            <a:rect l="l" t="t" r="r" b="b"/>
            <a:pathLst>
              <a:path w="585470" h="585470">
                <a:moveTo>
                  <a:pt x="0" y="585215"/>
                </a:moveTo>
                <a:lnTo>
                  <a:pt x="585216" y="585215"/>
                </a:lnTo>
                <a:lnTo>
                  <a:pt x="585216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779514" y="3310509"/>
            <a:ext cx="2658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6900" algn="l"/>
                <a:tab pos="1182370" algn="l"/>
                <a:tab pos="1767205" algn="l"/>
                <a:tab pos="2352040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0.5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1.7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2.5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3.7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5.3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982456" y="3767328"/>
            <a:ext cx="585470" cy="585470"/>
          </a:xfrm>
          <a:custGeom>
            <a:avLst/>
            <a:gdLst/>
            <a:ahLst/>
            <a:cxnLst/>
            <a:rect l="l" t="t" r="r" b="b"/>
            <a:pathLst>
              <a:path w="585470" h="585470">
                <a:moveTo>
                  <a:pt x="0" y="585216"/>
                </a:moveTo>
                <a:lnTo>
                  <a:pt x="585216" y="585216"/>
                </a:lnTo>
                <a:lnTo>
                  <a:pt x="585216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9561576" y="1420367"/>
          <a:ext cx="585470" cy="2924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5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4835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1.3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3.7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5.2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6.7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9.9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5216652" y="2822448"/>
            <a:ext cx="807720" cy="173990"/>
          </a:xfrm>
          <a:custGeom>
            <a:avLst/>
            <a:gdLst/>
            <a:ahLst/>
            <a:cxnLst/>
            <a:rect l="l" t="t" r="r" b="b"/>
            <a:pathLst>
              <a:path w="807720" h="173989">
                <a:moveTo>
                  <a:pt x="633602" y="0"/>
                </a:moveTo>
                <a:lnTo>
                  <a:pt x="633602" y="173736"/>
                </a:lnTo>
                <a:lnTo>
                  <a:pt x="749426" y="115824"/>
                </a:lnTo>
                <a:lnTo>
                  <a:pt x="662559" y="115824"/>
                </a:lnTo>
                <a:lnTo>
                  <a:pt x="662559" y="57912"/>
                </a:lnTo>
                <a:lnTo>
                  <a:pt x="749427" y="57912"/>
                </a:lnTo>
                <a:lnTo>
                  <a:pt x="633602" y="0"/>
                </a:lnTo>
                <a:close/>
              </a:path>
              <a:path w="807720" h="173989">
                <a:moveTo>
                  <a:pt x="633602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633602" y="115824"/>
                </a:lnTo>
                <a:lnTo>
                  <a:pt x="633602" y="57912"/>
                </a:lnTo>
                <a:close/>
              </a:path>
              <a:path w="807720" h="173989">
                <a:moveTo>
                  <a:pt x="749427" y="57912"/>
                </a:moveTo>
                <a:lnTo>
                  <a:pt x="662559" y="57912"/>
                </a:lnTo>
                <a:lnTo>
                  <a:pt x="662559" y="115824"/>
                </a:lnTo>
                <a:lnTo>
                  <a:pt x="749426" y="115824"/>
                </a:lnTo>
                <a:lnTo>
                  <a:pt x="807338" y="86867"/>
                </a:lnTo>
                <a:lnTo>
                  <a:pt x="749427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175764" y="4468114"/>
            <a:ext cx="1365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original</a:t>
            </a:r>
            <a:r>
              <a:rPr sz="1800" b="1" spc="-65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779514" y="3895725"/>
            <a:ext cx="2658110" cy="872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6900" algn="l"/>
                <a:tab pos="1182370" algn="l"/>
                <a:tab pos="1767205" algn="l"/>
                <a:tab pos="2352040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0.6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2.3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3.9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5.6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8.0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Calibri"/>
              <a:cs typeface="Calibri"/>
            </a:endParaRPr>
          </a:p>
          <a:p>
            <a:pPr marL="1046480">
              <a:lnSpc>
                <a:spcPct val="100000"/>
              </a:lnSpc>
            </a:pPr>
            <a:r>
              <a:rPr sz="1800" b="1" spc="-10" dirty="0">
                <a:latin typeface="Calibri"/>
                <a:cs typeface="Calibri"/>
              </a:rPr>
              <a:t>integral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426195" y="3217164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0" y="518160"/>
                </a:moveTo>
                <a:lnTo>
                  <a:pt x="518159" y="518160"/>
                </a:lnTo>
                <a:lnTo>
                  <a:pt x="518159" y="0"/>
                </a:lnTo>
                <a:lnTo>
                  <a:pt x="0" y="0"/>
                </a:lnTo>
                <a:lnTo>
                  <a:pt x="0" y="518160"/>
                </a:lnTo>
                <a:close/>
              </a:path>
            </a:pathLst>
          </a:custGeom>
          <a:ln w="57912">
            <a:solidFill>
              <a:srgbClr val="FF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847213" y="5160086"/>
            <a:ext cx="9969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SUM =</a:t>
            </a:r>
            <a:r>
              <a:rPr sz="1800" b="1" spc="15" dirty="0">
                <a:latin typeface="Calibri"/>
                <a:cs typeface="Calibri"/>
              </a:rPr>
              <a:t> </a:t>
            </a:r>
            <a:r>
              <a:rPr sz="1800" b="1" spc="-25" dirty="0">
                <a:latin typeface="Calibri"/>
                <a:cs typeface="Calibri"/>
              </a:rPr>
              <a:t>3.7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8638" rIns="0" bIns="0" rtlCol="0">
            <a:spAutoFit/>
          </a:bodyPr>
          <a:lstStyle/>
          <a:p>
            <a:pPr marL="308610">
              <a:lnSpc>
                <a:spcPct val="100000"/>
              </a:lnSpc>
              <a:spcBef>
                <a:spcPts val="95"/>
              </a:spcBef>
            </a:pPr>
            <a:r>
              <a:rPr sz="4400" b="0" u="sng" spc="-5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Integral</a:t>
            </a:r>
            <a:r>
              <a:rPr sz="4400" b="0" u="sng" spc="-17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2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Image</a:t>
            </a:r>
            <a:endParaRPr sz="44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276601" y="1420113"/>
            <a:ext cx="1180465" cy="2938780"/>
            <a:chOff x="2276601" y="1420113"/>
            <a:chExt cx="1180465" cy="2938780"/>
          </a:xfrm>
        </p:grpSpPr>
        <p:sp>
          <p:nvSpPr>
            <p:cNvPr id="4" name="object 4"/>
            <p:cNvSpPr/>
            <p:nvPr/>
          </p:nvSpPr>
          <p:spPr>
            <a:xfrm>
              <a:off x="2282951" y="1426463"/>
              <a:ext cx="1167765" cy="585470"/>
            </a:xfrm>
            <a:custGeom>
              <a:avLst/>
              <a:gdLst/>
              <a:ahLst/>
              <a:cxnLst/>
              <a:rect l="l" t="t" r="r" b="b"/>
              <a:pathLst>
                <a:path w="1167764" h="585469">
                  <a:moveTo>
                    <a:pt x="0" y="585215"/>
                  </a:moveTo>
                  <a:lnTo>
                    <a:pt x="585215" y="585215"/>
                  </a:lnTo>
                  <a:lnTo>
                    <a:pt x="585215" y="0"/>
                  </a:lnTo>
                  <a:lnTo>
                    <a:pt x="0" y="0"/>
                  </a:lnTo>
                  <a:lnTo>
                    <a:pt x="0" y="585215"/>
                  </a:lnTo>
                  <a:close/>
                </a:path>
                <a:path w="1167764" h="585469">
                  <a:moveTo>
                    <a:pt x="585216" y="585215"/>
                  </a:moveTo>
                  <a:lnTo>
                    <a:pt x="1167384" y="585215"/>
                  </a:lnTo>
                  <a:lnTo>
                    <a:pt x="1167384" y="0"/>
                  </a:lnTo>
                  <a:lnTo>
                    <a:pt x="585216" y="0"/>
                  </a:lnTo>
                  <a:lnTo>
                    <a:pt x="585216" y="58521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82951" y="2011680"/>
              <a:ext cx="585470" cy="585470"/>
            </a:xfrm>
            <a:custGeom>
              <a:avLst/>
              <a:gdLst/>
              <a:ahLst/>
              <a:cxnLst/>
              <a:rect l="l" t="t" r="r" b="b"/>
              <a:pathLst>
                <a:path w="585469" h="585469">
                  <a:moveTo>
                    <a:pt x="585215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585215" y="585215"/>
                  </a:lnTo>
                  <a:lnTo>
                    <a:pt x="58521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82951" y="2011680"/>
              <a:ext cx="1167765" cy="2341245"/>
            </a:xfrm>
            <a:custGeom>
              <a:avLst/>
              <a:gdLst/>
              <a:ahLst/>
              <a:cxnLst/>
              <a:rect l="l" t="t" r="r" b="b"/>
              <a:pathLst>
                <a:path w="1167764" h="2341245">
                  <a:moveTo>
                    <a:pt x="0" y="585215"/>
                  </a:moveTo>
                  <a:lnTo>
                    <a:pt x="585215" y="585215"/>
                  </a:lnTo>
                  <a:lnTo>
                    <a:pt x="585215" y="0"/>
                  </a:lnTo>
                  <a:lnTo>
                    <a:pt x="0" y="0"/>
                  </a:lnTo>
                  <a:lnTo>
                    <a:pt x="0" y="585215"/>
                  </a:lnTo>
                  <a:close/>
                </a:path>
                <a:path w="1167764" h="2341245">
                  <a:moveTo>
                    <a:pt x="585216" y="585215"/>
                  </a:moveTo>
                  <a:lnTo>
                    <a:pt x="1167384" y="585215"/>
                  </a:lnTo>
                  <a:lnTo>
                    <a:pt x="1167384" y="0"/>
                  </a:lnTo>
                  <a:lnTo>
                    <a:pt x="585216" y="0"/>
                  </a:lnTo>
                  <a:lnTo>
                    <a:pt x="585216" y="585215"/>
                  </a:lnTo>
                  <a:close/>
                </a:path>
                <a:path w="1167764" h="2341245">
                  <a:moveTo>
                    <a:pt x="0" y="1170431"/>
                  </a:moveTo>
                  <a:lnTo>
                    <a:pt x="585215" y="1170431"/>
                  </a:lnTo>
                  <a:lnTo>
                    <a:pt x="585215" y="585215"/>
                  </a:lnTo>
                  <a:lnTo>
                    <a:pt x="0" y="585215"/>
                  </a:lnTo>
                  <a:lnTo>
                    <a:pt x="0" y="1170431"/>
                  </a:lnTo>
                  <a:close/>
                </a:path>
                <a:path w="1167764" h="2341245">
                  <a:moveTo>
                    <a:pt x="585216" y="1170431"/>
                  </a:moveTo>
                  <a:lnTo>
                    <a:pt x="1167384" y="1170431"/>
                  </a:lnTo>
                  <a:lnTo>
                    <a:pt x="1167384" y="585215"/>
                  </a:lnTo>
                  <a:lnTo>
                    <a:pt x="585216" y="585215"/>
                  </a:lnTo>
                  <a:lnTo>
                    <a:pt x="585216" y="1170431"/>
                  </a:lnTo>
                  <a:close/>
                </a:path>
                <a:path w="1167764" h="2341245">
                  <a:moveTo>
                    <a:pt x="0" y="1755647"/>
                  </a:moveTo>
                  <a:lnTo>
                    <a:pt x="585215" y="1755647"/>
                  </a:lnTo>
                  <a:lnTo>
                    <a:pt x="585215" y="1170431"/>
                  </a:lnTo>
                  <a:lnTo>
                    <a:pt x="0" y="1170431"/>
                  </a:lnTo>
                  <a:lnTo>
                    <a:pt x="0" y="1755647"/>
                  </a:lnTo>
                  <a:close/>
                </a:path>
                <a:path w="1167764" h="2341245">
                  <a:moveTo>
                    <a:pt x="585216" y="1755647"/>
                  </a:moveTo>
                  <a:lnTo>
                    <a:pt x="1167384" y="1755647"/>
                  </a:lnTo>
                  <a:lnTo>
                    <a:pt x="1167384" y="1170431"/>
                  </a:lnTo>
                  <a:lnTo>
                    <a:pt x="585216" y="1170431"/>
                  </a:lnTo>
                  <a:lnTo>
                    <a:pt x="585216" y="1755647"/>
                  </a:lnTo>
                  <a:close/>
                </a:path>
                <a:path w="1167764" h="2341245">
                  <a:moveTo>
                    <a:pt x="0" y="2340863"/>
                  </a:moveTo>
                  <a:lnTo>
                    <a:pt x="585215" y="2340863"/>
                  </a:lnTo>
                  <a:lnTo>
                    <a:pt x="585215" y="1755647"/>
                  </a:lnTo>
                  <a:lnTo>
                    <a:pt x="0" y="1755647"/>
                  </a:lnTo>
                  <a:lnTo>
                    <a:pt x="0" y="2340863"/>
                  </a:lnTo>
                  <a:close/>
                </a:path>
                <a:path w="1167764" h="2341245">
                  <a:moveTo>
                    <a:pt x="585216" y="2340863"/>
                  </a:moveTo>
                  <a:lnTo>
                    <a:pt x="1167384" y="2340863"/>
                  </a:lnTo>
                  <a:lnTo>
                    <a:pt x="1167384" y="1755647"/>
                  </a:lnTo>
                  <a:lnTo>
                    <a:pt x="585216" y="1755647"/>
                  </a:lnTo>
                  <a:lnTo>
                    <a:pt x="585216" y="234086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106424" y="1420367"/>
          <a:ext cx="2339340" cy="2924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5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4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4835">
                <a:tc>
                  <a:txBody>
                    <a:bodyPr/>
                    <a:lstStyle/>
                    <a:p>
                      <a:pPr marR="13716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843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R="137160" algn="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138430" algn="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R="13716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13843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R="13716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13843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R="13716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843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3450335" y="1426463"/>
            <a:ext cx="1170940" cy="585470"/>
          </a:xfrm>
          <a:custGeom>
            <a:avLst/>
            <a:gdLst/>
            <a:ahLst/>
            <a:cxnLst/>
            <a:rect l="l" t="t" r="r" b="b"/>
            <a:pathLst>
              <a:path w="1170939" h="585469">
                <a:moveTo>
                  <a:pt x="0" y="585215"/>
                </a:moveTo>
                <a:lnTo>
                  <a:pt x="585215" y="585215"/>
                </a:lnTo>
                <a:lnTo>
                  <a:pt x="585215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  <a:path w="1170939" h="585469">
                <a:moveTo>
                  <a:pt x="585215" y="585215"/>
                </a:moveTo>
                <a:lnTo>
                  <a:pt x="1170431" y="585215"/>
                </a:lnTo>
                <a:lnTo>
                  <a:pt x="1170431" y="0"/>
                </a:lnTo>
                <a:lnTo>
                  <a:pt x="585215" y="0"/>
                </a:lnTo>
                <a:lnTo>
                  <a:pt x="585215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586353" y="1555241"/>
            <a:ext cx="904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7535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0.7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50335" y="2011679"/>
            <a:ext cx="1170940" cy="585470"/>
          </a:xfrm>
          <a:custGeom>
            <a:avLst/>
            <a:gdLst/>
            <a:ahLst/>
            <a:cxnLst/>
            <a:rect l="l" t="t" r="r" b="b"/>
            <a:pathLst>
              <a:path w="1170939" h="585469">
                <a:moveTo>
                  <a:pt x="0" y="585215"/>
                </a:moveTo>
                <a:lnTo>
                  <a:pt x="585215" y="585215"/>
                </a:lnTo>
                <a:lnTo>
                  <a:pt x="585215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  <a:path w="1170939" h="585469">
                <a:moveTo>
                  <a:pt x="585215" y="585215"/>
                </a:moveTo>
                <a:lnTo>
                  <a:pt x="1170431" y="585215"/>
                </a:lnTo>
                <a:lnTo>
                  <a:pt x="1170431" y="0"/>
                </a:lnTo>
                <a:lnTo>
                  <a:pt x="585215" y="0"/>
                </a:lnTo>
                <a:lnTo>
                  <a:pt x="585215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586353" y="2140458"/>
            <a:ext cx="904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7535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0.8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50335" y="2596895"/>
            <a:ext cx="1170940" cy="585470"/>
          </a:xfrm>
          <a:custGeom>
            <a:avLst/>
            <a:gdLst/>
            <a:ahLst/>
            <a:cxnLst/>
            <a:rect l="l" t="t" r="r" b="b"/>
            <a:pathLst>
              <a:path w="1170939" h="585469">
                <a:moveTo>
                  <a:pt x="0" y="585215"/>
                </a:moveTo>
                <a:lnTo>
                  <a:pt x="585215" y="585215"/>
                </a:lnTo>
                <a:lnTo>
                  <a:pt x="585215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  <a:path w="1170939" h="585469">
                <a:moveTo>
                  <a:pt x="585215" y="585215"/>
                </a:moveTo>
                <a:lnTo>
                  <a:pt x="1170431" y="585215"/>
                </a:lnTo>
                <a:lnTo>
                  <a:pt x="1170431" y="0"/>
                </a:lnTo>
                <a:lnTo>
                  <a:pt x="585215" y="0"/>
                </a:lnTo>
                <a:lnTo>
                  <a:pt x="585215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586353" y="2724988"/>
            <a:ext cx="9042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7535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0.1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50335" y="3182111"/>
            <a:ext cx="1170940" cy="585470"/>
          </a:xfrm>
          <a:custGeom>
            <a:avLst/>
            <a:gdLst/>
            <a:ahLst/>
            <a:cxnLst/>
            <a:rect l="l" t="t" r="r" b="b"/>
            <a:pathLst>
              <a:path w="1170939" h="585470">
                <a:moveTo>
                  <a:pt x="0" y="585215"/>
                </a:moveTo>
                <a:lnTo>
                  <a:pt x="585215" y="585215"/>
                </a:lnTo>
                <a:lnTo>
                  <a:pt x="585215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  <a:path w="1170939" h="585470">
                <a:moveTo>
                  <a:pt x="585215" y="585215"/>
                </a:moveTo>
                <a:lnTo>
                  <a:pt x="1170431" y="585215"/>
                </a:lnTo>
                <a:lnTo>
                  <a:pt x="1170431" y="0"/>
                </a:lnTo>
                <a:lnTo>
                  <a:pt x="585215" y="0"/>
                </a:lnTo>
                <a:lnTo>
                  <a:pt x="585215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586353" y="3310509"/>
            <a:ext cx="904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7535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0.2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450335" y="3767328"/>
            <a:ext cx="1170940" cy="585470"/>
          </a:xfrm>
          <a:custGeom>
            <a:avLst/>
            <a:gdLst/>
            <a:ahLst/>
            <a:cxnLst/>
            <a:rect l="l" t="t" r="r" b="b"/>
            <a:pathLst>
              <a:path w="1170939" h="585470">
                <a:moveTo>
                  <a:pt x="0" y="585216"/>
                </a:moveTo>
                <a:lnTo>
                  <a:pt x="585215" y="585216"/>
                </a:lnTo>
                <a:lnTo>
                  <a:pt x="585215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  <a:path w="1170939" h="585470">
                <a:moveTo>
                  <a:pt x="585215" y="585216"/>
                </a:moveTo>
                <a:lnTo>
                  <a:pt x="1170431" y="585216"/>
                </a:lnTo>
                <a:lnTo>
                  <a:pt x="1170431" y="0"/>
                </a:lnTo>
                <a:lnTo>
                  <a:pt x="585215" y="0"/>
                </a:lnTo>
                <a:lnTo>
                  <a:pt x="585215" y="58521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586353" y="3895725"/>
            <a:ext cx="904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7535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0.6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644640" y="1426463"/>
            <a:ext cx="2923540" cy="2926080"/>
          </a:xfrm>
          <a:custGeom>
            <a:avLst/>
            <a:gdLst/>
            <a:ahLst/>
            <a:cxnLst/>
            <a:rect l="l" t="t" r="r" b="b"/>
            <a:pathLst>
              <a:path w="2923540" h="2926079">
                <a:moveTo>
                  <a:pt x="0" y="585215"/>
                </a:moveTo>
                <a:lnTo>
                  <a:pt x="585216" y="585215"/>
                </a:lnTo>
                <a:lnTo>
                  <a:pt x="585216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  <a:path w="2923540" h="2926079">
                <a:moveTo>
                  <a:pt x="585215" y="585215"/>
                </a:moveTo>
                <a:lnTo>
                  <a:pt x="1170431" y="585215"/>
                </a:lnTo>
                <a:lnTo>
                  <a:pt x="1170431" y="0"/>
                </a:lnTo>
                <a:lnTo>
                  <a:pt x="585215" y="0"/>
                </a:lnTo>
                <a:lnTo>
                  <a:pt x="585215" y="585215"/>
                </a:lnTo>
                <a:close/>
              </a:path>
              <a:path w="2923540" h="2926079">
                <a:moveTo>
                  <a:pt x="0" y="1170432"/>
                </a:moveTo>
                <a:lnTo>
                  <a:pt x="585216" y="1170432"/>
                </a:lnTo>
                <a:lnTo>
                  <a:pt x="585216" y="585216"/>
                </a:lnTo>
                <a:lnTo>
                  <a:pt x="0" y="585216"/>
                </a:lnTo>
                <a:lnTo>
                  <a:pt x="0" y="1170432"/>
                </a:lnTo>
                <a:close/>
              </a:path>
              <a:path w="2923540" h="2926079">
                <a:moveTo>
                  <a:pt x="585215" y="1170432"/>
                </a:moveTo>
                <a:lnTo>
                  <a:pt x="1170431" y="1170432"/>
                </a:lnTo>
                <a:lnTo>
                  <a:pt x="1170431" y="585216"/>
                </a:lnTo>
                <a:lnTo>
                  <a:pt x="585215" y="585216"/>
                </a:lnTo>
                <a:lnTo>
                  <a:pt x="585215" y="1170432"/>
                </a:lnTo>
                <a:close/>
              </a:path>
              <a:path w="2923540" h="2926079">
                <a:moveTo>
                  <a:pt x="0" y="1755648"/>
                </a:moveTo>
                <a:lnTo>
                  <a:pt x="585216" y="1755648"/>
                </a:lnTo>
                <a:lnTo>
                  <a:pt x="585216" y="1170432"/>
                </a:lnTo>
                <a:lnTo>
                  <a:pt x="0" y="1170432"/>
                </a:lnTo>
                <a:lnTo>
                  <a:pt x="0" y="1755648"/>
                </a:lnTo>
                <a:close/>
              </a:path>
              <a:path w="2923540" h="2926079">
                <a:moveTo>
                  <a:pt x="585215" y="1755648"/>
                </a:moveTo>
                <a:lnTo>
                  <a:pt x="1170431" y="1755648"/>
                </a:lnTo>
                <a:lnTo>
                  <a:pt x="1170431" y="1170432"/>
                </a:lnTo>
                <a:lnTo>
                  <a:pt x="585215" y="1170432"/>
                </a:lnTo>
                <a:lnTo>
                  <a:pt x="585215" y="1755648"/>
                </a:lnTo>
                <a:close/>
              </a:path>
              <a:path w="2923540" h="2926079">
                <a:moveTo>
                  <a:pt x="0" y="2340864"/>
                </a:moveTo>
                <a:lnTo>
                  <a:pt x="585216" y="2340864"/>
                </a:lnTo>
                <a:lnTo>
                  <a:pt x="585216" y="1755648"/>
                </a:lnTo>
                <a:lnTo>
                  <a:pt x="0" y="1755648"/>
                </a:lnTo>
                <a:lnTo>
                  <a:pt x="0" y="2340864"/>
                </a:lnTo>
                <a:close/>
              </a:path>
              <a:path w="2923540" h="2926079">
                <a:moveTo>
                  <a:pt x="585215" y="2340864"/>
                </a:moveTo>
                <a:lnTo>
                  <a:pt x="1170431" y="2340864"/>
                </a:lnTo>
                <a:lnTo>
                  <a:pt x="1170431" y="1755648"/>
                </a:lnTo>
                <a:lnTo>
                  <a:pt x="585215" y="1755648"/>
                </a:lnTo>
                <a:lnTo>
                  <a:pt x="585215" y="2340864"/>
                </a:lnTo>
                <a:close/>
              </a:path>
              <a:path w="2923540" h="2926079">
                <a:moveTo>
                  <a:pt x="1170431" y="585215"/>
                </a:moveTo>
                <a:lnTo>
                  <a:pt x="1752600" y="585215"/>
                </a:lnTo>
                <a:lnTo>
                  <a:pt x="1752600" y="0"/>
                </a:lnTo>
                <a:lnTo>
                  <a:pt x="1170431" y="0"/>
                </a:lnTo>
                <a:lnTo>
                  <a:pt x="1170431" y="585215"/>
                </a:lnTo>
                <a:close/>
              </a:path>
              <a:path w="2923540" h="2926079">
                <a:moveTo>
                  <a:pt x="1752600" y="585215"/>
                </a:moveTo>
                <a:lnTo>
                  <a:pt x="2337816" y="585215"/>
                </a:lnTo>
                <a:lnTo>
                  <a:pt x="2337816" y="0"/>
                </a:lnTo>
                <a:lnTo>
                  <a:pt x="1752600" y="0"/>
                </a:lnTo>
                <a:lnTo>
                  <a:pt x="1752600" y="585215"/>
                </a:lnTo>
                <a:close/>
              </a:path>
              <a:path w="2923540" h="2926079">
                <a:moveTo>
                  <a:pt x="1170431" y="1170432"/>
                </a:moveTo>
                <a:lnTo>
                  <a:pt x="1752600" y="1170432"/>
                </a:lnTo>
                <a:lnTo>
                  <a:pt x="1752600" y="585216"/>
                </a:lnTo>
                <a:lnTo>
                  <a:pt x="1170431" y="585216"/>
                </a:lnTo>
                <a:lnTo>
                  <a:pt x="1170431" y="1170432"/>
                </a:lnTo>
                <a:close/>
              </a:path>
              <a:path w="2923540" h="2926079">
                <a:moveTo>
                  <a:pt x="1752600" y="1170432"/>
                </a:moveTo>
                <a:lnTo>
                  <a:pt x="2337816" y="1170432"/>
                </a:lnTo>
                <a:lnTo>
                  <a:pt x="2337816" y="585216"/>
                </a:lnTo>
                <a:lnTo>
                  <a:pt x="1752600" y="585216"/>
                </a:lnTo>
                <a:lnTo>
                  <a:pt x="1752600" y="1170432"/>
                </a:lnTo>
                <a:close/>
              </a:path>
              <a:path w="2923540" h="2926079">
                <a:moveTo>
                  <a:pt x="1170431" y="1755648"/>
                </a:moveTo>
                <a:lnTo>
                  <a:pt x="1752600" y="1755648"/>
                </a:lnTo>
                <a:lnTo>
                  <a:pt x="1752600" y="1170432"/>
                </a:lnTo>
                <a:lnTo>
                  <a:pt x="1170431" y="1170432"/>
                </a:lnTo>
                <a:lnTo>
                  <a:pt x="1170431" y="1755648"/>
                </a:lnTo>
                <a:close/>
              </a:path>
              <a:path w="2923540" h="2926079">
                <a:moveTo>
                  <a:pt x="1752600" y="1755648"/>
                </a:moveTo>
                <a:lnTo>
                  <a:pt x="2337816" y="1755648"/>
                </a:lnTo>
                <a:lnTo>
                  <a:pt x="2337816" y="1170432"/>
                </a:lnTo>
                <a:lnTo>
                  <a:pt x="1752600" y="1170432"/>
                </a:lnTo>
                <a:lnTo>
                  <a:pt x="1752600" y="1755648"/>
                </a:lnTo>
                <a:close/>
              </a:path>
              <a:path w="2923540" h="2926079">
                <a:moveTo>
                  <a:pt x="1170431" y="2340864"/>
                </a:moveTo>
                <a:lnTo>
                  <a:pt x="1752600" y="2340864"/>
                </a:lnTo>
                <a:lnTo>
                  <a:pt x="1752600" y="1755648"/>
                </a:lnTo>
                <a:lnTo>
                  <a:pt x="1170431" y="1755648"/>
                </a:lnTo>
                <a:lnTo>
                  <a:pt x="1170431" y="2340864"/>
                </a:lnTo>
                <a:close/>
              </a:path>
              <a:path w="2923540" h="2926079">
                <a:moveTo>
                  <a:pt x="1752600" y="2340864"/>
                </a:moveTo>
                <a:lnTo>
                  <a:pt x="2337816" y="2340864"/>
                </a:lnTo>
                <a:lnTo>
                  <a:pt x="2337816" y="1755648"/>
                </a:lnTo>
                <a:lnTo>
                  <a:pt x="1752600" y="1755648"/>
                </a:lnTo>
                <a:lnTo>
                  <a:pt x="1752600" y="2340864"/>
                </a:lnTo>
                <a:close/>
              </a:path>
              <a:path w="2923540" h="2926079">
                <a:moveTo>
                  <a:pt x="0" y="2926080"/>
                </a:moveTo>
                <a:lnTo>
                  <a:pt x="585216" y="2926080"/>
                </a:lnTo>
                <a:lnTo>
                  <a:pt x="585216" y="2340864"/>
                </a:lnTo>
                <a:lnTo>
                  <a:pt x="0" y="2340864"/>
                </a:lnTo>
                <a:lnTo>
                  <a:pt x="0" y="2926080"/>
                </a:lnTo>
                <a:close/>
              </a:path>
              <a:path w="2923540" h="2926079">
                <a:moveTo>
                  <a:pt x="585215" y="2926080"/>
                </a:moveTo>
                <a:lnTo>
                  <a:pt x="1170431" y="2926080"/>
                </a:lnTo>
                <a:lnTo>
                  <a:pt x="1170431" y="2340864"/>
                </a:lnTo>
                <a:lnTo>
                  <a:pt x="585215" y="2340864"/>
                </a:lnTo>
                <a:lnTo>
                  <a:pt x="585215" y="2926080"/>
                </a:lnTo>
                <a:close/>
              </a:path>
              <a:path w="2923540" h="2926079">
                <a:moveTo>
                  <a:pt x="1170431" y="2926080"/>
                </a:moveTo>
                <a:lnTo>
                  <a:pt x="1752600" y="2926080"/>
                </a:lnTo>
                <a:lnTo>
                  <a:pt x="1752600" y="2340864"/>
                </a:lnTo>
                <a:lnTo>
                  <a:pt x="1170431" y="2340864"/>
                </a:lnTo>
                <a:lnTo>
                  <a:pt x="1170431" y="2926080"/>
                </a:lnTo>
                <a:close/>
              </a:path>
              <a:path w="2923540" h="2926079">
                <a:moveTo>
                  <a:pt x="1752600" y="2926080"/>
                </a:moveTo>
                <a:lnTo>
                  <a:pt x="2337816" y="2926080"/>
                </a:lnTo>
                <a:lnTo>
                  <a:pt x="2337816" y="2340864"/>
                </a:lnTo>
                <a:lnTo>
                  <a:pt x="1752600" y="2340864"/>
                </a:lnTo>
                <a:lnTo>
                  <a:pt x="1752600" y="2926080"/>
                </a:lnTo>
                <a:close/>
              </a:path>
              <a:path w="2923540" h="2926079">
                <a:moveTo>
                  <a:pt x="2337815" y="585215"/>
                </a:moveTo>
                <a:lnTo>
                  <a:pt x="2923031" y="585215"/>
                </a:lnTo>
                <a:lnTo>
                  <a:pt x="2923031" y="0"/>
                </a:lnTo>
                <a:lnTo>
                  <a:pt x="2337815" y="0"/>
                </a:lnTo>
                <a:lnTo>
                  <a:pt x="2337815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779514" y="1555241"/>
            <a:ext cx="2658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6900" algn="l"/>
                <a:tab pos="1182370" algn="l"/>
                <a:tab pos="1767205" algn="l"/>
                <a:tab pos="2352040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0.1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0.2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0.4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0.5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1.2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982456" y="2011679"/>
            <a:ext cx="585470" cy="585470"/>
          </a:xfrm>
          <a:custGeom>
            <a:avLst/>
            <a:gdLst/>
            <a:ahLst/>
            <a:cxnLst/>
            <a:rect l="l" t="t" r="r" b="b"/>
            <a:pathLst>
              <a:path w="585470" h="585469">
                <a:moveTo>
                  <a:pt x="0" y="585215"/>
                </a:moveTo>
                <a:lnTo>
                  <a:pt x="585216" y="585215"/>
                </a:lnTo>
                <a:lnTo>
                  <a:pt x="585216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779514" y="2140458"/>
            <a:ext cx="2658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6900" algn="l"/>
                <a:tab pos="1182370" algn="l"/>
                <a:tab pos="1767205" algn="l"/>
                <a:tab pos="2352040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0.3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0.7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1.1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1.9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3.4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982456" y="2596895"/>
            <a:ext cx="585470" cy="585470"/>
          </a:xfrm>
          <a:custGeom>
            <a:avLst/>
            <a:gdLst/>
            <a:ahLst/>
            <a:cxnLst/>
            <a:rect l="l" t="t" r="r" b="b"/>
            <a:pathLst>
              <a:path w="585470" h="585469">
                <a:moveTo>
                  <a:pt x="0" y="585215"/>
                </a:moveTo>
                <a:lnTo>
                  <a:pt x="585216" y="585215"/>
                </a:lnTo>
                <a:lnTo>
                  <a:pt x="585216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779514" y="2724988"/>
            <a:ext cx="26581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6900" algn="l"/>
                <a:tab pos="1182370" algn="l"/>
                <a:tab pos="1767205" algn="l"/>
                <a:tab pos="2352040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0.4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1.2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1.9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3.0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4.6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982456" y="3182111"/>
            <a:ext cx="585470" cy="585470"/>
          </a:xfrm>
          <a:custGeom>
            <a:avLst/>
            <a:gdLst/>
            <a:ahLst/>
            <a:cxnLst/>
            <a:rect l="l" t="t" r="r" b="b"/>
            <a:pathLst>
              <a:path w="585470" h="585470">
                <a:moveTo>
                  <a:pt x="0" y="585215"/>
                </a:moveTo>
                <a:lnTo>
                  <a:pt x="585216" y="585215"/>
                </a:lnTo>
                <a:lnTo>
                  <a:pt x="585216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779514" y="3310509"/>
            <a:ext cx="2658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6900" algn="l"/>
                <a:tab pos="1182370" algn="l"/>
                <a:tab pos="1767205" algn="l"/>
                <a:tab pos="2352040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0.5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1.7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2.5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3.7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5.3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982456" y="3767328"/>
            <a:ext cx="585470" cy="585470"/>
          </a:xfrm>
          <a:custGeom>
            <a:avLst/>
            <a:gdLst/>
            <a:ahLst/>
            <a:cxnLst/>
            <a:rect l="l" t="t" r="r" b="b"/>
            <a:pathLst>
              <a:path w="585470" h="585470">
                <a:moveTo>
                  <a:pt x="0" y="585216"/>
                </a:moveTo>
                <a:lnTo>
                  <a:pt x="585216" y="585216"/>
                </a:lnTo>
                <a:lnTo>
                  <a:pt x="585216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9561576" y="1420367"/>
          <a:ext cx="585470" cy="2924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5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4835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1.3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3.7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5.2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6.7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9.9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object 28"/>
          <p:cNvSpPr/>
          <p:nvPr/>
        </p:nvSpPr>
        <p:spPr>
          <a:xfrm>
            <a:off x="5216652" y="2822448"/>
            <a:ext cx="807720" cy="173990"/>
          </a:xfrm>
          <a:custGeom>
            <a:avLst/>
            <a:gdLst/>
            <a:ahLst/>
            <a:cxnLst/>
            <a:rect l="l" t="t" r="r" b="b"/>
            <a:pathLst>
              <a:path w="807720" h="173989">
                <a:moveTo>
                  <a:pt x="633602" y="0"/>
                </a:moveTo>
                <a:lnTo>
                  <a:pt x="633602" y="173736"/>
                </a:lnTo>
                <a:lnTo>
                  <a:pt x="749426" y="115824"/>
                </a:lnTo>
                <a:lnTo>
                  <a:pt x="662559" y="115824"/>
                </a:lnTo>
                <a:lnTo>
                  <a:pt x="662559" y="57912"/>
                </a:lnTo>
                <a:lnTo>
                  <a:pt x="749427" y="57912"/>
                </a:lnTo>
                <a:lnTo>
                  <a:pt x="633602" y="0"/>
                </a:lnTo>
                <a:close/>
              </a:path>
              <a:path w="807720" h="173989">
                <a:moveTo>
                  <a:pt x="633602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633602" y="115824"/>
                </a:lnTo>
                <a:lnTo>
                  <a:pt x="633602" y="57912"/>
                </a:lnTo>
                <a:close/>
              </a:path>
              <a:path w="807720" h="173989">
                <a:moveTo>
                  <a:pt x="749427" y="57912"/>
                </a:moveTo>
                <a:lnTo>
                  <a:pt x="662559" y="57912"/>
                </a:lnTo>
                <a:lnTo>
                  <a:pt x="662559" y="115824"/>
                </a:lnTo>
                <a:lnTo>
                  <a:pt x="749426" y="115824"/>
                </a:lnTo>
                <a:lnTo>
                  <a:pt x="807338" y="86867"/>
                </a:lnTo>
                <a:lnTo>
                  <a:pt x="749427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175764" y="4468114"/>
            <a:ext cx="1365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original</a:t>
            </a:r>
            <a:r>
              <a:rPr sz="1800" b="1" spc="-65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779514" y="3895725"/>
            <a:ext cx="2658110" cy="872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6900" algn="l"/>
                <a:tab pos="1182370" algn="l"/>
                <a:tab pos="1767205" algn="l"/>
                <a:tab pos="2352040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0.6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2.3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3.9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5.6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8.0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Calibri"/>
              <a:cs typeface="Calibri"/>
            </a:endParaRPr>
          </a:p>
          <a:p>
            <a:pPr marL="1046480">
              <a:lnSpc>
                <a:spcPct val="100000"/>
              </a:lnSpc>
            </a:pPr>
            <a:r>
              <a:rPr sz="1800" b="1" spc="-10" dirty="0">
                <a:latin typeface="Calibri"/>
                <a:cs typeface="Calibri"/>
              </a:rPr>
              <a:t>integral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432292" y="3217164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0" y="518160"/>
                </a:moveTo>
                <a:lnTo>
                  <a:pt x="518159" y="518160"/>
                </a:lnTo>
                <a:lnTo>
                  <a:pt x="518159" y="0"/>
                </a:lnTo>
                <a:lnTo>
                  <a:pt x="0" y="0"/>
                </a:lnTo>
                <a:lnTo>
                  <a:pt x="0" y="518160"/>
                </a:lnTo>
                <a:close/>
              </a:path>
            </a:pathLst>
          </a:custGeom>
          <a:ln w="57912">
            <a:solidFill>
              <a:srgbClr val="FF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847213" y="5160086"/>
            <a:ext cx="15081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SUM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=</a:t>
            </a:r>
            <a:r>
              <a:rPr sz="1800" b="1" spc="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3.7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–</a:t>
            </a:r>
            <a:r>
              <a:rPr sz="1800" b="1" spc="15" dirty="0">
                <a:latin typeface="Calibri"/>
                <a:cs typeface="Calibri"/>
              </a:rPr>
              <a:t> </a:t>
            </a:r>
            <a:r>
              <a:rPr sz="1800" b="1" spc="-25" dirty="0">
                <a:latin typeface="Calibri"/>
                <a:cs typeface="Calibri"/>
              </a:rPr>
              <a:t>0.5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432291" y="1452372"/>
            <a:ext cx="518159" cy="521334"/>
          </a:xfrm>
          <a:custGeom>
            <a:avLst/>
            <a:gdLst/>
            <a:ahLst/>
            <a:cxnLst/>
            <a:rect l="l" t="t" r="r" b="b"/>
            <a:pathLst>
              <a:path w="518159" h="521335">
                <a:moveTo>
                  <a:pt x="0" y="521208"/>
                </a:moveTo>
                <a:lnTo>
                  <a:pt x="518159" y="521208"/>
                </a:lnTo>
                <a:lnTo>
                  <a:pt x="518159" y="0"/>
                </a:lnTo>
                <a:lnTo>
                  <a:pt x="0" y="0"/>
                </a:lnTo>
                <a:lnTo>
                  <a:pt x="0" y="521208"/>
                </a:lnTo>
                <a:close/>
              </a:path>
            </a:pathLst>
          </a:custGeom>
          <a:ln w="57912">
            <a:solidFill>
              <a:srgbClr val="FF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8638" rIns="0" bIns="0" rtlCol="0">
            <a:spAutoFit/>
          </a:bodyPr>
          <a:lstStyle/>
          <a:p>
            <a:pPr marL="308610">
              <a:lnSpc>
                <a:spcPct val="100000"/>
              </a:lnSpc>
              <a:spcBef>
                <a:spcPts val="95"/>
              </a:spcBef>
            </a:pPr>
            <a:r>
              <a:rPr sz="4400" b="0" u="sng" spc="-5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Integral</a:t>
            </a:r>
            <a:r>
              <a:rPr sz="4400" b="0" u="sng" spc="-17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2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Image</a:t>
            </a:r>
            <a:endParaRPr sz="44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276601" y="1420113"/>
            <a:ext cx="1180465" cy="2938780"/>
            <a:chOff x="2276601" y="1420113"/>
            <a:chExt cx="1180465" cy="2938780"/>
          </a:xfrm>
        </p:grpSpPr>
        <p:sp>
          <p:nvSpPr>
            <p:cNvPr id="4" name="object 4"/>
            <p:cNvSpPr/>
            <p:nvPr/>
          </p:nvSpPr>
          <p:spPr>
            <a:xfrm>
              <a:off x="2282951" y="1426463"/>
              <a:ext cx="1167765" cy="585470"/>
            </a:xfrm>
            <a:custGeom>
              <a:avLst/>
              <a:gdLst/>
              <a:ahLst/>
              <a:cxnLst/>
              <a:rect l="l" t="t" r="r" b="b"/>
              <a:pathLst>
                <a:path w="1167764" h="585469">
                  <a:moveTo>
                    <a:pt x="0" y="585215"/>
                  </a:moveTo>
                  <a:lnTo>
                    <a:pt x="585215" y="585215"/>
                  </a:lnTo>
                  <a:lnTo>
                    <a:pt x="585215" y="0"/>
                  </a:lnTo>
                  <a:lnTo>
                    <a:pt x="0" y="0"/>
                  </a:lnTo>
                  <a:lnTo>
                    <a:pt x="0" y="585215"/>
                  </a:lnTo>
                  <a:close/>
                </a:path>
                <a:path w="1167764" h="585469">
                  <a:moveTo>
                    <a:pt x="585216" y="585215"/>
                  </a:moveTo>
                  <a:lnTo>
                    <a:pt x="1167384" y="585215"/>
                  </a:lnTo>
                  <a:lnTo>
                    <a:pt x="1167384" y="0"/>
                  </a:lnTo>
                  <a:lnTo>
                    <a:pt x="585216" y="0"/>
                  </a:lnTo>
                  <a:lnTo>
                    <a:pt x="585216" y="58521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82951" y="2011680"/>
              <a:ext cx="585470" cy="585470"/>
            </a:xfrm>
            <a:custGeom>
              <a:avLst/>
              <a:gdLst/>
              <a:ahLst/>
              <a:cxnLst/>
              <a:rect l="l" t="t" r="r" b="b"/>
              <a:pathLst>
                <a:path w="585469" h="585469">
                  <a:moveTo>
                    <a:pt x="585215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585215" y="585215"/>
                  </a:lnTo>
                  <a:lnTo>
                    <a:pt x="58521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82951" y="2011680"/>
              <a:ext cx="1167765" cy="2341245"/>
            </a:xfrm>
            <a:custGeom>
              <a:avLst/>
              <a:gdLst/>
              <a:ahLst/>
              <a:cxnLst/>
              <a:rect l="l" t="t" r="r" b="b"/>
              <a:pathLst>
                <a:path w="1167764" h="2341245">
                  <a:moveTo>
                    <a:pt x="0" y="585215"/>
                  </a:moveTo>
                  <a:lnTo>
                    <a:pt x="585215" y="585215"/>
                  </a:lnTo>
                  <a:lnTo>
                    <a:pt x="585215" y="0"/>
                  </a:lnTo>
                  <a:lnTo>
                    <a:pt x="0" y="0"/>
                  </a:lnTo>
                  <a:lnTo>
                    <a:pt x="0" y="585215"/>
                  </a:lnTo>
                  <a:close/>
                </a:path>
                <a:path w="1167764" h="2341245">
                  <a:moveTo>
                    <a:pt x="585216" y="585215"/>
                  </a:moveTo>
                  <a:lnTo>
                    <a:pt x="1167384" y="585215"/>
                  </a:lnTo>
                  <a:lnTo>
                    <a:pt x="1167384" y="0"/>
                  </a:lnTo>
                  <a:lnTo>
                    <a:pt x="585216" y="0"/>
                  </a:lnTo>
                  <a:lnTo>
                    <a:pt x="585216" y="585215"/>
                  </a:lnTo>
                  <a:close/>
                </a:path>
                <a:path w="1167764" h="2341245">
                  <a:moveTo>
                    <a:pt x="0" y="1170431"/>
                  </a:moveTo>
                  <a:lnTo>
                    <a:pt x="585215" y="1170431"/>
                  </a:lnTo>
                  <a:lnTo>
                    <a:pt x="585215" y="585215"/>
                  </a:lnTo>
                  <a:lnTo>
                    <a:pt x="0" y="585215"/>
                  </a:lnTo>
                  <a:lnTo>
                    <a:pt x="0" y="1170431"/>
                  </a:lnTo>
                  <a:close/>
                </a:path>
                <a:path w="1167764" h="2341245">
                  <a:moveTo>
                    <a:pt x="585216" y="1170431"/>
                  </a:moveTo>
                  <a:lnTo>
                    <a:pt x="1167384" y="1170431"/>
                  </a:lnTo>
                  <a:lnTo>
                    <a:pt x="1167384" y="585215"/>
                  </a:lnTo>
                  <a:lnTo>
                    <a:pt x="585216" y="585215"/>
                  </a:lnTo>
                  <a:lnTo>
                    <a:pt x="585216" y="1170431"/>
                  </a:lnTo>
                  <a:close/>
                </a:path>
                <a:path w="1167764" h="2341245">
                  <a:moveTo>
                    <a:pt x="0" y="1755647"/>
                  </a:moveTo>
                  <a:lnTo>
                    <a:pt x="585215" y="1755647"/>
                  </a:lnTo>
                  <a:lnTo>
                    <a:pt x="585215" y="1170431"/>
                  </a:lnTo>
                  <a:lnTo>
                    <a:pt x="0" y="1170431"/>
                  </a:lnTo>
                  <a:lnTo>
                    <a:pt x="0" y="1755647"/>
                  </a:lnTo>
                  <a:close/>
                </a:path>
                <a:path w="1167764" h="2341245">
                  <a:moveTo>
                    <a:pt x="585216" y="1755647"/>
                  </a:moveTo>
                  <a:lnTo>
                    <a:pt x="1167384" y="1755647"/>
                  </a:lnTo>
                  <a:lnTo>
                    <a:pt x="1167384" y="1170431"/>
                  </a:lnTo>
                  <a:lnTo>
                    <a:pt x="585216" y="1170431"/>
                  </a:lnTo>
                  <a:lnTo>
                    <a:pt x="585216" y="1755647"/>
                  </a:lnTo>
                  <a:close/>
                </a:path>
                <a:path w="1167764" h="2341245">
                  <a:moveTo>
                    <a:pt x="0" y="2340863"/>
                  </a:moveTo>
                  <a:lnTo>
                    <a:pt x="585215" y="2340863"/>
                  </a:lnTo>
                  <a:lnTo>
                    <a:pt x="585215" y="1755647"/>
                  </a:lnTo>
                  <a:lnTo>
                    <a:pt x="0" y="1755647"/>
                  </a:lnTo>
                  <a:lnTo>
                    <a:pt x="0" y="2340863"/>
                  </a:lnTo>
                  <a:close/>
                </a:path>
                <a:path w="1167764" h="2341245">
                  <a:moveTo>
                    <a:pt x="585216" y="2340863"/>
                  </a:moveTo>
                  <a:lnTo>
                    <a:pt x="1167384" y="2340863"/>
                  </a:lnTo>
                  <a:lnTo>
                    <a:pt x="1167384" y="1755647"/>
                  </a:lnTo>
                  <a:lnTo>
                    <a:pt x="585216" y="1755647"/>
                  </a:lnTo>
                  <a:lnTo>
                    <a:pt x="585216" y="234086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106424" y="1420367"/>
          <a:ext cx="2339340" cy="2924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5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4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4835">
                <a:tc>
                  <a:txBody>
                    <a:bodyPr/>
                    <a:lstStyle/>
                    <a:p>
                      <a:pPr marR="13716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13843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R="137160" algn="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138430" algn="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R="13716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13843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R="13716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13843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R="13716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843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3450335" y="1426463"/>
            <a:ext cx="1170940" cy="585470"/>
          </a:xfrm>
          <a:custGeom>
            <a:avLst/>
            <a:gdLst/>
            <a:ahLst/>
            <a:cxnLst/>
            <a:rect l="l" t="t" r="r" b="b"/>
            <a:pathLst>
              <a:path w="1170939" h="585469">
                <a:moveTo>
                  <a:pt x="0" y="585215"/>
                </a:moveTo>
                <a:lnTo>
                  <a:pt x="585215" y="585215"/>
                </a:lnTo>
                <a:lnTo>
                  <a:pt x="585215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  <a:path w="1170939" h="585469">
                <a:moveTo>
                  <a:pt x="585215" y="585215"/>
                </a:moveTo>
                <a:lnTo>
                  <a:pt x="1170431" y="585215"/>
                </a:lnTo>
                <a:lnTo>
                  <a:pt x="1170431" y="0"/>
                </a:lnTo>
                <a:lnTo>
                  <a:pt x="585215" y="0"/>
                </a:lnTo>
                <a:lnTo>
                  <a:pt x="585215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586353" y="1555241"/>
            <a:ext cx="904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7535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0.7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50335" y="2011679"/>
            <a:ext cx="1170940" cy="585470"/>
          </a:xfrm>
          <a:custGeom>
            <a:avLst/>
            <a:gdLst/>
            <a:ahLst/>
            <a:cxnLst/>
            <a:rect l="l" t="t" r="r" b="b"/>
            <a:pathLst>
              <a:path w="1170939" h="585469">
                <a:moveTo>
                  <a:pt x="0" y="585215"/>
                </a:moveTo>
                <a:lnTo>
                  <a:pt x="585215" y="585215"/>
                </a:lnTo>
                <a:lnTo>
                  <a:pt x="585215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  <a:path w="1170939" h="585469">
                <a:moveTo>
                  <a:pt x="585215" y="585215"/>
                </a:moveTo>
                <a:lnTo>
                  <a:pt x="1170431" y="585215"/>
                </a:lnTo>
                <a:lnTo>
                  <a:pt x="1170431" y="0"/>
                </a:lnTo>
                <a:lnTo>
                  <a:pt x="585215" y="0"/>
                </a:lnTo>
                <a:lnTo>
                  <a:pt x="585215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586353" y="2140458"/>
            <a:ext cx="904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7535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0.8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50335" y="2596895"/>
            <a:ext cx="1170940" cy="585470"/>
          </a:xfrm>
          <a:custGeom>
            <a:avLst/>
            <a:gdLst/>
            <a:ahLst/>
            <a:cxnLst/>
            <a:rect l="l" t="t" r="r" b="b"/>
            <a:pathLst>
              <a:path w="1170939" h="585469">
                <a:moveTo>
                  <a:pt x="0" y="585215"/>
                </a:moveTo>
                <a:lnTo>
                  <a:pt x="585215" y="585215"/>
                </a:lnTo>
                <a:lnTo>
                  <a:pt x="585215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  <a:path w="1170939" h="585469">
                <a:moveTo>
                  <a:pt x="585215" y="585215"/>
                </a:moveTo>
                <a:lnTo>
                  <a:pt x="1170431" y="585215"/>
                </a:lnTo>
                <a:lnTo>
                  <a:pt x="1170431" y="0"/>
                </a:lnTo>
                <a:lnTo>
                  <a:pt x="585215" y="0"/>
                </a:lnTo>
                <a:lnTo>
                  <a:pt x="585215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586353" y="2724988"/>
            <a:ext cx="9042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7535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0.1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50335" y="3182111"/>
            <a:ext cx="1170940" cy="585470"/>
          </a:xfrm>
          <a:custGeom>
            <a:avLst/>
            <a:gdLst/>
            <a:ahLst/>
            <a:cxnLst/>
            <a:rect l="l" t="t" r="r" b="b"/>
            <a:pathLst>
              <a:path w="1170939" h="585470">
                <a:moveTo>
                  <a:pt x="0" y="585215"/>
                </a:moveTo>
                <a:lnTo>
                  <a:pt x="585215" y="585215"/>
                </a:lnTo>
                <a:lnTo>
                  <a:pt x="585215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  <a:path w="1170939" h="585470">
                <a:moveTo>
                  <a:pt x="585215" y="585215"/>
                </a:moveTo>
                <a:lnTo>
                  <a:pt x="1170431" y="585215"/>
                </a:lnTo>
                <a:lnTo>
                  <a:pt x="1170431" y="0"/>
                </a:lnTo>
                <a:lnTo>
                  <a:pt x="585215" y="0"/>
                </a:lnTo>
                <a:lnTo>
                  <a:pt x="585215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586353" y="3310509"/>
            <a:ext cx="904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7535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0.2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450335" y="3767328"/>
            <a:ext cx="1170940" cy="585470"/>
          </a:xfrm>
          <a:custGeom>
            <a:avLst/>
            <a:gdLst/>
            <a:ahLst/>
            <a:cxnLst/>
            <a:rect l="l" t="t" r="r" b="b"/>
            <a:pathLst>
              <a:path w="1170939" h="585470">
                <a:moveTo>
                  <a:pt x="0" y="585216"/>
                </a:moveTo>
                <a:lnTo>
                  <a:pt x="585215" y="585216"/>
                </a:lnTo>
                <a:lnTo>
                  <a:pt x="585215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  <a:path w="1170939" h="585470">
                <a:moveTo>
                  <a:pt x="585215" y="585216"/>
                </a:moveTo>
                <a:lnTo>
                  <a:pt x="1170431" y="585216"/>
                </a:lnTo>
                <a:lnTo>
                  <a:pt x="1170431" y="0"/>
                </a:lnTo>
                <a:lnTo>
                  <a:pt x="585215" y="0"/>
                </a:lnTo>
                <a:lnTo>
                  <a:pt x="585215" y="58521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586353" y="3895725"/>
            <a:ext cx="904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7535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0.6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644640" y="1426463"/>
            <a:ext cx="2923540" cy="2926080"/>
          </a:xfrm>
          <a:custGeom>
            <a:avLst/>
            <a:gdLst/>
            <a:ahLst/>
            <a:cxnLst/>
            <a:rect l="l" t="t" r="r" b="b"/>
            <a:pathLst>
              <a:path w="2923540" h="2926079">
                <a:moveTo>
                  <a:pt x="0" y="585215"/>
                </a:moveTo>
                <a:lnTo>
                  <a:pt x="585216" y="585215"/>
                </a:lnTo>
                <a:lnTo>
                  <a:pt x="585216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  <a:path w="2923540" h="2926079">
                <a:moveTo>
                  <a:pt x="585215" y="585215"/>
                </a:moveTo>
                <a:lnTo>
                  <a:pt x="1170431" y="585215"/>
                </a:lnTo>
                <a:lnTo>
                  <a:pt x="1170431" y="0"/>
                </a:lnTo>
                <a:lnTo>
                  <a:pt x="585215" y="0"/>
                </a:lnTo>
                <a:lnTo>
                  <a:pt x="585215" y="585215"/>
                </a:lnTo>
                <a:close/>
              </a:path>
              <a:path w="2923540" h="2926079">
                <a:moveTo>
                  <a:pt x="0" y="1170432"/>
                </a:moveTo>
                <a:lnTo>
                  <a:pt x="585216" y="1170432"/>
                </a:lnTo>
                <a:lnTo>
                  <a:pt x="585216" y="585216"/>
                </a:lnTo>
                <a:lnTo>
                  <a:pt x="0" y="585216"/>
                </a:lnTo>
                <a:lnTo>
                  <a:pt x="0" y="1170432"/>
                </a:lnTo>
                <a:close/>
              </a:path>
              <a:path w="2923540" h="2926079">
                <a:moveTo>
                  <a:pt x="585215" y="1170432"/>
                </a:moveTo>
                <a:lnTo>
                  <a:pt x="1170431" y="1170432"/>
                </a:lnTo>
                <a:lnTo>
                  <a:pt x="1170431" y="585216"/>
                </a:lnTo>
                <a:lnTo>
                  <a:pt x="585215" y="585216"/>
                </a:lnTo>
                <a:lnTo>
                  <a:pt x="585215" y="1170432"/>
                </a:lnTo>
                <a:close/>
              </a:path>
              <a:path w="2923540" h="2926079">
                <a:moveTo>
                  <a:pt x="0" y="1755648"/>
                </a:moveTo>
                <a:lnTo>
                  <a:pt x="585216" y="1755648"/>
                </a:lnTo>
                <a:lnTo>
                  <a:pt x="585216" y="1170432"/>
                </a:lnTo>
                <a:lnTo>
                  <a:pt x="0" y="1170432"/>
                </a:lnTo>
                <a:lnTo>
                  <a:pt x="0" y="1755648"/>
                </a:lnTo>
                <a:close/>
              </a:path>
              <a:path w="2923540" h="2926079">
                <a:moveTo>
                  <a:pt x="585215" y="1755648"/>
                </a:moveTo>
                <a:lnTo>
                  <a:pt x="1170431" y="1755648"/>
                </a:lnTo>
                <a:lnTo>
                  <a:pt x="1170431" y="1170432"/>
                </a:lnTo>
                <a:lnTo>
                  <a:pt x="585215" y="1170432"/>
                </a:lnTo>
                <a:lnTo>
                  <a:pt x="585215" y="1755648"/>
                </a:lnTo>
                <a:close/>
              </a:path>
              <a:path w="2923540" h="2926079">
                <a:moveTo>
                  <a:pt x="0" y="2340864"/>
                </a:moveTo>
                <a:lnTo>
                  <a:pt x="585216" y="2340864"/>
                </a:lnTo>
                <a:lnTo>
                  <a:pt x="585216" y="1755648"/>
                </a:lnTo>
                <a:lnTo>
                  <a:pt x="0" y="1755648"/>
                </a:lnTo>
                <a:lnTo>
                  <a:pt x="0" y="2340864"/>
                </a:lnTo>
                <a:close/>
              </a:path>
              <a:path w="2923540" h="2926079">
                <a:moveTo>
                  <a:pt x="585215" y="2340864"/>
                </a:moveTo>
                <a:lnTo>
                  <a:pt x="1170431" y="2340864"/>
                </a:lnTo>
                <a:lnTo>
                  <a:pt x="1170431" y="1755648"/>
                </a:lnTo>
                <a:lnTo>
                  <a:pt x="585215" y="1755648"/>
                </a:lnTo>
                <a:lnTo>
                  <a:pt x="585215" y="2340864"/>
                </a:lnTo>
                <a:close/>
              </a:path>
              <a:path w="2923540" h="2926079">
                <a:moveTo>
                  <a:pt x="1170431" y="585215"/>
                </a:moveTo>
                <a:lnTo>
                  <a:pt x="1752600" y="585215"/>
                </a:lnTo>
                <a:lnTo>
                  <a:pt x="1752600" y="0"/>
                </a:lnTo>
                <a:lnTo>
                  <a:pt x="1170431" y="0"/>
                </a:lnTo>
                <a:lnTo>
                  <a:pt x="1170431" y="585215"/>
                </a:lnTo>
                <a:close/>
              </a:path>
              <a:path w="2923540" h="2926079">
                <a:moveTo>
                  <a:pt x="1752600" y="585215"/>
                </a:moveTo>
                <a:lnTo>
                  <a:pt x="2337816" y="585215"/>
                </a:lnTo>
                <a:lnTo>
                  <a:pt x="2337816" y="0"/>
                </a:lnTo>
                <a:lnTo>
                  <a:pt x="1752600" y="0"/>
                </a:lnTo>
                <a:lnTo>
                  <a:pt x="1752600" y="585215"/>
                </a:lnTo>
                <a:close/>
              </a:path>
              <a:path w="2923540" h="2926079">
                <a:moveTo>
                  <a:pt x="1170431" y="1170432"/>
                </a:moveTo>
                <a:lnTo>
                  <a:pt x="1752600" y="1170432"/>
                </a:lnTo>
                <a:lnTo>
                  <a:pt x="1752600" y="585216"/>
                </a:lnTo>
                <a:lnTo>
                  <a:pt x="1170431" y="585216"/>
                </a:lnTo>
                <a:lnTo>
                  <a:pt x="1170431" y="1170432"/>
                </a:lnTo>
                <a:close/>
              </a:path>
              <a:path w="2923540" h="2926079">
                <a:moveTo>
                  <a:pt x="1752600" y="1170432"/>
                </a:moveTo>
                <a:lnTo>
                  <a:pt x="2337816" y="1170432"/>
                </a:lnTo>
                <a:lnTo>
                  <a:pt x="2337816" y="585216"/>
                </a:lnTo>
                <a:lnTo>
                  <a:pt x="1752600" y="585216"/>
                </a:lnTo>
                <a:lnTo>
                  <a:pt x="1752600" y="1170432"/>
                </a:lnTo>
                <a:close/>
              </a:path>
              <a:path w="2923540" h="2926079">
                <a:moveTo>
                  <a:pt x="1170431" y="1755648"/>
                </a:moveTo>
                <a:lnTo>
                  <a:pt x="1752600" y="1755648"/>
                </a:lnTo>
                <a:lnTo>
                  <a:pt x="1752600" y="1170432"/>
                </a:lnTo>
                <a:lnTo>
                  <a:pt x="1170431" y="1170432"/>
                </a:lnTo>
                <a:lnTo>
                  <a:pt x="1170431" y="1755648"/>
                </a:lnTo>
                <a:close/>
              </a:path>
              <a:path w="2923540" h="2926079">
                <a:moveTo>
                  <a:pt x="1752600" y="1755648"/>
                </a:moveTo>
                <a:lnTo>
                  <a:pt x="2337816" y="1755648"/>
                </a:lnTo>
                <a:lnTo>
                  <a:pt x="2337816" y="1170432"/>
                </a:lnTo>
                <a:lnTo>
                  <a:pt x="1752600" y="1170432"/>
                </a:lnTo>
                <a:lnTo>
                  <a:pt x="1752600" y="1755648"/>
                </a:lnTo>
                <a:close/>
              </a:path>
              <a:path w="2923540" h="2926079">
                <a:moveTo>
                  <a:pt x="1170431" y="2340864"/>
                </a:moveTo>
                <a:lnTo>
                  <a:pt x="1752600" y="2340864"/>
                </a:lnTo>
                <a:lnTo>
                  <a:pt x="1752600" y="1755648"/>
                </a:lnTo>
                <a:lnTo>
                  <a:pt x="1170431" y="1755648"/>
                </a:lnTo>
                <a:lnTo>
                  <a:pt x="1170431" y="2340864"/>
                </a:lnTo>
                <a:close/>
              </a:path>
              <a:path w="2923540" h="2926079">
                <a:moveTo>
                  <a:pt x="1752600" y="2340864"/>
                </a:moveTo>
                <a:lnTo>
                  <a:pt x="2337816" y="2340864"/>
                </a:lnTo>
                <a:lnTo>
                  <a:pt x="2337816" y="1755648"/>
                </a:lnTo>
                <a:lnTo>
                  <a:pt x="1752600" y="1755648"/>
                </a:lnTo>
                <a:lnTo>
                  <a:pt x="1752600" y="2340864"/>
                </a:lnTo>
                <a:close/>
              </a:path>
              <a:path w="2923540" h="2926079">
                <a:moveTo>
                  <a:pt x="0" y="2926080"/>
                </a:moveTo>
                <a:lnTo>
                  <a:pt x="585216" y="2926080"/>
                </a:lnTo>
                <a:lnTo>
                  <a:pt x="585216" y="2340864"/>
                </a:lnTo>
                <a:lnTo>
                  <a:pt x="0" y="2340864"/>
                </a:lnTo>
                <a:lnTo>
                  <a:pt x="0" y="2926080"/>
                </a:lnTo>
                <a:close/>
              </a:path>
              <a:path w="2923540" h="2926079">
                <a:moveTo>
                  <a:pt x="585215" y="2926080"/>
                </a:moveTo>
                <a:lnTo>
                  <a:pt x="1170431" y="2926080"/>
                </a:lnTo>
                <a:lnTo>
                  <a:pt x="1170431" y="2340864"/>
                </a:lnTo>
                <a:lnTo>
                  <a:pt x="585215" y="2340864"/>
                </a:lnTo>
                <a:lnTo>
                  <a:pt x="585215" y="2926080"/>
                </a:lnTo>
                <a:close/>
              </a:path>
              <a:path w="2923540" h="2926079">
                <a:moveTo>
                  <a:pt x="1170431" y="2926080"/>
                </a:moveTo>
                <a:lnTo>
                  <a:pt x="1752600" y="2926080"/>
                </a:lnTo>
                <a:lnTo>
                  <a:pt x="1752600" y="2340864"/>
                </a:lnTo>
                <a:lnTo>
                  <a:pt x="1170431" y="2340864"/>
                </a:lnTo>
                <a:lnTo>
                  <a:pt x="1170431" y="2926080"/>
                </a:lnTo>
                <a:close/>
              </a:path>
              <a:path w="2923540" h="2926079">
                <a:moveTo>
                  <a:pt x="1752600" y="2926080"/>
                </a:moveTo>
                <a:lnTo>
                  <a:pt x="2337816" y="2926080"/>
                </a:lnTo>
                <a:lnTo>
                  <a:pt x="2337816" y="2340864"/>
                </a:lnTo>
                <a:lnTo>
                  <a:pt x="1752600" y="2340864"/>
                </a:lnTo>
                <a:lnTo>
                  <a:pt x="1752600" y="2926080"/>
                </a:lnTo>
                <a:close/>
              </a:path>
              <a:path w="2923540" h="2926079">
                <a:moveTo>
                  <a:pt x="2337815" y="585215"/>
                </a:moveTo>
                <a:lnTo>
                  <a:pt x="2923031" y="585215"/>
                </a:lnTo>
                <a:lnTo>
                  <a:pt x="2923031" y="0"/>
                </a:lnTo>
                <a:lnTo>
                  <a:pt x="2337815" y="0"/>
                </a:lnTo>
                <a:lnTo>
                  <a:pt x="2337815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779514" y="1555241"/>
            <a:ext cx="2658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6900" algn="l"/>
                <a:tab pos="1182370" algn="l"/>
                <a:tab pos="1767205" algn="l"/>
                <a:tab pos="2352040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0.1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0.2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0.4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0.5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1.2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982456" y="2011679"/>
            <a:ext cx="585470" cy="585470"/>
          </a:xfrm>
          <a:custGeom>
            <a:avLst/>
            <a:gdLst/>
            <a:ahLst/>
            <a:cxnLst/>
            <a:rect l="l" t="t" r="r" b="b"/>
            <a:pathLst>
              <a:path w="585470" h="585469">
                <a:moveTo>
                  <a:pt x="0" y="585215"/>
                </a:moveTo>
                <a:lnTo>
                  <a:pt x="585216" y="585215"/>
                </a:lnTo>
                <a:lnTo>
                  <a:pt x="585216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779514" y="2140458"/>
            <a:ext cx="2658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6900" algn="l"/>
                <a:tab pos="1182370" algn="l"/>
                <a:tab pos="1767205" algn="l"/>
                <a:tab pos="2352040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0.3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0.7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1.1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1.9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3.4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982456" y="2596895"/>
            <a:ext cx="585470" cy="585470"/>
          </a:xfrm>
          <a:custGeom>
            <a:avLst/>
            <a:gdLst/>
            <a:ahLst/>
            <a:cxnLst/>
            <a:rect l="l" t="t" r="r" b="b"/>
            <a:pathLst>
              <a:path w="585470" h="585469">
                <a:moveTo>
                  <a:pt x="0" y="585215"/>
                </a:moveTo>
                <a:lnTo>
                  <a:pt x="585216" y="585215"/>
                </a:lnTo>
                <a:lnTo>
                  <a:pt x="585216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779514" y="2724988"/>
            <a:ext cx="26581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6900" algn="l"/>
                <a:tab pos="1182370" algn="l"/>
                <a:tab pos="1767205" algn="l"/>
                <a:tab pos="2352040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0.4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1.2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1.9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3.0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4.6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982456" y="3182111"/>
            <a:ext cx="585470" cy="585470"/>
          </a:xfrm>
          <a:custGeom>
            <a:avLst/>
            <a:gdLst/>
            <a:ahLst/>
            <a:cxnLst/>
            <a:rect l="l" t="t" r="r" b="b"/>
            <a:pathLst>
              <a:path w="585470" h="585470">
                <a:moveTo>
                  <a:pt x="0" y="585215"/>
                </a:moveTo>
                <a:lnTo>
                  <a:pt x="585216" y="585215"/>
                </a:lnTo>
                <a:lnTo>
                  <a:pt x="585216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779514" y="3310509"/>
            <a:ext cx="2658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6900" algn="l"/>
                <a:tab pos="1182370" algn="l"/>
                <a:tab pos="1767205" algn="l"/>
                <a:tab pos="2352040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0.5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1.7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2.5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3.7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5.3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982456" y="3767328"/>
            <a:ext cx="585470" cy="585470"/>
          </a:xfrm>
          <a:custGeom>
            <a:avLst/>
            <a:gdLst/>
            <a:ahLst/>
            <a:cxnLst/>
            <a:rect l="l" t="t" r="r" b="b"/>
            <a:pathLst>
              <a:path w="585470" h="585470">
                <a:moveTo>
                  <a:pt x="0" y="585216"/>
                </a:moveTo>
                <a:lnTo>
                  <a:pt x="585216" y="585216"/>
                </a:lnTo>
                <a:lnTo>
                  <a:pt x="585216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9561576" y="1420367"/>
          <a:ext cx="585470" cy="2924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5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4835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1.3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3.7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5.2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6.7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9.9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object 28"/>
          <p:cNvSpPr/>
          <p:nvPr/>
        </p:nvSpPr>
        <p:spPr>
          <a:xfrm>
            <a:off x="5216652" y="2822448"/>
            <a:ext cx="807720" cy="173990"/>
          </a:xfrm>
          <a:custGeom>
            <a:avLst/>
            <a:gdLst/>
            <a:ahLst/>
            <a:cxnLst/>
            <a:rect l="l" t="t" r="r" b="b"/>
            <a:pathLst>
              <a:path w="807720" h="173989">
                <a:moveTo>
                  <a:pt x="633602" y="0"/>
                </a:moveTo>
                <a:lnTo>
                  <a:pt x="633602" y="173736"/>
                </a:lnTo>
                <a:lnTo>
                  <a:pt x="749426" y="115824"/>
                </a:lnTo>
                <a:lnTo>
                  <a:pt x="662559" y="115824"/>
                </a:lnTo>
                <a:lnTo>
                  <a:pt x="662559" y="57912"/>
                </a:lnTo>
                <a:lnTo>
                  <a:pt x="749427" y="57912"/>
                </a:lnTo>
                <a:lnTo>
                  <a:pt x="633602" y="0"/>
                </a:lnTo>
                <a:close/>
              </a:path>
              <a:path w="807720" h="173989">
                <a:moveTo>
                  <a:pt x="633602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633602" y="115824"/>
                </a:lnTo>
                <a:lnTo>
                  <a:pt x="633602" y="57912"/>
                </a:lnTo>
                <a:close/>
              </a:path>
              <a:path w="807720" h="173989">
                <a:moveTo>
                  <a:pt x="749427" y="57912"/>
                </a:moveTo>
                <a:lnTo>
                  <a:pt x="662559" y="57912"/>
                </a:lnTo>
                <a:lnTo>
                  <a:pt x="662559" y="115824"/>
                </a:lnTo>
                <a:lnTo>
                  <a:pt x="749426" y="115824"/>
                </a:lnTo>
                <a:lnTo>
                  <a:pt x="807338" y="86867"/>
                </a:lnTo>
                <a:lnTo>
                  <a:pt x="749427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175764" y="4468114"/>
            <a:ext cx="1365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original</a:t>
            </a:r>
            <a:r>
              <a:rPr sz="1800" b="1" spc="-65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779514" y="3895725"/>
            <a:ext cx="2658110" cy="872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6900" algn="l"/>
                <a:tab pos="1182370" algn="l"/>
                <a:tab pos="1767205" algn="l"/>
                <a:tab pos="2352040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0.6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2.3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3.9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5.6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8.0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Calibri"/>
              <a:cs typeface="Calibri"/>
            </a:endParaRPr>
          </a:p>
          <a:p>
            <a:pPr marL="1046480">
              <a:lnSpc>
                <a:spcPct val="100000"/>
              </a:lnSpc>
            </a:pPr>
            <a:r>
              <a:rPr sz="1800" b="1" spc="-10" dirty="0">
                <a:latin typeface="Calibri"/>
                <a:cs typeface="Calibri"/>
              </a:rPr>
              <a:t>integral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432292" y="3217164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0" y="518160"/>
                </a:moveTo>
                <a:lnTo>
                  <a:pt x="518159" y="518160"/>
                </a:lnTo>
                <a:lnTo>
                  <a:pt x="518159" y="0"/>
                </a:lnTo>
                <a:lnTo>
                  <a:pt x="0" y="0"/>
                </a:lnTo>
                <a:lnTo>
                  <a:pt x="0" y="518160"/>
                </a:lnTo>
                <a:close/>
              </a:path>
            </a:pathLst>
          </a:custGeom>
          <a:ln w="57912">
            <a:solidFill>
              <a:srgbClr val="FF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847213" y="5160086"/>
            <a:ext cx="201866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SUM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=</a:t>
            </a:r>
            <a:r>
              <a:rPr sz="1800" b="1" spc="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3.7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–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0.5 + </a:t>
            </a:r>
            <a:r>
              <a:rPr sz="1800" b="1" spc="-25" dirty="0">
                <a:latin typeface="Calibri"/>
                <a:cs typeface="Calibri"/>
              </a:rPr>
              <a:t>0.2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8638" rIns="0" bIns="0" rtlCol="0">
            <a:spAutoFit/>
          </a:bodyPr>
          <a:lstStyle/>
          <a:p>
            <a:pPr marL="308610">
              <a:lnSpc>
                <a:spcPct val="100000"/>
              </a:lnSpc>
              <a:spcBef>
                <a:spcPts val="95"/>
              </a:spcBef>
            </a:pPr>
            <a:r>
              <a:rPr sz="4400" b="0" u="sng" spc="-5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Integral</a:t>
            </a:r>
            <a:r>
              <a:rPr sz="4400" b="0" u="sng" spc="-17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2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Image</a:t>
            </a:r>
            <a:endParaRPr sz="44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276601" y="1420113"/>
            <a:ext cx="1180465" cy="2938780"/>
            <a:chOff x="2276601" y="1420113"/>
            <a:chExt cx="1180465" cy="2938780"/>
          </a:xfrm>
        </p:grpSpPr>
        <p:sp>
          <p:nvSpPr>
            <p:cNvPr id="4" name="object 4"/>
            <p:cNvSpPr/>
            <p:nvPr/>
          </p:nvSpPr>
          <p:spPr>
            <a:xfrm>
              <a:off x="2282951" y="1426463"/>
              <a:ext cx="1167765" cy="585470"/>
            </a:xfrm>
            <a:custGeom>
              <a:avLst/>
              <a:gdLst/>
              <a:ahLst/>
              <a:cxnLst/>
              <a:rect l="l" t="t" r="r" b="b"/>
              <a:pathLst>
                <a:path w="1167764" h="585469">
                  <a:moveTo>
                    <a:pt x="0" y="585215"/>
                  </a:moveTo>
                  <a:lnTo>
                    <a:pt x="585215" y="585215"/>
                  </a:lnTo>
                  <a:lnTo>
                    <a:pt x="585215" y="0"/>
                  </a:lnTo>
                  <a:lnTo>
                    <a:pt x="0" y="0"/>
                  </a:lnTo>
                  <a:lnTo>
                    <a:pt x="0" y="585215"/>
                  </a:lnTo>
                  <a:close/>
                </a:path>
                <a:path w="1167764" h="585469">
                  <a:moveTo>
                    <a:pt x="585216" y="585215"/>
                  </a:moveTo>
                  <a:lnTo>
                    <a:pt x="1167384" y="585215"/>
                  </a:lnTo>
                  <a:lnTo>
                    <a:pt x="1167384" y="0"/>
                  </a:lnTo>
                  <a:lnTo>
                    <a:pt x="585216" y="0"/>
                  </a:lnTo>
                  <a:lnTo>
                    <a:pt x="585216" y="58521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82951" y="2011680"/>
              <a:ext cx="585470" cy="585470"/>
            </a:xfrm>
            <a:custGeom>
              <a:avLst/>
              <a:gdLst/>
              <a:ahLst/>
              <a:cxnLst/>
              <a:rect l="l" t="t" r="r" b="b"/>
              <a:pathLst>
                <a:path w="585469" h="585469">
                  <a:moveTo>
                    <a:pt x="585215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585215" y="585215"/>
                  </a:lnTo>
                  <a:lnTo>
                    <a:pt x="58521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82951" y="2011680"/>
              <a:ext cx="1167765" cy="2341245"/>
            </a:xfrm>
            <a:custGeom>
              <a:avLst/>
              <a:gdLst/>
              <a:ahLst/>
              <a:cxnLst/>
              <a:rect l="l" t="t" r="r" b="b"/>
              <a:pathLst>
                <a:path w="1167764" h="2341245">
                  <a:moveTo>
                    <a:pt x="0" y="585215"/>
                  </a:moveTo>
                  <a:lnTo>
                    <a:pt x="585215" y="585215"/>
                  </a:lnTo>
                  <a:lnTo>
                    <a:pt x="585215" y="0"/>
                  </a:lnTo>
                  <a:lnTo>
                    <a:pt x="0" y="0"/>
                  </a:lnTo>
                  <a:lnTo>
                    <a:pt x="0" y="585215"/>
                  </a:lnTo>
                  <a:close/>
                </a:path>
                <a:path w="1167764" h="2341245">
                  <a:moveTo>
                    <a:pt x="585216" y="585215"/>
                  </a:moveTo>
                  <a:lnTo>
                    <a:pt x="1167384" y="585215"/>
                  </a:lnTo>
                  <a:lnTo>
                    <a:pt x="1167384" y="0"/>
                  </a:lnTo>
                  <a:lnTo>
                    <a:pt x="585216" y="0"/>
                  </a:lnTo>
                  <a:lnTo>
                    <a:pt x="585216" y="585215"/>
                  </a:lnTo>
                  <a:close/>
                </a:path>
                <a:path w="1167764" h="2341245">
                  <a:moveTo>
                    <a:pt x="0" y="1170431"/>
                  </a:moveTo>
                  <a:lnTo>
                    <a:pt x="585215" y="1170431"/>
                  </a:lnTo>
                  <a:lnTo>
                    <a:pt x="585215" y="585215"/>
                  </a:lnTo>
                  <a:lnTo>
                    <a:pt x="0" y="585215"/>
                  </a:lnTo>
                  <a:lnTo>
                    <a:pt x="0" y="1170431"/>
                  </a:lnTo>
                  <a:close/>
                </a:path>
                <a:path w="1167764" h="2341245">
                  <a:moveTo>
                    <a:pt x="585216" y="1170431"/>
                  </a:moveTo>
                  <a:lnTo>
                    <a:pt x="1167384" y="1170431"/>
                  </a:lnTo>
                  <a:lnTo>
                    <a:pt x="1167384" y="585215"/>
                  </a:lnTo>
                  <a:lnTo>
                    <a:pt x="585216" y="585215"/>
                  </a:lnTo>
                  <a:lnTo>
                    <a:pt x="585216" y="1170431"/>
                  </a:lnTo>
                  <a:close/>
                </a:path>
                <a:path w="1167764" h="2341245">
                  <a:moveTo>
                    <a:pt x="0" y="1755647"/>
                  </a:moveTo>
                  <a:lnTo>
                    <a:pt x="585215" y="1755647"/>
                  </a:lnTo>
                  <a:lnTo>
                    <a:pt x="585215" y="1170431"/>
                  </a:lnTo>
                  <a:lnTo>
                    <a:pt x="0" y="1170431"/>
                  </a:lnTo>
                  <a:lnTo>
                    <a:pt x="0" y="1755647"/>
                  </a:lnTo>
                  <a:close/>
                </a:path>
                <a:path w="1167764" h="2341245">
                  <a:moveTo>
                    <a:pt x="585216" y="1755647"/>
                  </a:moveTo>
                  <a:lnTo>
                    <a:pt x="1167384" y="1755647"/>
                  </a:lnTo>
                  <a:lnTo>
                    <a:pt x="1167384" y="1170431"/>
                  </a:lnTo>
                  <a:lnTo>
                    <a:pt x="585216" y="1170431"/>
                  </a:lnTo>
                  <a:lnTo>
                    <a:pt x="585216" y="1755647"/>
                  </a:lnTo>
                  <a:close/>
                </a:path>
                <a:path w="1167764" h="2341245">
                  <a:moveTo>
                    <a:pt x="0" y="2340863"/>
                  </a:moveTo>
                  <a:lnTo>
                    <a:pt x="585215" y="2340863"/>
                  </a:lnTo>
                  <a:lnTo>
                    <a:pt x="585215" y="1755647"/>
                  </a:lnTo>
                  <a:lnTo>
                    <a:pt x="0" y="1755647"/>
                  </a:lnTo>
                  <a:lnTo>
                    <a:pt x="0" y="2340863"/>
                  </a:lnTo>
                  <a:close/>
                </a:path>
                <a:path w="1167764" h="2341245">
                  <a:moveTo>
                    <a:pt x="585216" y="2340863"/>
                  </a:moveTo>
                  <a:lnTo>
                    <a:pt x="1167384" y="2340863"/>
                  </a:lnTo>
                  <a:lnTo>
                    <a:pt x="1167384" y="1755647"/>
                  </a:lnTo>
                  <a:lnTo>
                    <a:pt x="585216" y="1755647"/>
                  </a:lnTo>
                  <a:lnTo>
                    <a:pt x="585216" y="234086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106424" y="1420367"/>
          <a:ext cx="2339340" cy="2924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5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4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4835">
                <a:tc>
                  <a:txBody>
                    <a:bodyPr/>
                    <a:lstStyle/>
                    <a:p>
                      <a:pPr marR="13716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843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R="137160" algn="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8430" algn="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R="13716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843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R="13716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843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R="13716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843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0.5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3450335" y="1426463"/>
            <a:ext cx="1170940" cy="585470"/>
          </a:xfrm>
          <a:custGeom>
            <a:avLst/>
            <a:gdLst/>
            <a:ahLst/>
            <a:cxnLst/>
            <a:rect l="l" t="t" r="r" b="b"/>
            <a:pathLst>
              <a:path w="1170939" h="585469">
                <a:moveTo>
                  <a:pt x="0" y="585215"/>
                </a:moveTo>
                <a:lnTo>
                  <a:pt x="585215" y="585215"/>
                </a:lnTo>
                <a:lnTo>
                  <a:pt x="585215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  <a:path w="1170939" h="585469">
                <a:moveTo>
                  <a:pt x="585215" y="585215"/>
                </a:moveTo>
                <a:lnTo>
                  <a:pt x="1170431" y="585215"/>
                </a:lnTo>
                <a:lnTo>
                  <a:pt x="1170431" y="0"/>
                </a:lnTo>
                <a:lnTo>
                  <a:pt x="585215" y="0"/>
                </a:lnTo>
                <a:lnTo>
                  <a:pt x="585215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586353" y="1555241"/>
            <a:ext cx="904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7535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0.7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50335" y="2011679"/>
            <a:ext cx="1170940" cy="585470"/>
          </a:xfrm>
          <a:custGeom>
            <a:avLst/>
            <a:gdLst/>
            <a:ahLst/>
            <a:cxnLst/>
            <a:rect l="l" t="t" r="r" b="b"/>
            <a:pathLst>
              <a:path w="1170939" h="585469">
                <a:moveTo>
                  <a:pt x="0" y="585215"/>
                </a:moveTo>
                <a:lnTo>
                  <a:pt x="585215" y="585215"/>
                </a:lnTo>
                <a:lnTo>
                  <a:pt x="585215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  <a:path w="1170939" h="585469">
                <a:moveTo>
                  <a:pt x="585215" y="585215"/>
                </a:moveTo>
                <a:lnTo>
                  <a:pt x="1170431" y="585215"/>
                </a:lnTo>
                <a:lnTo>
                  <a:pt x="1170431" y="0"/>
                </a:lnTo>
                <a:lnTo>
                  <a:pt x="585215" y="0"/>
                </a:lnTo>
                <a:lnTo>
                  <a:pt x="585215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586353" y="2140458"/>
            <a:ext cx="904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7535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0.8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50335" y="2596895"/>
            <a:ext cx="1170940" cy="585470"/>
          </a:xfrm>
          <a:custGeom>
            <a:avLst/>
            <a:gdLst/>
            <a:ahLst/>
            <a:cxnLst/>
            <a:rect l="l" t="t" r="r" b="b"/>
            <a:pathLst>
              <a:path w="1170939" h="585469">
                <a:moveTo>
                  <a:pt x="0" y="585215"/>
                </a:moveTo>
                <a:lnTo>
                  <a:pt x="585215" y="585215"/>
                </a:lnTo>
                <a:lnTo>
                  <a:pt x="585215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  <a:path w="1170939" h="585469">
                <a:moveTo>
                  <a:pt x="585215" y="585215"/>
                </a:moveTo>
                <a:lnTo>
                  <a:pt x="1170431" y="585215"/>
                </a:lnTo>
                <a:lnTo>
                  <a:pt x="1170431" y="0"/>
                </a:lnTo>
                <a:lnTo>
                  <a:pt x="585215" y="0"/>
                </a:lnTo>
                <a:lnTo>
                  <a:pt x="585215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586353" y="2724988"/>
            <a:ext cx="9042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7535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0.1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50335" y="3182111"/>
            <a:ext cx="1170940" cy="585470"/>
          </a:xfrm>
          <a:custGeom>
            <a:avLst/>
            <a:gdLst/>
            <a:ahLst/>
            <a:cxnLst/>
            <a:rect l="l" t="t" r="r" b="b"/>
            <a:pathLst>
              <a:path w="1170939" h="585470">
                <a:moveTo>
                  <a:pt x="0" y="585215"/>
                </a:moveTo>
                <a:lnTo>
                  <a:pt x="585215" y="585215"/>
                </a:lnTo>
                <a:lnTo>
                  <a:pt x="585215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  <a:path w="1170939" h="585470">
                <a:moveTo>
                  <a:pt x="585215" y="585215"/>
                </a:moveTo>
                <a:lnTo>
                  <a:pt x="1170431" y="585215"/>
                </a:lnTo>
                <a:lnTo>
                  <a:pt x="1170431" y="0"/>
                </a:lnTo>
                <a:lnTo>
                  <a:pt x="585215" y="0"/>
                </a:lnTo>
                <a:lnTo>
                  <a:pt x="585215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586353" y="3310509"/>
            <a:ext cx="904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7535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0.2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450335" y="3767328"/>
            <a:ext cx="1170940" cy="585470"/>
          </a:xfrm>
          <a:custGeom>
            <a:avLst/>
            <a:gdLst/>
            <a:ahLst/>
            <a:cxnLst/>
            <a:rect l="l" t="t" r="r" b="b"/>
            <a:pathLst>
              <a:path w="1170939" h="585470">
                <a:moveTo>
                  <a:pt x="0" y="585216"/>
                </a:moveTo>
                <a:lnTo>
                  <a:pt x="585215" y="585216"/>
                </a:lnTo>
                <a:lnTo>
                  <a:pt x="585215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  <a:path w="1170939" h="585470">
                <a:moveTo>
                  <a:pt x="585215" y="585216"/>
                </a:moveTo>
                <a:lnTo>
                  <a:pt x="1170431" y="585216"/>
                </a:lnTo>
                <a:lnTo>
                  <a:pt x="1170431" y="0"/>
                </a:lnTo>
                <a:lnTo>
                  <a:pt x="585215" y="0"/>
                </a:lnTo>
                <a:lnTo>
                  <a:pt x="585215" y="58521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586353" y="3895725"/>
            <a:ext cx="904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7535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0.6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644640" y="1426463"/>
            <a:ext cx="2923540" cy="2926080"/>
          </a:xfrm>
          <a:custGeom>
            <a:avLst/>
            <a:gdLst/>
            <a:ahLst/>
            <a:cxnLst/>
            <a:rect l="l" t="t" r="r" b="b"/>
            <a:pathLst>
              <a:path w="2923540" h="2926079">
                <a:moveTo>
                  <a:pt x="0" y="585215"/>
                </a:moveTo>
                <a:lnTo>
                  <a:pt x="585216" y="585215"/>
                </a:lnTo>
                <a:lnTo>
                  <a:pt x="585216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  <a:path w="2923540" h="2926079">
                <a:moveTo>
                  <a:pt x="585215" y="585215"/>
                </a:moveTo>
                <a:lnTo>
                  <a:pt x="1170431" y="585215"/>
                </a:lnTo>
                <a:lnTo>
                  <a:pt x="1170431" y="0"/>
                </a:lnTo>
                <a:lnTo>
                  <a:pt x="585215" y="0"/>
                </a:lnTo>
                <a:lnTo>
                  <a:pt x="585215" y="585215"/>
                </a:lnTo>
                <a:close/>
              </a:path>
              <a:path w="2923540" h="2926079">
                <a:moveTo>
                  <a:pt x="0" y="1170432"/>
                </a:moveTo>
                <a:lnTo>
                  <a:pt x="585216" y="1170432"/>
                </a:lnTo>
                <a:lnTo>
                  <a:pt x="585216" y="585216"/>
                </a:lnTo>
                <a:lnTo>
                  <a:pt x="0" y="585216"/>
                </a:lnTo>
                <a:lnTo>
                  <a:pt x="0" y="1170432"/>
                </a:lnTo>
                <a:close/>
              </a:path>
              <a:path w="2923540" h="2926079">
                <a:moveTo>
                  <a:pt x="585215" y="1170432"/>
                </a:moveTo>
                <a:lnTo>
                  <a:pt x="1170431" y="1170432"/>
                </a:lnTo>
                <a:lnTo>
                  <a:pt x="1170431" y="585216"/>
                </a:lnTo>
                <a:lnTo>
                  <a:pt x="585215" y="585216"/>
                </a:lnTo>
                <a:lnTo>
                  <a:pt x="585215" y="1170432"/>
                </a:lnTo>
                <a:close/>
              </a:path>
              <a:path w="2923540" h="2926079">
                <a:moveTo>
                  <a:pt x="0" y="1755648"/>
                </a:moveTo>
                <a:lnTo>
                  <a:pt x="585216" y="1755648"/>
                </a:lnTo>
                <a:lnTo>
                  <a:pt x="585216" y="1170432"/>
                </a:lnTo>
                <a:lnTo>
                  <a:pt x="0" y="1170432"/>
                </a:lnTo>
                <a:lnTo>
                  <a:pt x="0" y="1755648"/>
                </a:lnTo>
                <a:close/>
              </a:path>
              <a:path w="2923540" h="2926079">
                <a:moveTo>
                  <a:pt x="585215" y="1755648"/>
                </a:moveTo>
                <a:lnTo>
                  <a:pt x="1170431" y="1755648"/>
                </a:lnTo>
                <a:lnTo>
                  <a:pt x="1170431" y="1170432"/>
                </a:lnTo>
                <a:lnTo>
                  <a:pt x="585215" y="1170432"/>
                </a:lnTo>
                <a:lnTo>
                  <a:pt x="585215" y="1755648"/>
                </a:lnTo>
                <a:close/>
              </a:path>
              <a:path w="2923540" h="2926079">
                <a:moveTo>
                  <a:pt x="0" y="2340864"/>
                </a:moveTo>
                <a:lnTo>
                  <a:pt x="585216" y="2340864"/>
                </a:lnTo>
                <a:lnTo>
                  <a:pt x="585216" y="1755648"/>
                </a:lnTo>
                <a:lnTo>
                  <a:pt x="0" y="1755648"/>
                </a:lnTo>
                <a:lnTo>
                  <a:pt x="0" y="2340864"/>
                </a:lnTo>
                <a:close/>
              </a:path>
              <a:path w="2923540" h="2926079">
                <a:moveTo>
                  <a:pt x="585215" y="2340864"/>
                </a:moveTo>
                <a:lnTo>
                  <a:pt x="1170431" y="2340864"/>
                </a:lnTo>
                <a:lnTo>
                  <a:pt x="1170431" y="1755648"/>
                </a:lnTo>
                <a:lnTo>
                  <a:pt x="585215" y="1755648"/>
                </a:lnTo>
                <a:lnTo>
                  <a:pt x="585215" y="2340864"/>
                </a:lnTo>
                <a:close/>
              </a:path>
              <a:path w="2923540" h="2926079">
                <a:moveTo>
                  <a:pt x="1170431" y="585215"/>
                </a:moveTo>
                <a:lnTo>
                  <a:pt x="1752600" y="585215"/>
                </a:lnTo>
                <a:lnTo>
                  <a:pt x="1752600" y="0"/>
                </a:lnTo>
                <a:lnTo>
                  <a:pt x="1170431" y="0"/>
                </a:lnTo>
                <a:lnTo>
                  <a:pt x="1170431" y="585215"/>
                </a:lnTo>
                <a:close/>
              </a:path>
              <a:path w="2923540" h="2926079">
                <a:moveTo>
                  <a:pt x="1752600" y="585215"/>
                </a:moveTo>
                <a:lnTo>
                  <a:pt x="2337816" y="585215"/>
                </a:lnTo>
                <a:lnTo>
                  <a:pt x="2337816" y="0"/>
                </a:lnTo>
                <a:lnTo>
                  <a:pt x="1752600" y="0"/>
                </a:lnTo>
                <a:lnTo>
                  <a:pt x="1752600" y="585215"/>
                </a:lnTo>
                <a:close/>
              </a:path>
              <a:path w="2923540" h="2926079">
                <a:moveTo>
                  <a:pt x="1170431" y="1170432"/>
                </a:moveTo>
                <a:lnTo>
                  <a:pt x="1752600" y="1170432"/>
                </a:lnTo>
                <a:lnTo>
                  <a:pt x="1752600" y="585216"/>
                </a:lnTo>
                <a:lnTo>
                  <a:pt x="1170431" y="585216"/>
                </a:lnTo>
                <a:lnTo>
                  <a:pt x="1170431" y="1170432"/>
                </a:lnTo>
                <a:close/>
              </a:path>
              <a:path w="2923540" h="2926079">
                <a:moveTo>
                  <a:pt x="1752600" y="1170432"/>
                </a:moveTo>
                <a:lnTo>
                  <a:pt x="2337816" y="1170432"/>
                </a:lnTo>
                <a:lnTo>
                  <a:pt x="2337816" y="585216"/>
                </a:lnTo>
                <a:lnTo>
                  <a:pt x="1752600" y="585216"/>
                </a:lnTo>
                <a:lnTo>
                  <a:pt x="1752600" y="1170432"/>
                </a:lnTo>
                <a:close/>
              </a:path>
              <a:path w="2923540" h="2926079">
                <a:moveTo>
                  <a:pt x="1170431" y="1755648"/>
                </a:moveTo>
                <a:lnTo>
                  <a:pt x="1752600" y="1755648"/>
                </a:lnTo>
                <a:lnTo>
                  <a:pt x="1752600" y="1170432"/>
                </a:lnTo>
                <a:lnTo>
                  <a:pt x="1170431" y="1170432"/>
                </a:lnTo>
                <a:lnTo>
                  <a:pt x="1170431" y="1755648"/>
                </a:lnTo>
                <a:close/>
              </a:path>
              <a:path w="2923540" h="2926079">
                <a:moveTo>
                  <a:pt x="1752600" y="1755648"/>
                </a:moveTo>
                <a:lnTo>
                  <a:pt x="2337816" y="1755648"/>
                </a:lnTo>
                <a:lnTo>
                  <a:pt x="2337816" y="1170432"/>
                </a:lnTo>
                <a:lnTo>
                  <a:pt x="1752600" y="1170432"/>
                </a:lnTo>
                <a:lnTo>
                  <a:pt x="1752600" y="1755648"/>
                </a:lnTo>
                <a:close/>
              </a:path>
              <a:path w="2923540" h="2926079">
                <a:moveTo>
                  <a:pt x="1170431" y="2340864"/>
                </a:moveTo>
                <a:lnTo>
                  <a:pt x="1752600" y="2340864"/>
                </a:lnTo>
                <a:lnTo>
                  <a:pt x="1752600" y="1755648"/>
                </a:lnTo>
                <a:lnTo>
                  <a:pt x="1170431" y="1755648"/>
                </a:lnTo>
                <a:lnTo>
                  <a:pt x="1170431" y="2340864"/>
                </a:lnTo>
                <a:close/>
              </a:path>
              <a:path w="2923540" h="2926079">
                <a:moveTo>
                  <a:pt x="1752600" y="2340864"/>
                </a:moveTo>
                <a:lnTo>
                  <a:pt x="2337816" y="2340864"/>
                </a:lnTo>
                <a:lnTo>
                  <a:pt x="2337816" y="1755648"/>
                </a:lnTo>
                <a:lnTo>
                  <a:pt x="1752600" y="1755648"/>
                </a:lnTo>
                <a:lnTo>
                  <a:pt x="1752600" y="2340864"/>
                </a:lnTo>
                <a:close/>
              </a:path>
              <a:path w="2923540" h="2926079">
                <a:moveTo>
                  <a:pt x="0" y="2926080"/>
                </a:moveTo>
                <a:lnTo>
                  <a:pt x="585216" y="2926080"/>
                </a:lnTo>
                <a:lnTo>
                  <a:pt x="585216" y="2340864"/>
                </a:lnTo>
                <a:lnTo>
                  <a:pt x="0" y="2340864"/>
                </a:lnTo>
                <a:lnTo>
                  <a:pt x="0" y="2926080"/>
                </a:lnTo>
                <a:close/>
              </a:path>
              <a:path w="2923540" h="2926079">
                <a:moveTo>
                  <a:pt x="585215" y="2926080"/>
                </a:moveTo>
                <a:lnTo>
                  <a:pt x="1170431" y="2926080"/>
                </a:lnTo>
                <a:lnTo>
                  <a:pt x="1170431" y="2340864"/>
                </a:lnTo>
                <a:lnTo>
                  <a:pt x="585215" y="2340864"/>
                </a:lnTo>
                <a:lnTo>
                  <a:pt x="585215" y="2926080"/>
                </a:lnTo>
                <a:close/>
              </a:path>
              <a:path w="2923540" h="2926079">
                <a:moveTo>
                  <a:pt x="1170431" y="2926080"/>
                </a:moveTo>
                <a:lnTo>
                  <a:pt x="1752600" y="2926080"/>
                </a:lnTo>
                <a:lnTo>
                  <a:pt x="1752600" y="2340864"/>
                </a:lnTo>
                <a:lnTo>
                  <a:pt x="1170431" y="2340864"/>
                </a:lnTo>
                <a:lnTo>
                  <a:pt x="1170431" y="2926080"/>
                </a:lnTo>
                <a:close/>
              </a:path>
              <a:path w="2923540" h="2926079">
                <a:moveTo>
                  <a:pt x="1752600" y="2926080"/>
                </a:moveTo>
                <a:lnTo>
                  <a:pt x="2337816" y="2926080"/>
                </a:lnTo>
                <a:lnTo>
                  <a:pt x="2337816" y="2340864"/>
                </a:lnTo>
                <a:lnTo>
                  <a:pt x="1752600" y="2340864"/>
                </a:lnTo>
                <a:lnTo>
                  <a:pt x="1752600" y="2926080"/>
                </a:lnTo>
                <a:close/>
              </a:path>
              <a:path w="2923540" h="2926079">
                <a:moveTo>
                  <a:pt x="2337815" y="585215"/>
                </a:moveTo>
                <a:lnTo>
                  <a:pt x="2923031" y="585215"/>
                </a:lnTo>
                <a:lnTo>
                  <a:pt x="2923031" y="0"/>
                </a:lnTo>
                <a:lnTo>
                  <a:pt x="2337815" y="0"/>
                </a:lnTo>
                <a:lnTo>
                  <a:pt x="2337815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779514" y="1555241"/>
            <a:ext cx="2658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6900" algn="l"/>
                <a:tab pos="1182370" algn="l"/>
                <a:tab pos="1767205" algn="l"/>
                <a:tab pos="2352040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0.1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0.2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0.4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0.5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1.2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982456" y="2011679"/>
            <a:ext cx="585470" cy="585470"/>
          </a:xfrm>
          <a:custGeom>
            <a:avLst/>
            <a:gdLst/>
            <a:ahLst/>
            <a:cxnLst/>
            <a:rect l="l" t="t" r="r" b="b"/>
            <a:pathLst>
              <a:path w="585470" h="585469">
                <a:moveTo>
                  <a:pt x="0" y="585215"/>
                </a:moveTo>
                <a:lnTo>
                  <a:pt x="585216" y="585215"/>
                </a:lnTo>
                <a:lnTo>
                  <a:pt x="585216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779514" y="2140458"/>
            <a:ext cx="2658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6900" algn="l"/>
                <a:tab pos="1182370" algn="l"/>
                <a:tab pos="1767205" algn="l"/>
                <a:tab pos="2352040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0.3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0.7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1.1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1.9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3.4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982456" y="2596895"/>
            <a:ext cx="585470" cy="585470"/>
          </a:xfrm>
          <a:custGeom>
            <a:avLst/>
            <a:gdLst/>
            <a:ahLst/>
            <a:cxnLst/>
            <a:rect l="l" t="t" r="r" b="b"/>
            <a:pathLst>
              <a:path w="585470" h="585469">
                <a:moveTo>
                  <a:pt x="0" y="585215"/>
                </a:moveTo>
                <a:lnTo>
                  <a:pt x="585216" y="585215"/>
                </a:lnTo>
                <a:lnTo>
                  <a:pt x="585216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779514" y="2724988"/>
            <a:ext cx="26581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6900" algn="l"/>
                <a:tab pos="1182370" algn="l"/>
                <a:tab pos="1767205" algn="l"/>
                <a:tab pos="2352040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0.4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1.2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1.9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3.0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4.6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982456" y="3182111"/>
            <a:ext cx="585470" cy="585470"/>
          </a:xfrm>
          <a:custGeom>
            <a:avLst/>
            <a:gdLst/>
            <a:ahLst/>
            <a:cxnLst/>
            <a:rect l="l" t="t" r="r" b="b"/>
            <a:pathLst>
              <a:path w="585470" h="585470">
                <a:moveTo>
                  <a:pt x="0" y="585215"/>
                </a:moveTo>
                <a:lnTo>
                  <a:pt x="585216" y="585215"/>
                </a:lnTo>
                <a:lnTo>
                  <a:pt x="585216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779514" y="3310509"/>
            <a:ext cx="2658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6900" algn="l"/>
                <a:tab pos="1182370" algn="l"/>
                <a:tab pos="1767205" algn="l"/>
                <a:tab pos="2352040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0.5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1.7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2.5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3.7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5.3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982456" y="3767328"/>
            <a:ext cx="585470" cy="585470"/>
          </a:xfrm>
          <a:custGeom>
            <a:avLst/>
            <a:gdLst/>
            <a:ahLst/>
            <a:cxnLst/>
            <a:rect l="l" t="t" r="r" b="b"/>
            <a:pathLst>
              <a:path w="585470" h="585470">
                <a:moveTo>
                  <a:pt x="0" y="585216"/>
                </a:moveTo>
                <a:lnTo>
                  <a:pt x="585216" y="585216"/>
                </a:lnTo>
                <a:lnTo>
                  <a:pt x="585216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9561576" y="1420367"/>
          <a:ext cx="585470" cy="2924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5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4835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1.3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3.7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5.2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6.7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2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9.9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object 28"/>
          <p:cNvSpPr/>
          <p:nvPr/>
        </p:nvSpPr>
        <p:spPr>
          <a:xfrm>
            <a:off x="5216652" y="2822448"/>
            <a:ext cx="807720" cy="173990"/>
          </a:xfrm>
          <a:custGeom>
            <a:avLst/>
            <a:gdLst/>
            <a:ahLst/>
            <a:cxnLst/>
            <a:rect l="l" t="t" r="r" b="b"/>
            <a:pathLst>
              <a:path w="807720" h="173989">
                <a:moveTo>
                  <a:pt x="633602" y="0"/>
                </a:moveTo>
                <a:lnTo>
                  <a:pt x="633602" y="173736"/>
                </a:lnTo>
                <a:lnTo>
                  <a:pt x="749426" y="115824"/>
                </a:lnTo>
                <a:lnTo>
                  <a:pt x="662559" y="115824"/>
                </a:lnTo>
                <a:lnTo>
                  <a:pt x="662559" y="57912"/>
                </a:lnTo>
                <a:lnTo>
                  <a:pt x="749427" y="57912"/>
                </a:lnTo>
                <a:lnTo>
                  <a:pt x="633602" y="0"/>
                </a:lnTo>
                <a:close/>
              </a:path>
              <a:path w="807720" h="173989">
                <a:moveTo>
                  <a:pt x="633602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633602" y="115824"/>
                </a:lnTo>
                <a:lnTo>
                  <a:pt x="633602" y="57912"/>
                </a:lnTo>
                <a:close/>
              </a:path>
              <a:path w="807720" h="173989">
                <a:moveTo>
                  <a:pt x="749427" y="57912"/>
                </a:moveTo>
                <a:lnTo>
                  <a:pt x="662559" y="57912"/>
                </a:lnTo>
                <a:lnTo>
                  <a:pt x="662559" y="115824"/>
                </a:lnTo>
                <a:lnTo>
                  <a:pt x="749426" y="115824"/>
                </a:lnTo>
                <a:lnTo>
                  <a:pt x="807338" y="86867"/>
                </a:lnTo>
                <a:lnTo>
                  <a:pt x="749427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175764" y="4468114"/>
            <a:ext cx="1365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original</a:t>
            </a:r>
            <a:r>
              <a:rPr sz="1800" b="1" spc="-65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779514" y="3895725"/>
            <a:ext cx="2658110" cy="872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6900" algn="l"/>
                <a:tab pos="1182370" algn="l"/>
                <a:tab pos="1767205" algn="l"/>
                <a:tab pos="2352040" algn="l"/>
              </a:tabLst>
            </a:pP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0.6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2.3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3.9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5.6</a:t>
            </a:r>
            <a:r>
              <a:rPr sz="18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1800" b="1" spc="-25" dirty="0">
                <a:solidFill>
                  <a:srgbClr val="00AFEF"/>
                </a:solidFill>
                <a:latin typeface="Calibri"/>
                <a:cs typeface="Calibri"/>
              </a:rPr>
              <a:t>8.0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Calibri"/>
              <a:cs typeface="Calibri"/>
            </a:endParaRPr>
          </a:p>
          <a:p>
            <a:pPr marL="1046480">
              <a:lnSpc>
                <a:spcPct val="100000"/>
              </a:lnSpc>
            </a:pPr>
            <a:r>
              <a:rPr sz="1800" b="1" spc="-10" dirty="0">
                <a:latin typeface="Calibri"/>
                <a:cs typeface="Calibri"/>
              </a:rPr>
              <a:t>integral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255764" y="1452372"/>
            <a:ext cx="1694814" cy="2283460"/>
          </a:xfrm>
          <a:custGeom>
            <a:avLst/>
            <a:gdLst/>
            <a:ahLst/>
            <a:cxnLst/>
            <a:rect l="l" t="t" r="r" b="b"/>
            <a:pathLst>
              <a:path w="1694815" h="2283460">
                <a:moveTo>
                  <a:pt x="1176527" y="2282952"/>
                </a:moveTo>
                <a:lnTo>
                  <a:pt x="1694687" y="2282952"/>
                </a:lnTo>
                <a:lnTo>
                  <a:pt x="1694687" y="1764792"/>
                </a:lnTo>
                <a:lnTo>
                  <a:pt x="1176527" y="1764792"/>
                </a:lnTo>
                <a:lnTo>
                  <a:pt x="1176527" y="2282952"/>
                </a:lnTo>
                <a:close/>
              </a:path>
              <a:path w="1694815" h="2283460">
                <a:moveTo>
                  <a:pt x="1170431" y="521208"/>
                </a:moveTo>
                <a:lnTo>
                  <a:pt x="1688591" y="521208"/>
                </a:lnTo>
                <a:lnTo>
                  <a:pt x="1688591" y="0"/>
                </a:lnTo>
                <a:lnTo>
                  <a:pt x="1170431" y="0"/>
                </a:lnTo>
                <a:lnTo>
                  <a:pt x="1170431" y="521208"/>
                </a:lnTo>
                <a:close/>
              </a:path>
              <a:path w="1694815" h="2283460">
                <a:moveTo>
                  <a:pt x="6095" y="530352"/>
                </a:moveTo>
                <a:lnTo>
                  <a:pt x="527303" y="530352"/>
                </a:lnTo>
                <a:lnTo>
                  <a:pt x="527303" y="12192"/>
                </a:lnTo>
                <a:lnTo>
                  <a:pt x="6095" y="12192"/>
                </a:lnTo>
                <a:lnTo>
                  <a:pt x="6095" y="530352"/>
                </a:lnTo>
                <a:close/>
              </a:path>
              <a:path w="1694815" h="2283460">
                <a:moveTo>
                  <a:pt x="0" y="2276856"/>
                </a:moveTo>
                <a:lnTo>
                  <a:pt x="521207" y="2276856"/>
                </a:lnTo>
                <a:lnTo>
                  <a:pt x="521207" y="1755648"/>
                </a:lnTo>
                <a:lnTo>
                  <a:pt x="0" y="1755648"/>
                </a:lnTo>
                <a:lnTo>
                  <a:pt x="0" y="2276856"/>
                </a:lnTo>
                <a:close/>
              </a:path>
            </a:pathLst>
          </a:custGeom>
          <a:ln w="57912">
            <a:solidFill>
              <a:srgbClr val="FF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550032" y="5160086"/>
            <a:ext cx="7200900" cy="1041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SUM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=</a:t>
            </a:r>
            <a:r>
              <a:rPr sz="1800" b="1" spc="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3.7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–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0.5 + 0.2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–</a:t>
            </a:r>
            <a:r>
              <a:rPr sz="1800" b="1" spc="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1.7 =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spc="-25" dirty="0">
                <a:latin typeface="Calibri"/>
                <a:cs typeface="Calibri"/>
              </a:rPr>
              <a:t>1.7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sz="1800" dirty="0">
                <a:latin typeface="Calibri"/>
                <a:cs typeface="Calibri"/>
              </a:rPr>
              <a:t>Why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good?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achieve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O(1)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running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time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handling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Haar-features</a:t>
            </a:r>
            <a:endParaRPr sz="1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~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assume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these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features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are</a:t>
            </a:r>
            <a:r>
              <a:rPr sz="1800" spc="-10" dirty="0">
                <a:latin typeface="Calibri"/>
                <a:cs typeface="Calibri"/>
              </a:rPr>
              <a:t> rectangles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8638" rIns="0" bIns="0" rtlCol="0">
            <a:spAutoFit/>
          </a:bodyPr>
          <a:lstStyle/>
          <a:p>
            <a:pPr marL="308610">
              <a:lnSpc>
                <a:spcPct val="100000"/>
              </a:lnSpc>
              <a:spcBef>
                <a:spcPts val="95"/>
              </a:spcBef>
            </a:pPr>
            <a:r>
              <a:rPr sz="4400" b="0" u="sng" spc="-5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Computer</a:t>
            </a:r>
            <a:r>
              <a:rPr sz="4400" b="0" u="sng" spc="-17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2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Vision</a:t>
            </a:r>
            <a:r>
              <a:rPr sz="4400" b="0" u="sng" spc="-18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-</a:t>
            </a:r>
            <a:r>
              <a:rPr sz="4400" b="0" u="sng" spc="-10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Boosting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69566" y="1327861"/>
            <a:ext cx="7924800" cy="1672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boost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some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part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algorithm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help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integral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image</a:t>
            </a:r>
            <a:r>
              <a:rPr sz="1800" spc="-10" dirty="0">
                <a:latin typeface="Calibri"/>
                <a:cs typeface="Calibri"/>
              </a:rPr>
              <a:t> approach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Calibri"/>
                <a:cs typeface="Calibri"/>
              </a:rPr>
              <a:t>BUT</a:t>
            </a:r>
            <a:r>
              <a:rPr sz="1800" b="1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there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way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many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features</a:t>
            </a:r>
            <a:endParaRPr sz="1800">
              <a:latin typeface="Calibri"/>
              <a:cs typeface="Calibri"/>
            </a:endParaRPr>
          </a:p>
          <a:p>
            <a:pPr marL="92646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~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most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features</a:t>
            </a:r>
            <a:r>
              <a:rPr sz="1800" dirty="0">
                <a:latin typeface="Calibri"/>
                <a:cs typeface="Calibri"/>
              </a:rPr>
              <a:t> are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irrelevant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important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all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Calibri"/>
              <a:cs typeface="Calibri"/>
            </a:endParaRPr>
          </a:p>
          <a:p>
            <a:pPr marL="926465">
              <a:lnSpc>
                <a:spcPct val="100000"/>
              </a:lnSpc>
            </a:pPr>
            <a:r>
              <a:rPr sz="1800" b="1" dirty="0">
                <a:latin typeface="Calibri"/>
                <a:cs typeface="Calibri"/>
              </a:rPr>
              <a:t>HOW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TO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SELECT</a:t>
            </a:r>
            <a:r>
              <a:rPr sz="1800" b="1" spc="-7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THE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BEST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FEATURES?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WITH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BOOSTING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spc="-25" dirty="0">
                <a:latin typeface="Calibri"/>
                <a:cs typeface="Calibri"/>
              </a:rPr>
              <a:t>!!!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75705" y="4526407"/>
            <a:ext cx="30607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25" dirty="0">
                <a:solidFill>
                  <a:srgbClr val="FF5050"/>
                </a:solidFill>
                <a:latin typeface="Cambria Math"/>
                <a:cs typeface="Cambria Math"/>
              </a:rPr>
              <a:t>𝐢=𝟏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61050" y="3894785"/>
            <a:ext cx="129539" cy="22732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50" dirty="0">
                <a:solidFill>
                  <a:srgbClr val="FF5050"/>
                </a:solidFill>
                <a:latin typeface="Cambria Math"/>
                <a:cs typeface="Cambria Math"/>
              </a:rPr>
              <a:t>𝐧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78218" y="4241800"/>
            <a:ext cx="268605" cy="212090"/>
          </a:xfrm>
          <a:custGeom>
            <a:avLst/>
            <a:gdLst/>
            <a:ahLst/>
            <a:cxnLst/>
            <a:rect l="l" t="t" r="r" b="b"/>
            <a:pathLst>
              <a:path w="268604" h="212089">
                <a:moveTo>
                  <a:pt x="200532" y="0"/>
                </a:moveTo>
                <a:lnTo>
                  <a:pt x="197484" y="8508"/>
                </a:lnTo>
                <a:lnTo>
                  <a:pt x="209770" y="13892"/>
                </a:lnTo>
                <a:lnTo>
                  <a:pt x="220329" y="21288"/>
                </a:lnTo>
                <a:lnTo>
                  <a:pt x="241720" y="55375"/>
                </a:lnTo>
                <a:lnTo>
                  <a:pt x="248792" y="104775"/>
                </a:lnTo>
                <a:lnTo>
                  <a:pt x="248007" y="123443"/>
                </a:lnTo>
                <a:lnTo>
                  <a:pt x="236220" y="169163"/>
                </a:lnTo>
                <a:lnTo>
                  <a:pt x="209913" y="197738"/>
                </a:lnTo>
                <a:lnTo>
                  <a:pt x="197865" y="203073"/>
                </a:lnTo>
                <a:lnTo>
                  <a:pt x="200532" y="211708"/>
                </a:lnTo>
                <a:lnTo>
                  <a:pt x="241002" y="187706"/>
                </a:lnTo>
                <a:lnTo>
                  <a:pt x="263731" y="143335"/>
                </a:lnTo>
                <a:lnTo>
                  <a:pt x="268097" y="105918"/>
                </a:lnTo>
                <a:lnTo>
                  <a:pt x="267001" y="86483"/>
                </a:lnTo>
                <a:lnTo>
                  <a:pt x="250571" y="37083"/>
                </a:lnTo>
                <a:lnTo>
                  <a:pt x="215888" y="5526"/>
                </a:lnTo>
                <a:lnTo>
                  <a:pt x="200532" y="0"/>
                </a:lnTo>
                <a:close/>
              </a:path>
              <a:path w="268604" h="212089">
                <a:moveTo>
                  <a:pt x="67563" y="0"/>
                </a:moveTo>
                <a:lnTo>
                  <a:pt x="27219" y="24056"/>
                </a:lnTo>
                <a:lnTo>
                  <a:pt x="4381" y="68548"/>
                </a:lnTo>
                <a:lnTo>
                  <a:pt x="0" y="105918"/>
                </a:lnTo>
                <a:lnTo>
                  <a:pt x="1093" y="125370"/>
                </a:lnTo>
                <a:lnTo>
                  <a:pt x="17399" y="174751"/>
                </a:lnTo>
                <a:lnTo>
                  <a:pt x="52153" y="206184"/>
                </a:lnTo>
                <a:lnTo>
                  <a:pt x="67563" y="211708"/>
                </a:lnTo>
                <a:lnTo>
                  <a:pt x="70230" y="203073"/>
                </a:lnTo>
                <a:lnTo>
                  <a:pt x="58183" y="197738"/>
                </a:lnTo>
                <a:lnTo>
                  <a:pt x="47767" y="190309"/>
                </a:lnTo>
                <a:lnTo>
                  <a:pt x="26376" y="155638"/>
                </a:lnTo>
                <a:lnTo>
                  <a:pt x="19303" y="104775"/>
                </a:lnTo>
                <a:lnTo>
                  <a:pt x="20089" y="86705"/>
                </a:lnTo>
                <a:lnTo>
                  <a:pt x="31876" y="42163"/>
                </a:lnTo>
                <a:lnTo>
                  <a:pt x="58398" y="13892"/>
                </a:lnTo>
                <a:lnTo>
                  <a:pt x="70611" y="8508"/>
                </a:lnTo>
                <a:lnTo>
                  <a:pt x="67563" y="0"/>
                </a:lnTo>
                <a:close/>
              </a:path>
            </a:pathLst>
          </a:custGeom>
          <a:solidFill>
            <a:srgbClr val="FF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641718" y="4175886"/>
            <a:ext cx="146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5050"/>
                </a:solidFill>
                <a:latin typeface="Cambria Math"/>
                <a:cs typeface="Cambria Math"/>
              </a:rPr>
              <a:t>𝐱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17034" y="4156964"/>
            <a:ext cx="1828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H(x)</a:t>
            </a:r>
            <a:r>
              <a:rPr sz="1800" b="1" spc="35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=</a:t>
            </a:r>
            <a:r>
              <a:rPr sz="1800" b="1" spc="1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5050"/>
                </a:solidFill>
                <a:latin typeface="Calibri"/>
                <a:cs typeface="Calibri"/>
              </a:rPr>
              <a:t>sign</a:t>
            </a:r>
            <a:r>
              <a:rPr sz="1800" b="1" spc="-17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700" spc="2722" baseline="-4629" dirty="0">
                <a:solidFill>
                  <a:srgbClr val="FF5050"/>
                </a:solidFill>
                <a:latin typeface="Cambria Math"/>
                <a:cs typeface="Cambria Math"/>
              </a:rPr>
              <a:t>෍</a:t>
            </a:r>
            <a:r>
              <a:rPr sz="2700" spc="-142" baseline="-4629" dirty="0">
                <a:solidFill>
                  <a:srgbClr val="FF5050"/>
                </a:solidFill>
                <a:latin typeface="Cambria Math"/>
                <a:cs typeface="Cambria Math"/>
              </a:rPr>
              <a:t> </a:t>
            </a:r>
            <a:r>
              <a:rPr sz="2700" baseline="-4629" dirty="0">
                <a:solidFill>
                  <a:srgbClr val="FF5050"/>
                </a:solidFill>
                <a:latin typeface="Cambria Math"/>
                <a:cs typeface="Cambria Math"/>
              </a:rPr>
              <a:t>𝛂</a:t>
            </a:r>
            <a:r>
              <a:rPr sz="2700" spc="-337" baseline="-4629" dirty="0">
                <a:solidFill>
                  <a:srgbClr val="FF5050"/>
                </a:solidFill>
                <a:latin typeface="Cambria Math"/>
                <a:cs typeface="Cambria Math"/>
              </a:rPr>
              <a:t> </a:t>
            </a:r>
            <a:r>
              <a:rPr sz="2100" b="1" spc="-75" baseline="-33730" dirty="0">
                <a:solidFill>
                  <a:srgbClr val="FF5050"/>
                </a:solidFill>
                <a:latin typeface="Calibri"/>
                <a:cs typeface="Calibri"/>
              </a:rPr>
              <a:t>i </a:t>
            </a:r>
            <a:endParaRPr sz="2700" baseline="-4629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62343" y="3470529"/>
            <a:ext cx="2774950" cy="758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latin typeface="Calibri"/>
                <a:cs typeface="Calibri"/>
              </a:rPr>
              <a:t>we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keep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combining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b="1" spc="-20" dirty="0">
                <a:latin typeface="Calibri"/>
                <a:cs typeface="Calibri"/>
              </a:rPr>
              <a:t>h(x)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600" dirty="0">
                <a:latin typeface="Calibri"/>
                <a:cs typeface="Calibri"/>
              </a:rPr>
              <a:t>weak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learners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(weak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learner</a:t>
            </a:r>
            <a:r>
              <a:rPr sz="1600" spc="-20" dirty="0">
                <a:latin typeface="Calibri"/>
                <a:cs typeface="Calibri"/>
              </a:rPr>
              <a:t> with</a:t>
            </a:r>
            <a:endParaRPr sz="1600">
              <a:latin typeface="Calibri"/>
              <a:cs typeface="Calibri"/>
            </a:endParaRPr>
          </a:p>
          <a:p>
            <a:pPr marL="4445" algn="ctr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alibri"/>
                <a:cs typeface="Calibri"/>
              </a:rPr>
              <a:t>a single </a:t>
            </a:r>
            <a:r>
              <a:rPr sz="1600" b="1" spc="-10" dirty="0">
                <a:latin typeface="Calibri"/>
                <a:cs typeface="Calibri"/>
              </a:rPr>
              <a:t>Haar-feature</a:t>
            </a:r>
            <a:r>
              <a:rPr sz="1600" spc="-10" dirty="0">
                <a:latin typeface="Calibri"/>
                <a:cs typeface="Calibri"/>
              </a:rPr>
              <a:t>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71570" y="4625466"/>
            <a:ext cx="1885314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3510" marR="5080" indent="-131445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latin typeface="Calibri"/>
                <a:cs typeface="Calibri"/>
              </a:rPr>
              <a:t>final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H(x)</a:t>
            </a:r>
            <a:r>
              <a:rPr sz="1600" b="1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model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which </a:t>
            </a:r>
            <a:r>
              <a:rPr sz="1600" dirty="0">
                <a:latin typeface="Calibri"/>
                <a:cs typeface="Calibri"/>
              </a:rPr>
              <a:t>is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strong</a:t>
            </a:r>
            <a:r>
              <a:rPr sz="1600" spc="-10" dirty="0">
                <a:latin typeface="Calibri"/>
                <a:cs typeface="Calibri"/>
              </a:rPr>
              <a:t> classifier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89572" y="4323029"/>
            <a:ext cx="6921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solidFill>
                  <a:srgbClr val="FF5050"/>
                </a:solidFill>
                <a:latin typeface="Calibri"/>
                <a:cs typeface="Calibri"/>
              </a:rPr>
              <a:t>i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00927" y="4834839"/>
            <a:ext cx="2567305" cy="7588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01625">
              <a:lnSpc>
                <a:spcPct val="100000"/>
              </a:lnSpc>
              <a:spcBef>
                <a:spcPts val="110"/>
              </a:spcBef>
            </a:pPr>
            <a:r>
              <a:rPr sz="1600" dirty="0">
                <a:latin typeface="Calibri"/>
                <a:cs typeface="Calibri"/>
              </a:rPr>
              <a:t>every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h(x)</a:t>
            </a:r>
            <a:r>
              <a:rPr sz="1600" b="1" spc="-6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week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learner</a:t>
            </a:r>
            <a:endParaRPr sz="1600">
              <a:latin typeface="Calibri"/>
              <a:cs typeface="Calibri"/>
            </a:endParaRPr>
          </a:p>
          <a:p>
            <a:pPr marL="12700" marR="5080" indent="533400">
              <a:lnSpc>
                <a:spcPct val="100000"/>
              </a:lnSpc>
            </a:pPr>
            <a:r>
              <a:rPr sz="1600" spc="-10" dirty="0">
                <a:latin typeface="Calibri"/>
                <a:cs typeface="Calibri"/>
              </a:rPr>
              <a:t>make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prediction</a:t>
            </a:r>
            <a:r>
              <a:rPr sz="1600" spc="50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based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on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single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Haar-feature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8638" rIns="0" bIns="0" rtlCol="0">
            <a:spAutoFit/>
          </a:bodyPr>
          <a:lstStyle/>
          <a:p>
            <a:pPr marL="308610">
              <a:lnSpc>
                <a:spcPct val="100000"/>
              </a:lnSpc>
              <a:spcBef>
                <a:spcPts val="95"/>
              </a:spcBef>
            </a:pPr>
            <a:r>
              <a:rPr sz="4400" b="0" u="sng" spc="-5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Computer</a:t>
            </a:r>
            <a:r>
              <a:rPr sz="4400" b="0" u="sng" spc="-17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2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Vision</a:t>
            </a:r>
            <a:r>
              <a:rPr sz="4400" b="0" u="sng" spc="-18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-</a:t>
            </a:r>
            <a:r>
              <a:rPr sz="4400" b="0" u="sng" spc="-10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Boosting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1975" y="2770632"/>
            <a:ext cx="1185672" cy="78943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5120" y="2490216"/>
            <a:ext cx="865632" cy="86563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2616" y="3560064"/>
            <a:ext cx="868680" cy="130759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86784" y="3224783"/>
            <a:ext cx="1283208" cy="85343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75576" y="2731007"/>
            <a:ext cx="1520952" cy="101498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38743" y="4062984"/>
            <a:ext cx="1319783" cy="69494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723119" y="3063239"/>
            <a:ext cx="1335024" cy="99669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443733" y="1358010"/>
            <a:ext cx="72923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beginning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h(x)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weak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learners have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same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weight</a:t>
            </a:r>
            <a:endParaRPr sz="1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~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them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contribute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final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decision (face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detected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not)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99638" y="5294833"/>
            <a:ext cx="567880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During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training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phase </a:t>
            </a:r>
            <a:r>
              <a:rPr sz="1800" b="1" spc="-10" dirty="0">
                <a:latin typeface="Calibri"/>
                <a:cs typeface="Calibri"/>
              </a:rPr>
              <a:t>Viola-</a:t>
            </a:r>
            <a:r>
              <a:rPr sz="1800" b="1" dirty="0">
                <a:latin typeface="Calibri"/>
                <a:cs typeface="Calibri"/>
              </a:rPr>
              <a:t>Jones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algorithm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update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the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weights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h(x) </a:t>
            </a:r>
            <a:r>
              <a:rPr sz="1800" dirty="0">
                <a:latin typeface="Calibri"/>
                <a:cs typeface="Calibri"/>
              </a:rPr>
              <a:t>weak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learners (the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features)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and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finally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have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relevant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features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higher </a:t>
            </a:r>
            <a:r>
              <a:rPr sz="1800" spc="-10" dirty="0">
                <a:latin typeface="Calibri"/>
                <a:cs typeface="Calibri"/>
              </a:rPr>
              <a:t>weights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075" y="227075"/>
            <a:ext cx="11741150" cy="64643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3600" b="0" dirty="0">
                <a:latin typeface="Calibri"/>
                <a:cs typeface="Calibri"/>
              </a:rPr>
              <a:t>SIMPLE</a:t>
            </a:r>
            <a:r>
              <a:rPr sz="3600" b="0" spc="-35" dirty="0">
                <a:latin typeface="Calibri"/>
                <a:cs typeface="Calibri"/>
              </a:rPr>
              <a:t> </a:t>
            </a:r>
            <a:r>
              <a:rPr sz="3600" b="0" dirty="0">
                <a:latin typeface="Calibri"/>
                <a:cs typeface="Calibri"/>
              </a:rPr>
              <a:t>LINEAR</a:t>
            </a:r>
            <a:r>
              <a:rPr sz="3600" b="0" spc="-30" dirty="0">
                <a:latin typeface="Calibri"/>
                <a:cs typeface="Calibri"/>
              </a:rPr>
              <a:t> </a:t>
            </a:r>
            <a:r>
              <a:rPr sz="3600" b="0" spc="-10" dirty="0">
                <a:latin typeface="Calibri"/>
                <a:cs typeface="Calibri"/>
              </a:rPr>
              <a:t>REGRESSION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3987" y="1878329"/>
            <a:ext cx="11577955" cy="229108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527685" marR="1002665" indent="-515620">
              <a:lnSpc>
                <a:spcPts val="2590"/>
              </a:lnSpc>
              <a:spcBef>
                <a:spcPts val="425"/>
              </a:spcBef>
              <a:buAutoNum type="arabicPeriod" startAt="3"/>
              <a:tabLst>
                <a:tab pos="527685" algn="l"/>
                <a:tab pos="528320" algn="l"/>
              </a:tabLst>
            </a:pP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simple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linear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regression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when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have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single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input,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statistics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to </a:t>
            </a:r>
            <a:r>
              <a:rPr sz="2400" dirty="0">
                <a:latin typeface="Times New Roman"/>
                <a:cs typeface="Times New Roman"/>
              </a:rPr>
              <a:t>estimate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coefficients.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Times New Roman"/>
              <a:buAutoNum type="arabicPeriod" startAt="3"/>
            </a:pPr>
            <a:endParaRPr sz="2600">
              <a:latin typeface="Times New Roman"/>
              <a:cs typeface="Times New Roman"/>
            </a:endParaRPr>
          </a:p>
          <a:p>
            <a:pPr marL="527685" marR="5080" indent="-515620">
              <a:lnSpc>
                <a:spcPts val="2590"/>
              </a:lnSpc>
              <a:spcBef>
                <a:spcPts val="1600"/>
              </a:spcBef>
              <a:buAutoNum type="arabicPeriod" startAt="3"/>
              <a:tabLst>
                <a:tab pos="527685" algn="l"/>
                <a:tab pos="528320" algn="l"/>
              </a:tabLst>
            </a:pPr>
            <a:r>
              <a:rPr sz="2400" dirty="0">
                <a:latin typeface="Times New Roman"/>
                <a:cs typeface="Times New Roman"/>
              </a:rPr>
              <a:t>This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requires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you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calculate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statistical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properties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such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means,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standard </a:t>
            </a:r>
            <a:r>
              <a:rPr sz="2400" dirty="0">
                <a:latin typeface="Times New Roman"/>
                <a:cs typeface="Times New Roman"/>
              </a:rPr>
              <a:t>deviations,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correlations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0" dirty="0">
                <a:latin typeface="Times New Roman"/>
                <a:cs typeface="Times New Roman"/>
              </a:rPr>
              <a:t> covariance.</a:t>
            </a:r>
            <a:r>
              <a:rPr sz="2400" spc="-1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All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must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available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traverse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and </a:t>
            </a:r>
            <a:r>
              <a:rPr sz="2400" dirty="0">
                <a:latin typeface="Times New Roman"/>
                <a:cs typeface="Times New Roman"/>
              </a:rPr>
              <a:t>calculate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statistics.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8638" rIns="0" bIns="0" rtlCol="0">
            <a:spAutoFit/>
          </a:bodyPr>
          <a:lstStyle/>
          <a:p>
            <a:pPr marL="308610">
              <a:lnSpc>
                <a:spcPct val="100000"/>
              </a:lnSpc>
              <a:spcBef>
                <a:spcPts val="95"/>
              </a:spcBef>
            </a:pPr>
            <a:r>
              <a:rPr sz="4400" b="0" u="sng" spc="-5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Computer</a:t>
            </a:r>
            <a:r>
              <a:rPr sz="4400" b="0" u="sng" spc="-17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2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Vision</a:t>
            </a:r>
            <a:r>
              <a:rPr sz="4400" b="0" u="sng" spc="-18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-</a:t>
            </a:r>
            <a:r>
              <a:rPr sz="4400" b="0" u="sng" spc="-10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Boosting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1975" y="2770632"/>
            <a:ext cx="1185672" cy="78943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2616" y="3560064"/>
            <a:ext cx="868680" cy="130759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38743" y="4062984"/>
            <a:ext cx="1319783" cy="69494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2865120" y="2358421"/>
            <a:ext cx="994410" cy="997585"/>
            <a:chOff x="2865120" y="2358421"/>
            <a:chExt cx="994410" cy="99758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65120" y="2490215"/>
              <a:ext cx="865632" cy="86563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96376" y="2358421"/>
              <a:ext cx="262655" cy="263588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7275576" y="2616898"/>
            <a:ext cx="1652905" cy="1129665"/>
            <a:chOff x="7275576" y="2616898"/>
            <a:chExt cx="1652905" cy="1129665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75576" y="2731007"/>
              <a:ext cx="1520952" cy="101498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67712" y="2616898"/>
              <a:ext cx="260679" cy="264795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9723119" y="2892551"/>
            <a:ext cx="1542415" cy="1167765"/>
            <a:chOff x="9723119" y="2892551"/>
            <a:chExt cx="1542415" cy="1167765"/>
          </a:xfrm>
        </p:grpSpPr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23119" y="3063239"/>
              <a:ext cx="1335024" cy="99669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856975" y="2898647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01168" y="0"/>
                  </a:moveTo>
                  <a:lnTo>
                    <a:pt x="155034" y="5311"/>
                  </a:lnTo>
                  <a:lnTo>
                    <a:pt x="112689" y="20442"/>
                  </a:lnTo>
                  <a:lnTo>
                    <a:pt x="75338" y="44187"/>
                  </a:lnTo>
                  <a:lnTo>
                    <a:pt x="44187" y="75338"/>
                  </a:lnTo>
                  <a:lnTo>
                    <a:pt x="20442" y="112689"/>
                  </a:lnTo>
                  <a:lnTo>
                    <a:pt x="5311" y="155034"/>
                  </a:lnTo>
                  <a:lnTo>
                    <a:pt x="0" y="201167"/>
                  </a:lnTo>
                  <a:lnTo>
                    <a:pt x="5311" y="247301"/>
                  </a:lnTo>
                  <a:lnTo>
                    <a:pt x="20442" y="289646"/>
                  </a:lnTo>
                  <a:lnTo>
                    <a:pt x="44187" y="326997"/>
                  </a:lnTo>
                  <a:lnTo>
                    <a:pt x="75338" y="358148"/>
                  </a:lnTo>
                  <a:lnTo>
                    <a:pt x="112689" y="381893"/>
                  </a:lnTo>
                  <a:lnTo>
                    <a:pt x="155034" y="397024"/>
                  </a:lnTo>
                  <a:lnTo>
                    <a:pt x="201168" y="402336"/>
                  </a:lnTo>
                  <a:lnTo>
                    <a:pt x="247301" y="397024"/>
                  </a:lnTo>
                  <a:lnTo>
                    <a:pt x="289646" y="381893"/>
                  </a:lnTo>
                  <a:lnTo>
                    <a:pt x="326997" y="358148"/>
                  </a:lnTo>
                  <a:lnTo>
                    <a:pt x="358148" y="326997"/>
                  </a:lnTo>
                  <a:lnTo>
                    <a:pt x="358232" y="326866"/>
                  </a:lnTo>
                  <a:lnTo>
                    <a:pt x="201168" y="326866"/>
                  </a:lnTo>
                  <a:lnTo>
                    <a:pt x="170684" y="323127"/>
                  </a:lnTo>
                  <a:lnTo>
                    <a:pt x="141604" y="311912"/>
                  </a:lnTo>
                  <a:lnTo>
                    <a:pt x="103157" y="279961"/>
                  </a:lnTo>
                  <a:lnTo>
                    <a:pt x="80724" y="237283"/>
                  </a:lnTo>
                  <a:lnTo>
                    <a:pt x="75936" y="189343"/>
                  </a:lnTo>
                  <a:lnTo>
                    <a:pt x="90424" y="141604"/>
                  </a:lnTo>
                  <a:lnTo>
                    <a:pt x="192785" y="141604"/>
                  </a:lnTo>
                  <a:lnTo>
                    <a:pt x="141604" y="90424"/>
                  </a:lnTo>
                  <a:lnTo>
                    <a:pt x="170684" y="79208"/>
                  </a:lnTo>
                  <a:lnTo>
                    <a:pt x="201167" y="75469"/>
                  </a:lnTo>
                  <a:lnTo>
                    <a:pt x="358232" y="75469"/>
                  </a:lnTo>
                  <a:lnTo>
                    <a:pt x="358148" y="75338"/>
                  </a:lnTo>
                  <a:lnTo>
                    <a:pt x="326997" y="44187"/>
                  </a:lnTo>
                  <a:lnTo>
                    <a:pt x="289646" y="20442"/>
                  </a:lnTo>
                  <a:lnTo>
                    <a:pt x="247301" y="5311"/>
                  </a:lnTo>
                  <a:lnTo>
                    <a:pt x="201168" y="0"/>
                  </a:lnTo>
                  <a:close/>
                </a:path>
                <a:path w="402590" h="402589">
                  <a:moveTo>
                    <a:pt x="192785" y="141604"/>
                  </a:moveTo>
                  <a:lnTo>
                    <a:pt x="90424" y="141604"/>
                  </a:lnTo>
                  <a:lnTo>
                    <a:pt x="260730" y="311912"/>
                  </a:lnTo>
                  <a:lnTo>
                    <a:pt x="231651" y="323127"/>
                  </a:lnTo>
                  <a:lnTo>
                    <a:pt x="201168" y="326866"/>
                  </a:lnTo>
                  <a:lnTo>
                    <a:pt x="358232" y="326866"/>
                  </a:lnTo>
                  <a:lnTo>
                    <a:pt x="381893" y="289646"/>
                  </a:lnTo>
                  <a:lnTo>
                    <a:pt x="392225" y="260730"/>
                  </a:lnTo>
                  <a:lnTo>
                    <a:pt x="311912" y="260730"/>
                  </a:lnTo>
                  <a:lnTo>
                    <a:pt x="192785" y="141604"/>
                  </a:lnTo>
                  <a:close/>
                </a:path>
                <a:path w="402590" h="402589">
                  <a:moveTo>
                    <a:pt x="358232" y="75469"/>
                  </a:moveTo>
                  <a:lnTo>
                    <a:pt x="201167" y="75469"/>
                  </a:lnTo>
                  <a:lnTo>
                    <a:pt x="231651" y="79208"/>
                  </a:lnTo>
                  <a:lnTo>
                    <a:pt x="260730" y="90424"/>
                  </a:lnTo>
                  <a:lnTo>
                    <a:pt x="299178" y="122374"/>
                  </a:lnTo>
                  <a:lnTo>
                    <a:pt x="321611" y="165052"/>
                  </a:lnTo>
                  <a:lnTo>
                    <a:pt x="326399" y="212992"/>
                  </a:lnTo>
                  <a:lnTo>
                    <a:pt x="311912" y="260730"/>
                  </a:lnTo>
                  <a:lnTo>
                    <a:pt x="392225" y="260730"/>
                  </a:lnTo>
                  <a:lnTo>
                    <a:pt x="397024" y="247301"/>
                  </a:lnTo>
                  <a:lnTo>
                    <a:pt x="402335" y="201167"/>
                  </a:lnTo>
                  <a:lnTo>
                    <a:pt x="397024" y="155034"/>
                  </a:lnTo>
                  <a:lnTo>
                    <a:pt x="381893" y="112689"/>
                  </a:lnTo>
                  <a:lnTo>
                    <a:pt x="358232" y="75469"/>
                  </a:lnTo>
                  <a:close/>
                </a:path>
              </a:pathLst>
            </a:custGeom>
            <a:solidFill>
              <a:srgbClr val="FF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856975" y="2898647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0" y="201167"/>
                  </a:moveTo>
                  <a:lnTo>
                    <a:pt x="5311" y="155034"/>
                  </a:lnTo>
                  <a:lnTo>
                    <a:pt x="20442" y="112689"/>
                  </a:lnTo>
                  <a:lnTo>
                    <a:pt x="44187" y="75338"/>
                  </a:lnTo>
                  <a:lnTo>
                    <a:pt x="75338" y="44187"/>
                  </a:lnTo>
                  <a:lnTo>
                    <a:pt x="112689" y="20442"/>
                  </a:lnTo>
                  <a:lnTo>
                    <a:pt x="155034" y="5311"/>
                  </a:lnTo>
                  <a:lnTo>
                    <a:pt x="201168" y="0"/>
                  </a:lnTo>
                  <a:lnTo>
                    <a:pt x="247301" y="5311"/>
                  </a:lnTo>
                  <a:lnTo>
                    <a:pt x="289646" y="20442"/>
                  </a:lnTo>
                  <a:lnTo>
                    <a:pt x="326997" y="44187"/>
                  </a:lnTo>
                  <a:lnTo>
                    <a:pt x="358148" y="75338"/>
                  </a:lnTo>
                  <a:lnTo>
                    <a:pt x="381893" y="112689"/>
                  </a:lnTo>
                  <a:lnTo>
                    <a:pt x="397024" y="155034"/>
                  </a:lnTo>
                  <a:lnTo>
                    <a:pt x="402335" y="201167"/>
                  </a:lnTo>
                  <a:lnTo>
                    <a:pt x="397024" y="247301"/>
                  </a:lnTo>
                  <a:lnTo>
                    <a:pt x="381893" y="289646"/>
                  </a:lnTo>
                  <a:lnTo>
                    <a:pt x="358148" y="326997"/>
                  </a:lnTo>
                  <a:lnTo>
                    <a:pt x="326997" y="358148"/>
                  </a:lnTo>
                  <a:lnTo>
                    <a:pt x="289646" y="381893"/>
                  </a:lnTo>
                  <a:lnTo>
                    <a:pt x="247301" y="397024"/>
                  </a:lnTo>
                  <a:lnTo>
                    <a:pt x="201168" y="402336"/>
                  </a:lnTo>
                  <a:lnTo>
                    <a:pt x="155034" y="397024"/>
                  </a:lnTo>
                  <a:lnTo>
                    <a:pt x="112689" y="381893"/>
                  </a:lnTo>
                  <a:lnTo>
                    <a:pt x="75338" y="358148"/>
                  </a:lnTo>
                  <a:lnTo>
                    <a:pt x="44187" y="326997"/>
                  </a:lnTo>
                  <a:lnTo>
                    <a:pt x="20442" y="289646"/>
                  </a:lnTo>
                  <a:lnTo>
                    <a:pt x="5311" y="247301"/>
                  </a:lnTo>
                  <a:lnTo>
                    <a:pt x="0" y="201167"/>
                  </a:lnTo>
                  <a:close/>
                </a:path>
              </a:pathLst>
            </a:custGeom>
            <a:ln w="12192">
              <a:solidFill>
                <a:srgbClr val="FF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26815" y="2968021"/>
              <a:ext cx="262655" cy="263588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3986784" y="3107610"/>
            <a:ext cx="1378585" cy="970915"/>
            <a:chOff x="3986784" y="3107610"/>
            <a:chExt cx="1378585" cy="970915"/>
          </a:xfrm>
        </p:grpSpPr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86784" y="3224784"/>
              <a:ext cx="1283208" cy="8534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01596" y="3107610"/>
              <a:ext cx="263640" cy="261778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2443733" y="1358010"/>
            <a:ext cx="72923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beginning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h(x)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weak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learner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have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same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weight</a:t>
            </a:r>
            <a:endParaRPr sz="1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~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them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contribute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final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decision (face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detected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not)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199638" y="5294833"/>
            <a:ext cx="567880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During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training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phase </a:t>
            </a:r>
            <a:r>
              <a:rPr sz="1800" b="1" spc="-10" dirty="0">
                <a:latin typeface="Calibri"/>
                <a:cs typeface="Calibri"/>
              </a:rPr>
              <a:t>Viola-</a:t>
            </a:r>
            <a:r>
              <a:rPr sz="1800" b="1" dirty="0">
                <a:latin typeface="Calibri"/>
                <a:cs typeface="Calibri"/>
              </a:rPr>
              <a:t>Jones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algorithm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update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the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weights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h(x) </a:t>
            </a:r>
            <a:r>
              <a:rPr sz="1800" dirty="0">
                <a:latin typeface="Calibri"/>
                <a:cs typeface="Calibri"/>
              </a:rPr>
              <a:t>weak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learners (the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features)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and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finally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have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relevant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features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higher </a:t>
            </a:r>
            <a:r>
              <a:rPr sz="1800" spc="-10" dirty="0">
                <a:latin typeface="Calibri"/>
                <a:cs typeface="Calibri"/>
              </a:rPr>
              <a:t>weights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526536" y="2289047"/>
            <a:ext cx="402590" cy="402590"/>
          </a:xfrm>
          <a:custGeom>
            <a:avLst/>
            <a:gdLst/>
            <a:ahLst/>
            <a:cxnLst/>
            <a:rect l="l" t="t" r="r" b="b"/>
            <a:pathLst>
              <a:path w="402589" h="402589">
                <a:moveTo>
                  <a:pt x="201167" y="0"/>
                </a:moveTo>
                <a:lnTo>
                  <a:pt x="155034" y="5311"/>
                </a:lnTo>
                <a:lnTo>
                  <a:pt x="112689" y="20442"/>
                </a:lnTo>
                <a:lnTo>
                  <a:pt x="75338" y="44187"/>
                </a:lnTo>
                <a:lnTo>
                  <a:pt x="44187" y="75338"/>
                </a:lnTo>
                <a:lnTo>
                  <a:pt x="20442" y="112689"/>
                </a:lnTo>
                <a:lnTo>
                  <a:pt x="5311" y="155034"/>
                </a:lnTo>
                <a:lnTo>
                  <a:pt x="0" y="201167"/>
                </a:lnTo>
                <a:lnTo>
                  <a:pt x="5311" y="247301"/>
                </a:lnTo>
                <a:lnTo>
                  <a:pt x="20442" y="289646"/>
                </a:lnTo>
                <a:lnTo>
                  <a:pt x="44187" y="326997"/>
                </a:lnTo>
                <a:lnTo>
                  <a:pt x="75338" y="358148"/>
                </a:lnTo>
                <a:lnTo>
                  <a:pt x="112689" y="381893"/>
                </a:lnTo>
                <a:lnTo>
                  <a:pt x="155034" y="397024"/>
                </a:lnTo>
                <a:lnTo>
                  <a:pt x="201167" y="402336"/>
                </a:lnTo>
                <a:lnTo>
                  <a:pt x="247301" y="397024"/>
                </a:lnTo>
                <a:lnTo>
                  <a:pt x="289646" y="381893"/>
                </a:lnTo>
                <a:lnTo>
                  <a:pt x="326997" y="358148"/>
                </a:lnTo>
                <a:lnTo>
                  <a:pt x="358148" y="326997"/>
                </a:lnTo>
                <a:lnTo>
                  <a:pt x="358232" y="326866"/>
                </a:lnTo>
                <a:lnTo>
                  <a:pt x="201167" y="326866"/>
                </a:lnTo>
                <a:lnTo>
                  <a:pt x="170684" y="323127"/>
                </a:lnTo>
                <a:lnTo>
                  <a:pt x="141604" y="311912"/>
                </a:lnTo>
                <a:lnTo>
                  <a:pt x="103157" y="279961"/>
                </a:lnTo>
                <a:lnTo>
                  <a:pt x="80724" y="237283"/>
                </a:lnTo>
                <a:lnTo>
                  <a:pt x="75936" y="189343"/>
                </a:lnTo>
                <a:lnTo>
                  <a:pt x="90424" y="141604"/>
                </a:lnTo>
                <a:lnTo>
                  <a:pt x="192785" y="141604"/>
                </a:lnTo>
                <a:lnTo>
                  <a:pt x="141604" y="90424"/>
                </a:lnTo>
                <a:lnTo>
                  <a:pt x="170684" y="79208"/>
                </a:lnTo>
                <a:lnTo>
                  <a:pt x="201167" y="75469"/>
                </a:lnTo>
                <a:lnTo>
                  <a:pt x="358232" y="75469"/>
                </a:lnTo>
                <a:lnTo>
                  <a:pt x="358148" y="75338"/>
                </a:lnTo>
                <a:lnTo>
                  <a:pt x="326997" y="44187"/>
                </a:lnTo>
                <a:lnTo>
                  <a:pt x="289646" y="20442"/>
                </a:lnTo>
                <a:lnTo>
                  <a:pt x="247301" y="5311"/>
                </a:lnTo>
                <a:lnTo>
                  <a:pt x="201167" y="0"/>
                </a:lnTo>
                <a:close/>
              </a:path>
              <a:path w="402589" h="402589">
                <a:moveTo>
                  <a:pt x="192785" y="141604"/>
                </a:moveTo>
                <a:lnTo>
                  <a:pt x="90424" y="141604"/>
                </a:lnTo>
                <a:lnTo>
                  <a:pt x="260730" y="311912"/>
                </a:lnTo>
                <a:lnTo>
                  <a:pt x="231651" y="323127"/>
                </a:lnTo>
                <a:lnTo>
                  <a:pt x="201167" y="326866"/>
                </a:lnTo>
                <a:lnTo>
                  <a:pt x="358232" y="326866"/>
                </a:lnTo>
                <a:lnTo>
                  <a:pt x="381893" y="289646"/>
                </a:lnTo>
                <a:lnTo>
                  <a:pt x="392225" y="260730"/>
                </a:lnTo>
                <a:lnTo>
                  <a:pt x="311912" y="260730"/>
                </a:lnTo>
                <a:lnTo>
                  <a:pt x="192785" y="141604"/>
                </a:lnTo>
                <a:close/>
              </a:path>
              <a:path w="402589" h="402589">
                <a:moveTo>
                  <a:pt x="358232" y="75469"/>
                </a:moveTo>
                <a:lnTo>
                  <a:pt x="201167" y="75469"/>
                </a:lnTo>
                <a:lnTo>
                  <a:pt x="231651" y="79208"/>
                </a:lnTo>
                <a:lnTo>
                  <a:pt x="260730" y="90424"/>
                </a:lnTo>
                <a:lnTo>
                  <a:pt x="299178" y="122374"/>
                </a:lnTo>
                <a:lnTo>
                  <a:pt x="321611" y="165052"/>
                </a:lnTo>
                <a:lnTo>
                  <a:pt x="326399" y="212992"/>
                </a:lnTo>
                <a:lnTo>
                  <a:pt x="311912" y="260730"/>
                </a:lnTo>
                <a:lnTo>
                  <a:pt x="392225" y="260730"/>
                </a:lnTo>
                <a:lnTo>
                  <a:pt x="397024" y="247301"/>
                </a:lnTo>
                <a:lnTo>
                  <a:pt x="402336" y="201167"/>
                </a:lnTo>
                <a:lnTo>
                  <a:pt x="397024" y="155034"/>
                </a:lnTo>
                <a:lnTo>
                  <a:pt x="381893" y="112689"/>
                </a:lnTo>
                <a:lnTo>
                  <a:pt x="358232" y="75469"/>
                </a:lnTo>
                <a:close/>
              </a:path>
            </a:pathLst>
          </a:custGeom>
          <a:solidFill>
            <a:srgbClr val="FF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526536" y="2289047"/>
            <a:ext cx="402590" cy="402590"/>
          </a:xfrm>
          <a:custGeom>
            <a:avLst/>
            <a:gdLst/>
            <a:ahLst/>
            <a:cxnLst/>
            <a:rect l="l" t="t" r="r" b="b"/>
            <a:pathLst>
              <a:path w="402589" h="402589">
                <a:moveTo>
                  <a:pt x="0" y="201167"/>
                </a:moveTo>
                <a:lnTo>
                  <a:pt x="5311" y="155034"/>
                </a:lnTo>
                <a:lnTo>
                  <a:pt x="20442" y="112689"/>
                </a:lnTo>
                <a:lnTo>
                  <a:pt x="44187" y="75338"/>
                </a:lnTo>
                <a:lnTo>
                  <a:pt x="75338" y="44187"/>
                </a:lnTo>
                <a:lnTo>
                  <a:pt x="112689" y="20442"/>
                </a:lnTo>
                <a:lnTo>
                  <a:pt x="155034" y="5311"/>
                </a:lnTo>
                <a:lnTo>
                  <a:pt x="201167" y="0"/>
                </a:lnTo>
                <a:lnTo>
                  <a:pt x="247301" y="5311"/>
                </a:lnTo>
                <a:lnTo>
                  <a:pt x="289646" y="20442"/>
                </a:lnTo>
                <a:lnTo>
                  <a:pt x="326997" y="44187"/>
                </a:lnTo>
                <a:lnTo>
                  <a:pt x="358148" y="75338"/>
                </a:lnTo>
                <a:lnTo>
                  <a:pt x="381893" y="112689"/>
                </a:lnTo>
                <a:lnTo>
                  <a:pt x="397024" y="155034"/>
                </a:lnTo>
                <a:lnTo>
                  <a:pt x="402336" y="201167"/>
                </a:lnTo>
                <a:lnTo>
                  <a:pt x="397024" y="247301"/>
                </a:lnTo>
                <a:lnTo>
                  <a:pt x="381893" y="289646"/>
                </a:lnTo>
                <a:lnTo>
                  <a:pt x="358148" y="326997"/>
                </a:lnTo>
                <a:lnTo>
                  <a:pt x="326997" y="358148"/>
                </a:lnTo>
                <a:lnTo>
                  <a:pt x="289646" y="381893"/>
                </a:lnTo>
                <a:lnTo>
                  <a:pt x="247301" y="397024"/>
                </a:lnTo>
                <a:lnTo>
                  <a:pt x="201167" y="402336"/>
                </a:lnTo>
                <a:lnTo>
                  <a:pt x="155034" y="397024"/>
                </a:lnTo>
                <a:lnTo>
                  <a:pt x="112689" y="381893"/>
                </a:lnTo>
                <a:lnTo>
                  <a:pt x="75338" y="358148"/>
                </a:lnTo>
                <a:lnTo>
                  <a:pt x="44187" y="326997"/>
                </a:lnTo>
                <a:lnTo>
                  <a:pt x="20442" y="289646"/>
                </a:lnTo>
                <a:lnTo>
                  <a:pt x="5311" y="247301"/>
                </a:lnTo>
                <a:lnTo>
                  <a:pt x="0" y="201167"/>
                </a:lnTo>
                <a:close/>
              </a:path>
            </a:pathLst>
          </a:custGeom>
          <a:ln w="12192">
            <a:solidFill>
              <a:srgbClr val="FF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598407" y="2548127"/>
            <a:ext cx="399415" cy="402590"/>
          </a:xfrm>
          <a:custGeom>
            <a:avLst/>
            <a:gdLst/>
            <a:ahLst/>
            <a:cxnLst/>
            <a:rect l="l" t="t" r="r" b="b"/>
            <a:pathLst>
              <a:path w="399415" h="402589">
                <a:moveTo>
                  <a:pt x="199644" y="0"/>
                </a:moveTo>
                <a:lnTo>
                  <a:pt x="153875" y="5311"/>
                </a:lnTo>
                <a:lnTo>
                  <a:pt x="111856" y="20442"/>
                </a:lnTo>
                <a:lnTo>
                  <a:pt x="74787" y="44187"/>
                </a:lnTo>
                <a:lnTo>
                  <a:pt x="43867" y="75338"/>
                </a:lnTo>
                <a:lnTo>
                  <a:pt x="20296" y="112689"/>
                </a:lnTo>
                <a:lnTo>
                  <a:pt x="5274" y="155034"/>
                </a:lnTo>
                <a:lnTo>
                  <a:pt x="0" y="201168"/>
                </a:lnTo>
                <a:lnTo>
                  <a:pt x="5274" y="247301"/>
                </a:lnTo>
                <a:lnTo>
                  <a:pt x="20296" y="289646"/>
                </a:lnTo>
                <a:lnTo>
                  <a:pt x="43867" y="326997"/>
                </a:lnTo>
                <a:lnTo>
                  <a:pt x="74787" y="358148"/>
                </a:lnTo>
                <a:lnTo>
                  <a:pt x="111856" y="381893"/>
                </a:lnTo>
                <a:lnTo>
                  <a:pt x="153875" y="397024"/>
                </a:lnTo>
                <a:lnTo>
                  <a:pt x="199644" y="402336"/>
                </a:lnTo>
                <a:lnTo>
                  <a:pt x="245412" y="397024"/>
                </a:lnTo>
                <a:lnTo>
                  <a:pt x="287431" y="381893"/>
                </a:lnTo>
                <a:lnTo>
                  <a:pt x="324500" y="358148"/>
                </a:lnTo>
                <a:lnTo>
                  <a:pt x="354952" y="327469"/>
                </a:lnTo>
                <a:lnTo>
                  <a:pt x="199818" y="327469"/>
                </a:lnTo>
                <a:lnTo>
                  <a:pt x="169443" y="323703"/>
                </a:lnTo>
                <a:lnTo>
                  <a:pt x="140462" y="312293"/>
                </a:lnTo>
                <a:lnTo>
                  <a:pt x="102344" y="280277"/>
                </a:lnTo>
                <a:lnTo>
                  <a:pt x="80121" y="237426"/>
                </a:lnTo>
                <a:lnTo>
                  <a:pt x="75400" y="189241"/>
                </a:lnTo>
                <a:lnTo>
                  <a:pt x="89789" y="141224"/>
                </a:lnTo>
                <a:lnTo>
                  <a:pt x="190768" y="141224"/>
                </a:lnTo>
                <a:lnTo>
                  <a:pt x="140208" y="90170"/>
                </a:lnTo>
                <a:lnTo>
                  <a:pt x="169118" y="78720"/>
                </a:lnTo>
                <a:lnTo>
                  <a:pt x="199469" y="74866"/>
                </a:lnTo>
                <a:lnTo>
                  <a:pt x="354952" y="74866"/>
                </a:lnTo>
                <a:lnTo>
                  <a:pt x="324500" y="44187"/>
                </a:lnTo>
                <a:lnTo>
                  <a:pt x="287431" y="20442"/>
                </a:lnTo>
                <a:lnTo>
                  <a:pt x="245412" y="5311"/>
                </a:lnTo>
                <a:lnTo>
                  <a:pt x="199644" y="0"/>
                </a:lnTo>
                <a:close/>
              </a:path>
              <a:path w="399415" h="402589">
                <a:moveTo>
                  <a:pt x="190768" y="141224"/>
                </a:moveTo>
                <a:lnTo>
                  <a:pt x="89789" y="141224"/>
                </a:lnTo>
                <a:lnTo>
                  <a:pt x="259080" y="312166"/>
                </a:lnTo>
                <a:lnTo>
                  <a:pt x="230169" y="323615"/>
                </a:lnTo>
                <a:lnTo>
                  <a:pt x="199818" y="327469"/>
                </a:lnTo>
                <a:lnTo>
                  <a:pt x="354952" y="327469"/>
                </a:lnTo>
                <a:lnTo>
                  <a:pt x="355420" y="326997"/>
                </a:lnTo>
                <a:lnTo>
                  <a:pt x="378991" y="289646"/>
                </a:lnTo>
                <a:lnTo>
                  <a:pt x="389114" y="261112"/>
                </a:lnTo>
                <a:lnTo>
                  <a:pt x="309499" y="261112"/>
                </a:lnTo>
                <a:lnTo>
                  <a:pt x="190768" y="141224"/>
                </a:lnTo>
                <a:close/>
              </a:path>
              <a:path w="399415" h="402589">
                <a:moveTo>
                  <a:pt x="354952" y="74866"/>
                </a:moveTo>
                <a:lnTo>
                  <a:pt x="199469" y="74866"/>
                </a:lnTo>
                <a:lnTo>
                  <a:pt x="229844" y="78632"/>
                </a:lnTo>
                <a:lnTo>
                  <a:pt x="258825" y="90043"/>
                </a:lnTo>
                <a:lnTo>
                  <a:pt x="296943" y="122058"/>
                </a:lnTo>
                <a:lnTo>
                  <a:pt x="319166" y="164909"/>
                </a:lnTo>
                <a:lnTo>
                  <a:pt x="323887" y="213094"/>
                </a:lnTo>
                <a:lnTo>
                  <a:pt x="309499" y="261112"/>
                </a:lnTo>
                <a:lnTo>
                  <a:pt x="389114" y="261112"/>
                </a:lnTo>
                <a:lnTo>
                  <a:pt x="394013" y="247301"/>
                </a:lnTo>
                <a:lnTo>
                  <a:pt x="399288" y="201168"/>
                </a:lnTo>
                <a:lnTo>
                  <a:pt x="394013" y="155034"/>
                </a:lnTo>
                <a:lnTo>
                  <a:pt x="378991" y="112689"/>
                </a:lnTo>
                <a:lnTo>
                  <a:pt x="355420" y="75338"/>
                </a:lnTo>
                <a:lnTo>
                  <a:pt x="354952" y="74866"/>
                </a:lnTo>
                <a:close/>
              </a:path>
            </a:pathLst>
          </a:custGeom>
          <a:solidFill>
            <a:srgbClr val="FF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598407" y="2548127"/>
            <a:ext cx="399415" cy="402590"/>
          </a:xfrm>
          <a:custGeom>
            <a:avLst/>
            <a:gdLst/>
            <a:ahLst/>
            <a:cxnLst/>
            <a:rect l="l" t="t" r="r" b="b"/>
            <a:pathLst>
              <a:path w="399415" h="402589">
                <a:moveTo>
                  <a:pt x="0" y="201168"/>
                </a:moveTo>
                <a:lnTo>
                  <a:pt x="5274" y="155034"/>
                </a:lnTo>
                <a:lnTo>
                  <a:pt x="20296" y="112689"/>
                </a:lnTo>
                <a:lnTo>
                  <a:pt x="43867" y="75338"/>
                </a:lnTo>
                <a:lnTo>
                  <a:pt x="74787" y="44187"/>
                </a:lnTo>
                <a:lnTo>
                  <a:pt x="111856" y="20442"/>
                </a:lnTo>
                <a:lnTo>
                  <a:pt x="153875" y="5311"/>
                </a:lnTo>
                <a:lnTo>
                  <a:pt x="199644" y="0"/>
                </a:lnTo>
                <a:lnTo>
                  <a:pt x="245412" y="5311"/>
                </a:lnTo>
                <a:lnTo>
                  <a:pt x="287431" y="20442"/>
                </a:lnTo>
                <a:lnTo>
                  <a:pt x="324500" y="44187"/>
                </a:lnTo>
                <a:lnTo>
                  <a:pt x="355420" y="75338"/>
                </a:lnTo>
                <a:lnTo>
                  <a:pt x="378991" y="112689"/>
                </a:lnTo>
                <a:lnTo>
                  <a:pt x="394013" y="155034"/>
                </a:lnTo>
                <a:lnTo>
                  <a:pt x="399288" y="201168"/>
                </a:lnTo>
                <a:lnTo>
                  <a:pt x="394013" y="247301"/>
                </a:lnTo>
                <a:lnTo>
                  <a:pt x="378991" y="289646"/>
                </a:lnTo>
                <a:lnTo>
                  <a:pt x="355420" y="326997"/>
                </a:lnTo>
                <a:lnTo>
                  <a:pt x="324500" y="358148"/>
                </a:lnTo>
                <a:lnTo>
                  <a:pt x="287431" y="381893"/>
                </a:lnTo>
                <a:lnTo>
                  <a:pt x="245412" y="397024"/>
                </a:lnTo>
                <a:lnTo>
                  <a:pt x="199644" y="402336"/>
                </a:lnTo>
                <a:lnTo>
                  <a:pt x="153875" y="397024"/>
                </a:lnTo>
                <a:lnTo>
                  <a:pt x="111856" y="381893"/>
                </a:lnTo>
                <a:lnTo>
                  <a:pt x="74787" y="358148"/>
                </a:lnTo>
                <a:lnTo>
                  <a:pt x="43867" y="326997"/>
                </a:lnTo>
                <a:lnTo>
                  <a:pt x="20296" y="289646"/>
                </a:lnTo>
                <a:lnTo>
                  <a:pt x="5274" y="247301"/>
                </a:lnTo>
                <a:lnTo>
                  <a:pt x="0" y="201168"/>
                </a:lnTo>
                <a:close/>
              </a:path>
            </a:pathLst>
          </a:custGeom>
          <a:ln w="12192">
            <a:solidFill>
              <a:srgbClr val="FF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032248" y="3038856"/>
            <a:ext cx="402590" cy="399415"/>
          </a:xfrm>
          <a:custGeom>
            <a:avLst/>
            <a:gdLst/>
            <a:ahLst/>
            <a:cxnLst/>
            <a:rect l="l" t="t" r="r" b="b"/>
            <a:pathLst>
              <a:path w="402589" h="399414">
                <a:moveTo>
                  <a:pt x="201167" y="0"/>
                </a:moveTo>
                <a:lnTo>
                  <a:pt x="155034" y="5274"/>
                </a:lnTo>
                <a:lnTo>
                  <a:pt x="112689" y="20296"/>
                </a:lnTo>
                <a:lnTo>
                  <a:pt x="75338" y="43867"/>
                </a:lnTo>
                <a:lnTo>
                  <a:pt x="44187" y="74787"/>
                </a:lnTo>
                <a:lnTo>
                  <a:pt x="20442" y="111856"/>
                </a:lnTo>
                <a:lnTo>
                  <a:pt x="5311" y="153875"/>
                </a:lnTo>
                <a:lnTo>
                  <a:pt x="0" y="199644"/>
                </a:lnTo>
                <a:lnTo>
                  <a:pt x="5311" y="245412"/>
                </a:lnTo>
                <a:lnTo>
                  <a:pt x="20442" y="287431"/>
                </a:lnTo>
                <a:lnTo>
                  <a:pt x="44187" y="324500"/>
                </a:lnTo>
                <a:lnTo>
                  <a:pt x="75338" y="355420"/>
                </a:lnTo>
                <a:lnTo>
                  <a:pt x="112689" y="378991"/>
                </a:lnTo>
                <a:lnTo>
                  <a:pt x="155034" y="394013"/>
                </a:lnTo>
                <a:lnTo>
                  <a:pt x="201167" y="399288"/>
                </a:lnTo>
                <a:lnTo>
                  <a:pt x="247301" y="394013"/>
                </a:lnTo>
                <a:lnTo>
                  <a:pt x="289646" y="378991"/>
                </a:lnTo>
                <a:lnTo>
                  <a:pt x="326997" y="355420"/>
                </a:lnTo>
                <a:lnTo>
                  <a:pt x="358148" y="324500"/>
                </a:lnTo>
                <a:lnTo>
                  <a:pt x="201040" y="324437"/>
                </a:lnTo>
                <a:lnTo>
                  <a:pt x="170279" y="320661"/>
                </a:lnTo>
                <a:lnTo>
                  <a:pt x="140969" y="309372"/>
                </a:lnTo>
                <a:lnTo>
                  <a:pt x="102475" y="277582"/>
                </a:lnTo>
                <a:lnTo>
                  <a:pt x="80089" y="235172"/>
                </a:lnTo>
                <a:lnTo>
                  <a:pt x="75443" y="187571"/>
                </a:lnTo>
                <a:lnTo>
                  <a:pt x="90169" y="140208"/>
                </a:lnTo>
                <a:lnTo>
                  <a:pt x="192134" y="140208"/>
                </a:lnTo>
                <a:lnTo>
                  <a:pt x="141224" y="89789"/>
                </a:lnTo>
                <a:lnTo>
                  <a:pt x="170533" y="78575"/>
                </a:lnTo>
                <a:lnTo>
                  <a:pt x="201294" y="74850"/>
                </a:lnTo>
                <a:lnTo>
                  <a:pt x="358189" y="74850"/>
                </a:lnTo>
                <a:lnTo>
                  <a:pt x="326997" y="43867"/>
                </a:lnTo>
                <a:lnTo>
                  <a:pt x="289646" y="20296"/>
                </a:lnTo>
                <a:lnTo>
                  <a:pt x="247301" y="5274"/>
                </a:lnTo>
                <a:lnTo>
                  <a:pt x="201167" y="0"/>
                </a:lnTo>
                <a:close/>
              </a:path>
              <a:path w="402589" h="399414">
                <a:moveTo>
                  <a:pt x="192134" y="140208"/>
                </a:moveTo>
                <a:lnTo>
                  <a:pt x="90169" y="140208"/>
                </a:lnTo>
                <a:lnTo>
                  <a:pt x="261112" y="309499"/>
                </a:lnTo>
                <a:lnTo>
                  <a:pt x="231802" y="320712"/>
                </a:lnTo>
                <a:lnTo>
                  <a:pt x="201040" y="324437"/>
                </a:lnTo>
                <a:lnTo>
                  <a:pt x="358189" y="324437"/>
                </a:lnTo>
                <a:lnTo>
                  <a:pt x="381893" y="287431"/>
                </a:lnTo>
                <a:lnTo>
                  <a:pt x="392102" y="259080"/>
                </a:lnTo>
                <a:lnTo>
                  <a:pt x="312165" y="259080"/>
                </a:lnTo>
                <a:lnTo>
                  <a:pt x="192134" y="140208"/>
                </a:lnTo>
                <a:close/>
              </a:path>
              <a:path w="402589" h="399414">
                <a:moveTo>
                  <a:pt x="358189" y="74850"/>
                </a:moveTo>
                <a:lnTo>
                  <a:pt x="201294" y="74850"/>
                </a:lnTo>
                <a:lnTo>
                  <a:pt x="232056" y="78626"/>
                </a:lnTo>
                <a:lnTo>
                  <a:pt x="261365" y="89916"/>
                </a:lnTo>
                <a:lnTo>
                  <a:pt x="299860" y="121705"/>
                </a:lnTo>
                <a:lnTo>
                  <a:pt x="322246" y="164115"/>
                </a:lnTo>
                <a:lnTo>
                  <a:pt x="326892" y="211716"/>
                </a:lnTo>
                <a:lnTo>
                  <a:pt x="312165" y="259080"/>
                </a:lnTo>
                <a:lnTo>
                  <a:pt x="392102" y="259080"/>
                </a:lnTo>
                <a:lnTo>
                  <a:pt x="397024" y="245412"/>
                </a:lnTo>
                <a:lnTo>
                  <a:pt x="402336" y="199644"/>
                </a:lnTo>
                <a:lnTo>
                  <a:pt x="397024" y="153875"/>
                </a:lnTo>
                <a:lnTo>
                  <a:pt x="381893" y="111856"/>
                </a:lnTo>
                <a:lnTo>
                  <a:pt x="358189" y="74850"/>
                </a:lnTo>
                <a:close/>
              </a:path>
            </a:pathLst>
          </a:custGeom>
          <a:solidFill>
            <a:srgbClr val="FF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032248" y="3038856"/>
            <a:ext cx="402590" cy="399415"/>
          </a:xfrm>
          <a:custGeom>
            <a:avLst/>
            <a:gdLst/>
            <a:ahLst/>
            <a:cxnLst/>
            <a:rect l="l" t="t" r="r" b="b"/>
            <a:pathLst>
              <a:path w="402589" h="399414">
                <a:moveTo>
                  <a:pt x="0" y="199644"/>
                </a:moveTo>
                <a:lnTo>
                  <a:pt x="5311" y="153875"/>
                </a:lnTo>
                <a:lnTo>
                  <a:pt x="20442" y="111856"/>
                </a:lnTo>
                <a:lnTo>
                  <a:pt x="44187" y="74787"/>
                </a:lnTo>
                <a:lnTo>
                  <a:pt x="75338" y="43867"/>
                </a:lnTo>
                <a:lnTo>
                  <a:pt x="112689" y="20296"/>
                </a:lnTo>
                <a:lnTo>
                  <a:pt x="155034" y="5274"/>
                </a:lnTo>
                <a:lnTo>
                  <a:pt x="201167" y="0"/>
                </a:lnTo>
                <a:lnTo>
                  <a:pt x="247301" y="5274"/>
                </a:lnTo>
                <a:lnTo>
                  <a:pt x="289646" y="20296"/>
                </a:lnTo>
                <a:lnTo>
                  <a:pt x="326997" y="43867"/>
                </a:lnTo>
                <a:lnTo>
                  <a:pt x="358148" y="74787"/>
                </a:lnTo>
                <a:lnTo>
                  <a:pt x="381893" y="111856"/>
                </a:lnTo>
                <a:lnTo>
                  <a:pt x="397024" y="153875"/>
                </a:lnTo>
                <a:lnTo>
                  <a:pt x="402336" y="199644"/>
                </a:lnTo>
                <a:lnTo>
                  <a:pt x="397024" y="245412"/>
                </a:lnTo>
                <a:lnTo>
                  <a:pt x="381893" y="287431"/>
                </a:lnTo>
                <a:lnTo>
                  <a:pt x="358148" y="324500"/>
                </a:lnTo>
                <a:lnTo>
                  <a:pt x="326997" y="355420"/>
                </a:lnTo>
                <a:lnTo>
                  <a:pt x="289646" y="378991"/>
                </a:lnTo>
                <a:lnTo>
                  <a:pt x="247301" y="394013"/>
                </a:lnTo>
                <a:lnTo>
                  <a:pt x="201167" y="399288"/>
                </a:lnTo>
                <a:lnTo>
                  <a:pt x="155034" y="394013"/>
                </a:lnTo>
                <a:lnTo>
                  <a:pt x="112689" y="378991"/>
                </a:lnTo>
                <a:lnTo>
                  <a:pt x="75338" y="355420"/>
                </a:lnTo>
                <a:lnTo>
                  <a:pt x="44187" y="324500"/>
                </a:lnTo>
                <a:lnTo>
                  <a:pt x="20442" y="287431"/>
                </a:lnTo>
                <a:lnTo>
                  <a:pt x="5311" y="245412"/>
                </a:lnTo>
                <a:lnTo>
                  <a:pt x="0" y="199644"/>
                </a:lnTo>
                <a:close/>
              </a:path>
            </a:pathLst>
          </a:custGeom>
          <a:ln w="12192">
            <a:solidFill>
              <a:srgbClr val="FF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object 2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273808" y="2438399"/>
            <a:ext cx="243839" cy="252984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553968" y="3502152"/>
            <a:ext cx="243839" cy="256031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278111" y="3666743"/>
            <a:ext cx="243840" cy="256031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8638" rIns="0" bIns="0" rtlCol="0">
            <a:spAutoFit/>
          </a:bodyPr>
          <a:lstStyle/>
          <a:p>
            <a:pPr marL="308610">
              <a:lnSpc>
                <a:spcPct val="100000"/>
              </a:lnSpc>
              <a:spcBef>
                <a:spcPts val="95"/>
              </a:spcBef>
            </a:pPr>
            <a:r>
              <a:rPr sz="4400" b="0" u="sng" spc="-5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Computer</a:t>
            </a:r>
            <a:r>
              <a:rPr sz="4400" b="0" u="sng" spc="-17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2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Vision</a:t>
            </a:r>
            <a:r>
              <a:rPr sz="4400" b="0" u="sng" spc="-18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-</a:t>
            </a:r>
            <a:r>
              <a:rPr sz="4400" b="0" u="sng" spc="-10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Boosting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1975" y="2770632"/>
            <a:ext cx="1185672" cy="78943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5120" y="2490216"/>
            <a:ext cx="865632" cy="86563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2616" y="3560064"/>
            <a:ext cx="868680" cy="130759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38743" y="4062984"/>
            <a:ext cx="1319783" cy="694944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7275576" y="2616898"/>
            <a:ext cx="1652905" cy="1129665"/>
            <a:chOff x="7275576" y="2616898"/>
            <a:chExt cx="1652905" cy="1129665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75576" y="2731007"/>
              <a:ext cx="1520952" cy="101498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67712" y="2616898"/>
              <a:ext cx="260679" cy="264795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9723119" y="2892551"/>
            <a:ext cx="1542415" cy="1167765"/>
            <a:chOff x="9723119" y="2892551"/>
            <a:chExt cx="1542415" cy="1167765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23119" y="3063239"/>
              <a:ext cx="1335024" cy="99669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856975" y="2898647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01168" y="0"/>
                  </a:moveTo>
                  <a:lnTo>
                    <a:pt x="155034" y="5311"/>
                  </a:lnTo>
                  <a:lnTo>
                    <a:pt x="112689" y="20442"/>
                  </a:lnTo>
                  <a:lnTo>
                    <a:pt x="75338" y="44187"/>
                  </a:lnTo>
                  <a:lnTo>
                    <a:pt x="44187" y="75338"/>
                  </a:lnTo>
                  <a:lnTo>
                    <a:pt x="20442" y="112689"/>
                  </a:lnTo>
                  <a:lnTo>
                    <a:pt x="5311" y="155034"/>
                  </a:lnTo>
                  <a:lnTo>
                    <a:pt x="0" y="201167"/>
                  </a:lnTo>
                  <a:lnTo>
                    <a:pt x="5311" y="247301"/>
                  </a:lnTo>
                  <a:lnTo>
                    <a:pt x="20442" y="289646"/>
                  </a:lnTo>
                  <a:lnTo>
                    <a:pt x="44187" y="326997"/>
                  </a:lnTo>
                  <a:lnTo>
                    <a:pt x="75338" y="358148"/>
                  </a:lnTo>
                  <a:lnTo>
                    <a:pt x="112689" y="381893"/>
                  </a:lnTo>
                  <a:lnTo>
                    <a:pt x="155034" y="397024"/>
                  </a:lnTo>
                  <a:lnTo>
                    <a:pt x="201168" y="402336"/>
                  </a:lnTo>
                  <a:lnTo>
                    <a:pt x="247301" y="397024"/>
                  </a:lnTo>
                  <a:lnTo>
                    <a:pt x="289646" y="381893"/>
                  </a:lnTo>
                  <a:lnTo>
                    <a:pt x="326997" y="358148"/>
                  </a:lnTo>
                  <a:lnTo>
                    <a:pt x="358148" y="326997"/>
                  </a:lnTo>
                  <a:lnTo>
                    <a:pt x="358232" y="326866"/>
                  </a:lnTo>
                  <a:lnTo>
                    <a:pt x="201168" y="326866"/>
                  </a:lnTo>
                  <a:lnTo>
                    <a:pt x="170684" y="323127"/>
                  </a:lnTo>
                  <a:lnTo>
                    <a:pt x="141604" y="311912"/>
                  </a:lnTo>
                  <a:lnTo>
                    <a:pt x="103157" y="279961"/>
                  </a:lnTo>
                  <a:lnTo>
                    <a:pt x="80724" y="237283"/>
                  </a:lnTo>
                  <a:lnTo>
                    <a:pt x="75936" y="189343"/>
                  </a:lnTo>
                  <a:lnTo>
                    <a:pt x="90424" y="141604"/>
                  </a:lnTo>
                  <a:lnTo>
                    <a:pt x="192785" y="141604"/>
                  </a:lnTo>
                  <a:lnTo>
                    <a:pt x="141604" y="90424"/>
                  </a:lnTo>
                  <a:lnTo>
                    <a:pt x="170684" y="79208"/>
                  </a:lnTo>
                  <a:lnTo>
                    <a:pt x="201167" y="75469"/>
                  </a:lnTo>
                  <a:lnTo>
                    <a:pt x="358232" y="75469"/>
                  </a:lnTo>
                  <a:lnTo>
                    <a:pt x="358148" y="75338"/>
                  </a:lnTo>
                  <a:lnTo>
                    <a:pt x="326997" y="44187"/>
                  </a:lnTo>
                  <a:lnTo>
                    <a:pt x="289646" y="20442"/>
                  </a:lnTo>
                  <a:lnTo>
                    <a:pt x="247301" y="5311"/>
                  </a:lnTo>
                  <a:lnTo>
                    <a:pt x="201168" y="0"/>
                  </a:lnTo>
                  <a:close/>
                </a:path>
                <a:path w="402590" h="402589">
                  <a:moveTo>
                    <a:pt x="192785" y="141604"/>
                  </a:moveTo>
                  <a:lnTo>
                    <a:pt x="90424" y="141604"/>
                  </a:lnTo>
                  <a:lnTo>
                    <a:pt x="260730" y="311912"/>
                  </a:lnTo>
                  <a:lnTo>
                    <a:pt x="231651" y="323127"/>
                  </a:lnTo>
                  <a:lnTo>
                    <a:pt x="201168" y="326866"/>
                  </a:lnTo>
                  <a:lnTo>
                    <a:pt x="358232" y="326866"/>
                  </a:lnTo>
                  <a:lnTo>
                    <a:pt x="381893" y="289646"/>
                  </a:lnTo>
                  <a:lnTo>
                    <a:pt x="392225" y="260730"/>
                  </a:lnTo>
                  <a:lnTo>
                    <a:pt x="311912" y="260730"/>
                  </a:lnTo>
                  <a:lnTo>
                    <a:pt x="192785" y="141604"/>
                  </a:lnTo>
                  <a:close/>
                </a:path>
                <a:path w="402590" h="402589">
                  <a:moveTo>
                    <a:pt x="358232" y="75469"/>
                  </a:moveTo>
                  <a:lnTo>
                    <a:pt x="201167" y="75469"/>
                  </a:lnTo>
                  <a:lnTo>
                    <a:pt x="231651" y="79208"/>
                  </a:lnTo>
                  <a:lnTo>
                    <a:pt x="260730" y="90424"/>
                  </a:lnTo>
                  <a:lnTo>
                    <a:pt x="299178" y="122374"/>
                  </a:lnTo>
                  <a:lnTo>
                    <a:pt x="321611" y="165052"/>
                  </a:lnTo>
                  <a:lnTo>
                    <a:pt x="326399" y="212992"/>
                  </a:lnTo>
                  <a:lnTo>
                    <a:pt x="311912" y="260730"/>
                  </a:lnTo>
                  <a:lnTo>
                    <a:pt x="392225" y="260730"/>
                  </a:lnTo>
                  <a:lnTo>
                    <a:pt x="397024" y="247301"/>
                  </a:lnTo>
                  <a:lnTo>
                    <a:pt x="402335" y="201167"/>
                  </a:lnTo>
                  <a:lnTo>
                    <a:pt x="397024" y="155034"/>
                  </a:lnTo>
                  <a:lnTo>
                    <a:pt x="381893" y="112689"/>
                  </a:lnTo>
                  <a:lnTo>
                    <a:pt x="358232" y="75469"/>
                  </a:lnTo>
                  <a:close/>
                </a:path>
              </a:pathLst>
            </a:custGeom>
            <a:solidFill>
              <a:srgbClr val="FF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856975" y="2898647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0" y="201167"/>
                  </a:moveTo>
                  <a:lnTo>
                    <a:pt x="5311" y="155034"/>
                  </a:lnTo>
                  <a:lnTo>
                    <a:pt x="20442" y="112689"/>
                  </a:lnTo>
                  <a:lnTo>
                    <a:pt x="44187" y="75338"/>
                  </a:lnTo>
                  <a:lnTo>
                    <a:pt x="75338" y="44187"/>
                  </a:lnTo>
                  <a:lnTo>
                    <a:pt x="112689" y="20442"/>
                  </a:lnTo>
                  <a:lnTo>
                    <a:pt x="155034" y="5311"/>
                  </a:lnTo>
                  <a:lnTo>
                    <a:pt x="201168" y="0"/>
                  </a:lnTo>
                  <a:lnTo>
                    <a:pt x="247301" y="5311"/>
                  </a:lnTo>
                  <a:lnTo>
                    <a:pt x="289646" y="20442"/>
                  </a:lnTo>
                  <a:lnTo>
                    <a:pt x="326997" y="44187"/>
                  </a:lnTo>
                  <a:lnTo>
                    <a:pt x="358148" y="75338"/>
                  </a:lnTo>
                  <a:lnTo>
                    <a:pt x="381893" y="112689"/>
                  </a:lnTo>
                  <a:lnTo>
                    <a:pt x="397024" y="155034"/>
                  </a:lnTo>
                  <a:lnTo>
                    <a:pt x="402335" y="201167"/>
                  </a:lnTo>
                  <a:lnTo>
                    <a:pt x="397024" y="247301"/>
                  </a:lnTo>
                  <a:lnTo>
                    <a:pt x="381893" y="289646"/>
                  </a:lnTo>
                  <a:lnTo>
                    <a:pt x="358148" y="326997"/>
                  </a:lnTo>
                  <a:lnTo>
                    <a:pt x="326997" y="358148"/>
                  </a:lnTo>
                  <a:lnTo>
                    <a:pt x="289646" y="381893"/>
                  </a:lnTo>
                  <a:lnTo>
                    <a:pt x="247301" y="397024"/>
                  </a:lnTo>
                  <a:lnTo>
                    <a:pt x="201168" y="402336"/>
                  </a:lnTo>
                  <a:lnTo>
                    <a:pt x="155034" y="397024"/>
                  </a:lnTo>
                  <a:lnTo>
                    <a:pt x="112689" y="381893"/>
                  </a:lnTo>
                  <a:lnTo>
                    <a:pt x="75338" y="358148"/>
                  </a:lnTo>
                  <a:lnTo>
                    <a:pt x="44187" y="326997"/>
                  </a:lnTo>
                  <a:lnTo>
                    <a:pt x="20442" y="289646"/>
                  </a:lnTo>
                  <a:lnTo>
                    <a:pt x="5311" y="247301"/>
                  </a:lnTo>
                  <a:lnTo>
                    <a:pt x="0" y="201167"/>
                  </a:lnTo>
                  <a:close/>
                </a:path>
              </a:pathLst>
            </a:custGeom>
            <a:ln w="12192">
              <a:solidFill>
                <a:srgbClr val="FF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26815" y="2968021"/>
              <a:ext cx="262655" cy="263588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3986784" y="3107610"/>
            <a:ext cx="1378585" cy="970915"/>
            <a:chOff x="3986784" y="3107610"/>
            <a:chExt cx="1378585" cy="970915"/>
          </a:xfrm>
        </p:grpSpPr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86784" y="3224784"/>
              <a:ext cx="1283208" cy="85343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01596" y="3107610"/>
              <a:ext cx="263640" cy="261778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443733" y="1358010"/>
            <a:ext cx="72923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beginning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h(x)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weak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learner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have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same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weight</a:t>
            </a:r>
            <a:endParaRPr sz="1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~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them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contribute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final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decision (face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detected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not)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199638" y="5294833"/>
            <a:ext cx="567880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During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training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phase </a:t>
            </a:r>
            <a:r>
              <a:rPr sz="1800" b="1" spc="-10" dirty="0">
                <a:latin typeface="Calibri"/>
                <a:cs typeface="Calibri"/>
              </a:rPr>
              <a:t>Viola-</a:t>
            </a:r>
            <a:r>
              <a:rPr sz="1800" b="1" dirty="0">
                <a:latin typeface="Calibri"/>
                <a:cs typeface="Calibri"/>
              </a:rPr>
              <a:t>Jones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algorithm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update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the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weights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h(x) </a:t>
            </a:r>
            <a:r>
              <a:rPr sz="1800" dirty="0">
                <a:latin typeface="Calibri"/>
                <a:cs typeface="Calibri"/>
              </a:rPr>
              <a:t>weak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learners (the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features)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and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finally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have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relevant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features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higher </a:t>
            </a:r>
            <a:r>
              <a:rPr sz="1800" spc="-10" dirty="0">
                <a:latin typeface="Calibri"/>
                <a:cs typeface="Calibri"/>
              </a:rPr>
              <a:t>weights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598407" y="2548127"/>
            <a:ext cx="399415" cy="402590"/>
          </a:xfrm>
          <a:custGeom>
            <a:avLst/>
            <a:gdLst/>
            <a:ahLst/>
            <a:cxnLst/>
            <a:rect l="l" t="t" r="r" b="b"/>
            <a:pathLst>
              <a:path w="399415" h="402589">
                <a:moveTo>
                  <a:pt x="199644" y="0"/>
                </a:moveTo>
                <a:lnTo>
                  <a:pt x="153875" y="5311"/>
                </a:lnTo>
                <a:lnTo>
                  <a:pt x="111856" y="20442"/>
                </a:lnTo>
                <a:lnTo>
                  <a:pt x="74787" y="44187"/>
                </a:lnTo>
                <a:lnTo>
                  <a:pt x="43867" y="75338"/>
                </a:lnTo>
                <a:lnTo>
                  <a:pt x="20296" y="112689"/>
                </a:lnTo>
                <a:lnTo>
                  <a:pt x="5274" y="155034"/>
                </a:lnTo>
                <a:lnTo>
                  <a:pt x="0" y="201168"/>
                </a:lnTo>
                <a:lnTo>
                  <a:pt x="5274" y="247301"/>
                </a:lnTo>
                <a:lnTo>
                  <a:pt x="20296" y="289646"/>
                </a:lnTo>
                <a:lnTo>
                  <a:pt x="43867" y="326997"/>
                </a:lnTo>
                <a:lnTo>
                  <a:pt x="74787" y="358148"/>
                </a:lnTo>
                <a:lnTo>
                  <a:pt x="111856" y="381893"/>
                </a:lnTo>
                <a:lnTo>
                  <a:pt x="153875" y="397024"/>
                </a:lnTo>
                <a:lnTo>
                  <a:pt x="199644" y="402336"/>
                </a:lnTo>
                <a:lnTo>
                  <a:pt x="245412" y="397024"/>
                </a:lnTo>
                <a:lnTo>
                  <a:pt x="287431" y="381893"/>
                </a:lnTo>
                <a:lnTo>
                  <a:pt x="324500" y="358148"/>
                </a:lnTo>
                <a:lnTo>
                  <a:pt x="354952" y="327469"/>
                </a:lnTo>
                <a:lnTo>
                  <a:pt x="199818" y="327469"/>
                </a:lnTo>
                <a:lnTo>
                  <a:pt x="169443" y="323703"/>
                </a:lnTo>
                <a:lnTo>
                  <a:pt x="140462" y="312293"/>
                </a:lnTo>
                <a:lnTo>
                  <a:pt x="102344" y="280277"/>
                </a:lnTo>
                <a:lnTo>
                  <a:pt x="80121" y="237426"/>
                </a:lnTo>
                <a:lnTo>
                  <a:pt x="75400" y="189241"/>
                </a:lnTo>
                <a:lnTo>
                  <a:pt x="89789" y="141224"/>
                </a:lnTo>
                <a:lnTo>
                  <a:pt x="190768" y="141224"/>
                </a:lnTo>
                <a:lnTo>
                  <a:pt x="140208" y="90170"/>
                </a:lnTo>
                <a:lnTo>
                  <a:pt x="169118" y="78720"/>
                </a:lnTo>
                <a:lnTo>
                  <a:pt x="199469" y="74866"/>
                </a:lnTo>
                <a:lnTo>
                  <a:pt x="354952" y="74866"/>
                </a:lnTo>
                <a:lnTo>
                  <a:pt x="324500" y="44187"/>
                </a:lnTo>
                <a:lnTo>
                  <a:pt x="287431" y="20442"/>
                </a:lnTo>
                <a:lnTo>
                  <a:pt x="245412" y="5311"/>
                </a:lnTo>
                <a:lnTo>
                  <a:pt x="199644" y="0"/>
                </a:lnTo>
                <a:close/>
              </a:path>
              <a:path w="399415" h="402589">
                <a:moveTo>
                  <a:pt x="190768" y="141224"/>
                </a:moveTo>
                <a:lnTo>
                  <a:pt x="89789" y="141224"/>
                </a:lnTo>
                <a:lnTo>
                  <a:pt x="259080" y="312166"/>
                </a:lnTo>
                <a:lnTo>
                  <a:pt x="230169" y="323615"/>
                </a:lnTo>
                <a:lnTo>
                  <a:pt x="199818" y="327469"/>
                </a:lnTo>
                <a:lnTo>
                  <a:pt x="354952" y="327469"/>
                </a:lnTo>
                <a:lnTo>
                  <a:pt x="355420" y="326997"/>
                </a:lnTo>
                <a:lnTo>
                  <a:pt x="378991" y="289646"/>
                </a:lnTo>
                <a:lnTo>
                  <a:pt x="389114" y="261112"/>
                </a:lnTo>
                <a:lnTo>
                  <a:pt x="309499" y="261112"/>
                </a:lnTo>
                <a:lnTo>
                  <a:pt x="190768" y="141224"/>
                </a:lnTo>
                <a:close/>
              </a:path>
              <a:path w="399415" h="402589">
                <a:moveTo>
                  <a:pt x="354952" y="74866"/>
                </a:moveTo>
                <a:lnTo>
                  <a:pt x="199469" y="74866"/>
                </a:lnTo>
                <a:lnTo>
                  <a:pt x="229844" y="78632"/>
                </a:lnTo>
                <a:lnTo>
                  <a:pt x="258825" y="90043"/>
                </a:lnTo>
                <a:lnTo>
                  <a:pt x="296943" y="122058"/>
                </a:lnTo>
                <a:lnTo>
                  <a:pt x="319166" y="164909"/>
                </a:lnTo>
                <a:lnTo>
                  <a:pt x="323887" y="213094"/>
                </a:lnTo>
                <a:lnTo>
                  <a:pt x="309499" y="261112"/>
                </a:lnTo>
                <a:lnTo>
                  <a:pt x="389114" y="261112"/>
                </a:lnTo>
                <a:lnTo>
                  <a:pt x="394013" y="247301"/>
                </a:lnTo>
                <a:lnTo>
                  <a:pt x="399288" y="201168"/>
                </a:lnTo>
                <a:lnTo>
                  <a:pt x="394013" y="155034"/>
                </a:lnTo>
                <a:lnTo>
                  <a:pt x="378991" y="112689"/>
                </a:lnTo>
                <a:lnTo>
                  <a:pt x="355420" y="75338"/>
                </a:lnTo>
                <a:lnTo>
                  <a:pt x="354952" y="74866"/>
                </a:lnTo>
                <a:close/>
              </a:path>
            </a:pathLst>
          </a:custGeom>
          <a:solidFill>
            <a:srgbClr val="FF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98407" y="2548127"/>
            <a:ext cx="399415" cy="402590"/>
          </a:xfrm>
          <a:custGeom>
            <a:avLst/>
            <a:gdLst/>
            <a:ahLst/>
            <a:cxnLst/>
            <a:rect l="l" t="t" r="r" b="b"/>
            <a:pathLst>
              <a:path w="399415" h="402589">
                <a:moveTo>
                  <a:pt x="0" y="201168"/>
                </a:moveTo>
                <a:lnTo>
                  <a:pt x="5274" y="155034"/>
                </a:lnTo>
                <a:lnTo>
                  <a:pt x="20296" y="112689"/>
                </a:lnTo>
                <a:lnTo>
                  <a:pt x="43867" y="75338"/>
                </a:lnTo>
                <a:lnTo>
                  <a:pt x="74787" y="44187"/>
                </a:lnTo>
                <a:lnTo>
                  <a:pt x="111856" y="20442"/>
                </a:lnTo>
                <a:lnTo>
                  <a:pt x="153875" y="5311"/>
                </a:lnTo>
                <a:lnTo>
                  <a:pt x="199644" y="0"/>
                </a:lnTo>
                <a:lnTo>
                  <a:pt x="245412" y="5311"/>
                </a:lnTo>
                <a:lnTo>
                  <a:pt x="287431" y="20442"/>
                </a:lnTo>
                <a:lnTo>
                  <a:pt x="324500" y="44187"/>
                </a:lnTo>
                <a:lnTo>
                  <a:pt x="355420" y="75338"/>
                </a:lnTo>
                <a:lnTo>
                  <a:pt x="378991" y="112689"/>
                </a:lnTo>
                <a:lnTo>
                  <a:pt x="394013" y="155034"/>
                </a:lnTo>
                <a:lnTo>
                  <a:pt x="399288" y="201168"/>
                </a:lnTo>
                <a:lnTo>
                  <a:pt x="394013" y="247301"/>
                </a:lnTo>
                <a:lnTo>
                  <a:pt x="378991" y="289646"/>
                </a:lnTo>
                <a:lnTo>
                  <a:pt x="355420" y="326997"/>
                </a:lnTo>
                <a:lnTo>
                  <a:pt x="324500" y="358148"/>
                </a:lnTo>
                <a:lnTo>
                  <a:pt x="287431" y="381893"/>
                </a:lnTo>
                <a:lnTo>
                  <a:pt x="245412" y="397024"/>
                </a:lnTo>
                <a:lnTo>
                  <a:pt x="199644" y="402336"/>
                </a:lnTo>
                <a:lnTo>
                  <a:pt x="153875" y="397024"/>
                </a:lnTo>
                <a:lnTo>
                  <a:pt x="111856" y="381893"/>
                </a:lnTo>
                <a:lnTo>
                  <a:pt x="74787" y="358148"/>
                </a:lnTo>
                <a:lnTo>
                  <a:pt x="43867" y="326997"/>
                </a:lnTo>
                <a:lnTo>
                  <a:pt x="20296" y="289646"/>
                </a:lnTo>
                <a:lnTo>
                  <a:pt x="5274" y="247301"/>
                </a:lnTo>
                <a:lnTo>
                  <a:pt x="0" y="201168"/>
                </a:lnTo>
                <a:close/>
              </a:path>
            </a:pathLst>
          </a:custGeom>
          <a:ln w="12192">
            <a:solidFill>
              <a:srgbClr val="FF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32248" y="3038856"/>
            <a:ext cx="402590" cy="399415"/>
          </a:xfrm>
          <a:custGeom>
            <a:avLst/>
            <a:gdLst/>
            <a:ahLst/>
            <a:cxnLst/>
            <a:rect l="l" t="t" r="r" b="b"/>
            <a:pathLst>
              <a:path w="402589" h="399414">
                <a:moveTo>
                  <a:pt x="201167" y="0"/>
                </a:moveTo>
                <a:lnTo>
                  <a:pt x="155034" y="5274"/>
                </a:lnTo>
                <a:lnTo>
                  <a:pt x="112689" y="20296"/>
                </a:lnTo>
                <a:lnTo>
                  <a:pt x="75338" y="43867"/>
                </a:lnTo>
                <a:lnTo>
                  <a:pt x="44187" y="74787"/>
                </a:lnTo>
                <a:lnTo>
                  <a:pt x="20442" y="111856"/>
                </a:lnTo>
                <a:lnTo>
                  <a:pt x="5311" y="153875"/>
                </a:lnTo>
                <a:lnTo>
                  <a:pt x="0" y="199644"/>
                </a:lnTo>
                <a:lnTo>
                  <a:pt x="5311" y="245412"/>
                </a:lnTo>
                <a:lnTo>
                  <a:pt x="20442" y="287431"/>
                </a:lnTo>
                <a:lnTo>
                  <a:pt x="44187" y="324500"/>
                </a:lnTo>
                <a:lnTo>
                  <a:pt x="75338" y="355420"/>
                </a:lnTo>
                <a:lnTo>
                  <a:pt x="112689" y="378991"/>
                </a:lnTo>
                <a:lnTo>
                  <a:pt x="155034" y="394013"/>
                </a:lnTo>
                <a:lnTo>
                  <a:pt x="201167" y="399288"/>
                </a:lnTo>
                <a:lnTo>
                  <a:pt x="247301" y="394013"/>
                </a:lnTo>
                <a:lnTo>
                  <a:pt x="289646" y="378991"/>
                </a:lnTo>
                <a:lnTo>
                  <a:pt x="326997" y="355420"/>
                </a:lnTo>
                <a:lnTo>
                  <a:pt x="358148" y="324500"/>
                </a:lnTo>
                <a:lnTo>
                  <a:pt x="201040" y="324437"/>
                </a:lnTo>
                <a:lnTo>
                  <a:pt x="170279" y="320661"/>
                </a:lnTo>
                <a:lnTo>
                  <a:pt x="140969" y="309372"/>
                </a:lnTo>
                <a:lnTo>
                  <a:pt x="102475" y="277582"/>
                </a:lnTo>
                <a:lnTo>
                  <a:pt x="80089" y="235172"/>
                </a:lnTo>
                <a:lnTo>
                  <a:pt x="75443" y="187571"/>
                </a:lnTo>
                <a:lnTo>
                  <a:pt x="90169" y="140208"/>
                </a:lnTo>
                <a:lnTo>
                  <a:pt x="192134" y="140208"/>
                </a:lnTo>
                <a:lnTo>
                  <a:pt x="141224" y="89789"/>
                </a:lnTo>
                <a:lnTo>
                  <a:pt x="170533" y="78575"/>
                </a:lnTo>
                <a:lnTo>
                  <a:pt x="201294" y="74850"/>
                </a:lnTo>
                <a:lnTo>
                  <a:pt x="358189" y="74850"/>
                </a:lnTo>
                <a:lnTo>
                  <a:pt x="326997" y="43867"/>
                </a:lnTo>
                <a:lnTo>
                  <a:pt x="289646" y="20296"/>
                </a:lnTo>
                <a:lnTo>
                  <a:pt x="247301" y="5274"/>
                </a:lnTo>
                <a:lnTo>
                  <a:pt x="201167" y="0"/>
                </a:lnTo>
                <a:close/>
              </a:path>
              <a:path w="402589" h="399414">
                <a:moveTo>
                  <a:pt x="192134" y="140208"/>
                </a:moveTo>
                <a:lnTo>
                  <a:pt x="90169" y="140208"/>
                </a:lnTo>
                <a:lnTo>
                  <a:pt x="261112" y="309499"/>
                </a:lnTo>
                <a:lnTo>
                  <a:pt x="231802" y="320712"/>
                </a:lnTo>
                <a:lnTo>
                  <a:pt x="201040" y="324437"/>
                </a:lnTo>
                <a:lnTo>
                  <a:pt x="358189" y="324437"/>
                </a:lnTo>
                <a:lnTo>
                  <a:pt x="381893" y="287431"/>
                </a:lnTo>
                <a:lnTo>
                  <a:pt x="392102" y="259080"/>
                </a:lnTo>
                <a:lnTo>
                  <a:pt x="312165" y="259080"/>
                </a:lnTo>
                <a:lnTo>
                  <a:pt x="192134" y="140208"/>
                </a:lnTo>
                <a:close/>
              </a:path>
              <a:path w="402589" h="399414">
                <a:moveTo>
                  <a:pt x="358189" y="74850"/>
                </a:moveTo>
                <a:lnTo>
                  <a:pt x="201294" y="74850"/>
                </a:lnTo>
                <a:lnTo>
                  <a:pt x="232056" y="78626"/>
                </a:lnTo>
                <a:lnTo>
                  <a:pt x="261365" y="89916"/>
                </a:lnTo>
                <a:lnTo>
                  <a:pt x="299860" y="121705"/>
                </a:lnTo>
                <a:lnTo>
                  <a:pt x="322246" y="164115"/>
                </a:lnTo>
                <a:lnTo>
                  <a:pt x="326892" y="211716"/>
                </a:lnTo>
                <a:lnTo>
                  <a:pt x="312165" y="259080"/>
                </a:lnTo>
                <a:lnTo>
                  <a:pt x="392102" y="259080"/>
                </a:lnTo>
                <a:lnTo>
                  <a:pt x="397024" y="245412"/>
                </a:lnTo>
                <a:lnTo>
                  <a:pt x="402336" y="199644"/>
                </a:lnTo>
                <a:lnTo>
                  <a:pt x="397024" y="153875"/>
                </a:lnTo>
                <a:lnTo>
                  <a:pt x="381893" y="111856"/>
                </a:lnTo>
                <a:lnTo>
                  <a:pt x="358189" y="74850"/>
                </a:lnTo>
                <a:close/>
              </a:path>
            </a:pathLst>
          </a:custGeom>
          <a:solidFill>
            <a:srgbClr val="FF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32248" y="3038856"/>
            <a:ext cx="402590" cy="399415"/>
          </a:xfrm>
          <a:custGeom>
            <a:avLst/>
            <a:gdLst/>
            <a:ahLst/>
            <a:cxnLst/>
            <a:rect l="l" t="t" r="r" b="b"/>
            <a:pathLst>
              <a:path w="402589" h="399414">
                <a:moveTo>
                  <a:pt x="0" y="199644"/>
                </a:moveTo>
                <a:lnTo>
                  <a:pt x="5311" y="153875"/>
                </a:lnTo>
                <a:lnTo>
                  <a:pt x="20442" y="111856"/>
                </a:lnTo>
                <a:lnTo>
                  <a:pt x="44187" y="74787"/>
                </a:lnTo>
                <a:lnTo>
                  <a:pt x="75338" y="43867"/>
                </a:lnTo>
                <a:lnTo>
                  <a:pt x="112689" y="20296"/>
                </a:lnTo>
                <a:lnTo>
                  <a:pt x="155034" y="5274"/>
                </a:lnTo>
                <a:lnTo>
                  <a:pt x="201167" y="0"/>
                </a:lnTo>
                <a:lnTo>
                  <a:pt x="247301" y="5274"/>
                </a:lnTo>
                <a:lnTo>
                  <a:pt x="289646" y="20296"/>
                </a:lnTo>
                <a:lnTo>
                  <a:pt x="326997" y="43867"/>
                </a:lnTo>
                <a:lnTo>
                  <a:pt x="358148" y="74787"/>
                </a:lnTo>
                <a:lnTo>
                  <a:pt x="381893" y="111856"/>
                </a:lnTo>
                <a:lnTo>
                  <a:pt x="397024" y="153875"/>
                </a:lnTo>
                <a:lnTo>
                  <a:pt x="402336" y="199644"/>
                </a:lnTo>
                <a:lnTo>
                  <a:pt x="397024" y="245412"/>
                </a:lnTo>
                <a:lnTo>
                  <a:pt x="381893" y="287431"/>
                </a:lnTo>
                <a:lnTo>
                  <a:pt x="358148" y="324500"/>
                </a:lnTo>
                <a:lnTo>
                  <a:pt x="326997" y="355420"/>
                </a:lnTo>
                <a:lnTo>
                  <a:pt x="289646" y="378991"/>
                </a:lnTo>
                <a:lnTo>
                  <a:pt x="247301" y="394013"/>
                </a:lnTo>
                <a:lnTo>
                  <a:pt x="201167" y="399288"/>
                </a:lnTo>
                <a:lnTo>
                  <a:pt x="155034" y="394013"/>
                </a:lnTo>
                <a:lnTo>
                  <a:pt x="112689" y="378991"/>
                </a:lnTo>
                <a:lnTo>
                  <a:pt x="75338" y="355420"/>
                </a:lnTo>
                <a:lnTo>
                  <a:pt x="44187" y="324500"/>
                </a:lnTo>
                <a:lnTo>
                  <a:pt x="20442" y="287431"/>
                </a:lnTo>
                <a:lnTo>
                  <a:pt x="5311" y="245412"/>
                </a:lnTo>
                <a:lnTo>
                  <a:pt x="0" y="199644"/>
                </a:lnTo>
                <a:close/>
              </a:path>
            </a:pathLst>
          </a:custGeom>
          <a:ln w="12192">
            <a:solidFill>
              <a:srgbClr val="FF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object 2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273808" y="2438399"/>
            <a:ext cx="243839" cy="252984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553968" y="3502152"/>
            <a:ext cx="243839" cy="256031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278111" y="3666743"/>
            <a:ext cx="243840" cy="256031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834383" y="2234184"/>
            <a:ext cx="243839" cy="256032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8638" rIns="0" bIns="0" rtlCol="0">
            <a:spAutoFit/>
          </a:bodyPr>
          <a:lstStyle/>
          <a:p>
            <a:pPr marL="308610">
              <a:lnSpc>
                <a:spcPct val="100000"/>
              </a:lnSpc>
              <a:spcBef>
                <a:spcPts val="95"/>
              </a:spcBef>
            </a:pPr>
            <a:r>
              <a:rPr sz="4400" b="0" u="sng" spc="-5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Computer</a:t>
            </a:r>
            <a:r>
              <a:rPr sz="4400" b="0" u="sng" spc="-17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2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Vision</a:t>
            </a:r>
            <a:r>
              <a:rPr sz="4400" b="0" u="sng" spc="-18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-</a:t>
            </a:r>
            <a:r>
              <a:rPr sz="4400" b="0" u="sng" spc="-10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Boosting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1975" y="2770632"/>
            <a:ext cx="1185672" cy="78943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5120" y="2490216"/>
            <a:ext cx="865632" cy="86563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2616" y="3560064"/>
            <a:ext cx="868680" cy="130759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86784" y="3224783"/>
            <a:ext cx="1283208" cy="85343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75576" y="2731007"/>
            <a:ext cx="1520952" cy="101498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38743" y="4062984"/>
            <a:ext cx="1319783" cy="694944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9723119" y="2892551"/>
            <a:ext cx="1542415" cy="1167765"/>
            <a:chOff x="9723119" y="2892551"/>
            <a:chExt cx="1542415" cy="1167765"/>
          </a:xfrm>
        </p:grpSpPr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23119" y="3063239"/>
              <a:ext cx="1335024" cy="99669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0856975" y="2898647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01168" y="0"/>
                  </a:moveTo>
                  <a:lnTo>
                    <a:pt x="155034" y="5311"/>
                  </a:lnTo>
                  <a:lnTo>
                    <a:pt x="112689" y="20442"/>
                  </a:lnTo>
                  <a:lnTo>
                    <a:pt x="75338" y="44187"/>
                  </a:lnTo>
                  <a:lnTo>
                    <a:pt x="44187" y="75338"/>
                  </a:lnTo>
                  <a:lnTo>
                    <a:pt x="20442" y="112689"/>
                  </a:lnTo>
                  <a:lnTo>
                    <a:pt x="5311" y="155034"/>
                  </a:lnTo>
                  <a:lnTo>
                    <a:pt x="0" y="201167"/>
                  </a:lnTo>
                  <a:lnTo>
                    <a:pt x="5311" y="247301"/>
                  </a:lnTo>
                  <a:lnTo>
                    <a:pt x="20442" y="289646"/>
                  </a:lnTo>
                  <a:lnTo>
                    <a:pt x="44187" y="326997"/>
                  </a:lnTo>
                  <a:lnTo>
                    <a:pt x="75338" y="358148"/>
                  </a:lnTo>
                  <a:lnTo>
                    <a:pt x="112689" y="381893"/>
                  </a:lnTo>
                  <a:lnTo>
                    <a:pt x="155034" y="397024"/>
                  </a:lnTo>
                  <a:lnTo>
                    <a:pt x="201168" y="402336"/>
                  </a:lnTo>
                  <a:lnTo>
                    <a:pt x="247301" y="397024"/>
                  </a:lnTo>
                  <a:lnTo>
                    <a:pt x="289646" y="381893"/>
                  </a:lnTo>
                  <a:lnTo>
                    <a:pt x="326997" y="358148"/>
                  </a:lnTo>
                  <a:lnTo>
                    <a:pt x="358148" y="326997"/>
                  </a:lnTo>
                  <a:lnTo>
                    <a:pt x="358232" y="326866"/>
                  </a:lnTo>
                  <a:lnTo>
                    <a:pt x="201168" y="326866"/>
                  </a:lnTo>
                  <a:lnTo>
                    <a:pt x="170684" y="323127"/>
                  </a:lnTo>
                  <a:lnTo>
                    <a:pt x="141604" y="311912"/>
                  </a:lnTo>
                  <a:lnTo>
                    <a:pt x="103157" y="279961"/>
                  </a:lnTo>
                  <a:lnTo>
                    <a:pt x="80724" y="237283"/>
                  </a:lnTo>
                  <a:lnTo>
                    <a:pt x="75936" y="189343"/>
                  </a:lnTo>
                  <a:lnTo>
                    <a:pt x="90424" y="141604"/>
                  </a:lnTo>
                  <a:lnTo>
                    <a:pt x="192785" y="141604"/>
                  </a:lnTo>
                  <a:lnTo>
                    <a:pt x="141604" y="90424"/>
                  </a:lnTo>
                  <a:lnTo>
                    <a:pt x="170684" y="79208"/>
                  </a:lnTo>
                  <a:lnTo>
                    <a:pt x="201167" y="75469"/>
                  </a:lnTo>
                  <a:lnTo>
                    <a:pt x="358232" y="75469"/>
                  </a:lnTo>
                  <a:lnTo>
                    <a:pt x="358148" y="75338"/>
                  </a:lnTo>
                  <a:lnTo>
                    <a:pt x="326997" y="44187"/>
                  </a:lnTo>
                  <a:lnTo>
                    <a:pt x="289646" y="20442"/>
                  </a:lnTo>
                  <a:lnTo>
                    <a:pt x="247301" y="5311"/>
                  </a:lnTo>
                  <a:lnTo>
                    <a:pt x="201168" y="0"/>
                  </a:lnTo>
                  <a:close/>
                </a:path>
                <a:path w="402590" h="402589">
                  <a:moveTo>
                    <a:pt x="192785" y="141604"/>
                  </a:moveTo>
                  <a:lnTo>
                    <a:pt x="90424" y="141604"/>
                  </a:lnTo>
                  <a:lnTo>
                    <a:pt x="260730" y="311912"/>
                  </a:lnTo>
                  <a:lnTo>
                    <a:pt x="231651" y="323127"/>
                  </a:lnTo>
                  <a:lnTo>
                    <a:pt x="201168" y="326866"/>
                  </a:lnTo>
                  <a:lnTo>
                    <a:pt x="358232" y="326866"/>
                  </a:lnTo>
                  <a:lnTo>
                    <a:pt x="381893" y="289646"/>
                  </a:lnTo>
                  <a:lnTo>
                    <a:pt x="392225" y="260730"/>
                  </a:lnTo>
                  <a:lnTo>
                    <a:pt x="311912" y="260730"/>
                  </a:lnTo>
                  <a:lnTo>
                    <a:pt x="192785" y="141604"/>
                  </a:lnTo>
                  <a:close/>
                </a:path>
                <a:path w="402590" h="402589">
                  <a:moveTo>
                    <a:pt x="358232" y="75469"/>
                  </a:moveTo>
                  <a:lnTo>
                    <a:pt x="201167" y="75469"/>
                  </a:lnTo>
                  <a:lnTo>
                    <a:pt x="231651" y="79208"/>
                  </a:lnTo>
                  <a:lnTo>
                    <a:pt x="260730" y="90424"/>
                  </a:lnTo>
                  <a:lnTo>
                    <a:pt x="299178" y="122374"/>
                  </a:lnTo>
                  <a:lnTo>
                    <a:pt x="321611" y="165052"/>
                  </a:lnTo>
                  <a:lnTo>
                    <a:pt x="326399" y="212992"/>
                  </a:lnTo>
                  <a:lnTo>
                    <a:pt x="311912" y="260730"/>
                  </a:lnTo>
                  <a:lnTo>
                    <a:pt x="392225" y="260730"/>
                  </a:lnTo>
                  <a:lnTo>
                    <a:pt x="397024" y="247301"/>
                  </a:lnTo>
                  <a:lnTo>
                    <a:pt x="402335" y="201167"/>
                  </a:lnTo>
                  <a:lnTo>
                    <a:pt x="397024" y="155034"/>
                  </a:lnTo>
                  <a:lnTo>
                    <a:pt x="381893" y="112689"/>
                  </a:lnTo>
                  <a:lnTo>
                    <a:pt x="358232" y="75469"/>
                  </a:lnTo>
                  <a:close/>
                </a:path>
              </a:pathLst>
            </a:custGeom>
            <a:solidFill>
              <a:srgbClr val="FF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856975" y="2898647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0" y="201167"/>
                  </a:moveTo>
                  <a:lnTo>
                    <a:pt x="5311" y="155034"/>
                  </a:lnTo>
                  <a:lnTo>
                    <a:pt x="20442" y="112689"/>
                  </a:lnTo>
                  <a:lnTo>
                    <a:pt x="44187" y="75338"/>
                  </a:lnTo>
                  <a:lnTo>
                    <a:pt x="75338" y="44187"/>
                  </a:lnTo>
                  <a:lnTo>
                    <a:pt x="112689" y="20442"/>
                  </a:lnTo>
                  <a:lnTo>
                    <a:pt x="155034" y="5311"/>
                  </a:lnTo>
                  <a:lnTo>
                    <a:pt x="201168" y="0"/>
                  </a:lnTo>
                  <a:lnTo>
                    <a:pt x="247301" y="5311"/>
                  </a:lnTo>
                  <a:lnTo>
                    <a:pt x="289646" y="20442"/>
                  </a:lnTo>
                  <a:lnTo>
                    <a:pt x="326997" y="44187"/>
                  </a:lnTo>
                  <a:lnTo>
                    <a:pt x="358148" y="75338"/>
                  </a:lnTo>
                  <a:lnTo>
                    <a:pt x="381893" y="112689"/>
                  </a:lnTo>
                  <a:lnTo>
                    <a:pt x="397024" y="155034"/>
                  </a:lnTo>
                  <a:lnTo>
                    <a:pt x="402335" y="201167"/>
                  </a:lnTo>
                  <a:lnTo>
                    <a:pt x="397024" y="247301"/>
                  </a:lnTo>
                  <a:lnTo>
                    <a:pt x="381893" y="289646"/>
                  </a:lnTo>
                  <a:lnTo>
                    <a:pt x="358148" y="326997"/>
                  </a:lnTo>
                  <a:lnTo>
                    <a:pt x="326997" y="358148"/>
                  </a:lnTo>
                  <a:lnTo>
                    <a:pt x="289646" y="381893"/>
                  </a:lnTo>
                  <a:lnTo>
                    <a:pt x="247301" y="397024"/>
                  </a:lnTo>
                  <a:lnTo>
                    <a:pt x="201168" y="402336"/>
                  </a:lnTo>
                  <a:lnTo>
                    <a:pt x="155034" y="397024"/>
                  </a:lnTo>
                  <a:lnTo>
                    <a:pt x="112689" y="381893"/>
                  </a:lnTo>
                  <a:lnTo>
                    <a:pt x="75338" y="358148"/>
                  </a:lnTo>
                  <a:lnTo>
                    <a:pt x="44187" y="326997"/>
                  </a:lnTo>
                  <a:lnTo>
                    <a:pt x="20442" y="289646"/>
                  </a:lnTo>
                  <a:lnTo>
                    <a:pt x="5311" y="247301"/>
                  </a:lnTo>
                  <a:lnTo>
                    <a:pt x="0" y="201167"/>
                  </a:lnTo>
                  <a:close/>
                </a:path>
              </a:pathLst>
            </a:custGeom>
            <a:ln w="12192">
              <a:solidFill>
                <a:srgbClr val="FF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26815" y="2968021"/>
              <a:ext cx="262655" cy="26358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443733" y="1358010"/>
            <a:ext cx="72923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beginning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h(x)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weak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learner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have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same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weight</a:t>
            </a:r>
            <a:endParaRPr sz="1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~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them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contribute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final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decision (face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detected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not)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99638" y="5294833"/>
            <a:ext cx="567880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During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training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phase </a:t>
            </a:r>
            <a:r>
              <a:rPr sz="1800" b="1" spc="-10" dirty="0">
                <a:latin typeface="Calibri"/>
                <a:cs typeface="Calibri"/>
              </a:rPr>
              <a:t>Viola-</a:t>
            </a:r>
            <a:r>
              <a:rPr sz="1800" b="1" dirty="0">
                <a:latin typeface="Calibri"/>
                <a:cs typeface="Calibri"/>
              </a:rPr>
              <a:t>Jones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algorithm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update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the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weights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h(x) </a:t>
            </a:r>
            <a:r>
              <a:rPr sz="1800" dirty="0">
                <a:latin typeface="Calibri"/>
                <a:cs typeface="Calibri"/>
              </a:rPr>
              <a:t>weak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learners (the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features)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and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finally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have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relevant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features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higher </a:t>
            </a:r>
            <a:r>
              <a:rPr sz="1800" spc="-10" dirty="0">
                <a:latin typeface="Calibri"/>
                <a:cs typeface="Calibri"/>
              </a:rPr>
              <a:t>weights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273808" y="2438399"/>
            <a:ext cx="243839" cy="25298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553968" y="3502152"/>
            <a:ext cx="243839" cy="25603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78111" y="3666743"/>
            <a:ext cx="243840" cy="25603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834383" y="2234184"/>
            <a:ext cx="243839" cy="256032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854440" y="2410968"/>
            <a:ext cx="243840" cy="252984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379720" y="2923031"/>
            <a:ext cx="246887" cy="256032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8638" rIns="0" bIns="0" rtlCol="0">
            <a:spAutoFit/>
          </a:bodyPr>
          <a:lstStyle/>
          <a:p>
            <a:pPr marL="308610">
              <a:lnSpc>
                <a:spcPct val="100000"/>
              </a:lnSpc>
              <a:spcBef>
                <a:spcPts val="95"/>
              </a:spcBef>
            </a:pPr>
            <a:r>
              <a:rPr sz="4400" b="0" u="sng" spc="-5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Computer</a:t>
            </a:r>
            <a:r>
              <a:rPr sz="4400" b="0" u="sng" spc="-17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2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Vision</a:t>
            </a:r>
            <a:r>
              <a:rPr sz="4400" b="0" u="sng" spc="-18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-</a:t>
            </a:r>
            <a:r>
              <a:rPr sz="4400" b="0" u="sng" spc="-10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Boosting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1975" y="2770632"/>
            <a:ext cx="1185672" cy="78943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5120" y="2490216"/>
            <a:ext cx="865632" cy="86563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2616" y="3560064"/>
            <a:ext cx="868680" cy="130759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86784" y="3224783"/>
            <a:ext cx="1283208" cy="85343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75576" y="2731007"/>
            <a:ext cx="1520952" cy="101498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38743" y="4062984"/>
            <a:ext cx="1319783" cy="69494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723119" y="3063239"/>
            <a:ext cx="1335024" cy="99669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443733" y="1358010"/>
            <a:ext cx="72923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beginning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h(x)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weak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learner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have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same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weight</a:t>
            </a:r>
            <a:endParaRPr sz="1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~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them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contribute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final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decision (face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detected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not)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99638" y="5294833"/>
            <a:ext cx="567880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During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training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phase </a:t>
            </a:r>
            <a:r>
              <a:rPr sz="1800" b="1" spc="-10" dirty="0">
                <a:latin typeface="Calibri"/>
                <a:cs typeface="Calibri"/>
              </a:rPr>
              <a:t>Viola-</a:t>
            </a:r>
            <a:r>
              <a:rPr sz="1800" b="1" dirty="0">
                <a:latin typeface="Calibri"/>
                <a:cs typeface="Calibri"/>
              </a:rPr>
              <a:t>Jones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algorithm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update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the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weights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h(x) </a:t>
            </a:r>
            <a:r>
              <a:rPr sz="1800" dirty="0">
                <a:latin typeface="Calibri"/>
                <a:cs typeface="Calibri"/>
              </a:rPr>
              <a:t>weak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learners (the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features)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and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finally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have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relevant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features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higher </a:t>
            </a:r>
            <a:r>
              <a:rPr sz="1800" spc="-10" dirty="0">
                <a:latin typeface="Calibri"/>
                <a:cs typeface="Calibri"/>
              </a:rPr>
              <a:t>weights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273808" y="2438399"/>
            <a:ext cx="243839" cy="25298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553968" y="3502152"/>
            <a:ext cx="243839" cy="25603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278111" y="3666743"/>
            <a:ext cx="243840" cy="25603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834383" y="2234184"/>
            <a:ext cx="243839" cy="25603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854440" y="2410968"/>
            <a:ext cx="243840" cy="25298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379720" y="2923031"/>
            <a:ext cx="246887" cy="256032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167871" y="2746248"/>
            <a:ext cx="243840" cy="256032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8638" rIns="0" bIns="0" rtlCol="0">
            <a:spAutoFit/>
          </a:bodyPr>
          <a:lstStyle/>
          <a:p>
            <a:pPr marL="308610">
              <a:lnSpc>
                <a:spcPct val="100000"/>
              </a:lnSpc>
              <a:spcBef>
                <a:spcPts val="95"/>
              </a:spcBef>
            </a:pPr>
            <a:r>
              <a:rPr sz="4400" b="0" u="sng" spc="-3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Cascading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39873" y="1212850"/>
            <a:ext cx="8001634" cy="4077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With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boosting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can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make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algorithm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quite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fast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...</a:t>
            </a:r>
            <a:endParaRPr sz="1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But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can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even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better?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50">
              <a:latin typeface="Calibri"/>
              <a:cs typeface="Calibri"/>
            </a:endParaRPr>
          </a:p>
          <a:p>
            <a:pPr marL="1841500">
              <a:lnSpc>
                <a:spcPct val="100000"/>
              </a:lnSpc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know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that most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image region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non-face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region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1841500">
              <a:lnSpc>
                <a:spcPts val="2150"/>
              </a:lnSpc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it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better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idea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have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simple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method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check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window</a:t>
            </a:r>
            <a:endParaRPr sz="1800">
              <a:latin typeface="Calibri"/>
              <a:cs typeface="Calibri"/>
            </a:endParaRPr>
          </a:p>
          <a:p>
            <a:pPr marL="2755900">
              <a:lnSpc>
                <a:spcPts val="2150"/>
              </a:lnSpc>
            </a:pPr>
            <a:r>
              <a:rPr sz="1800" dirty="0">
                <a:latin typeface="Calibri"/>
                <a:cs typeface="Calibri"/>
              </a:rPr>
              <a:t>is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not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face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region: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if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not,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discard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single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shot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50">
              <a:latin typeface="Calibri"/>
              <a:cs typeface="Calibri"/>
            </a:endParaRPr>
          </a:p>
          <a:p>
            <a:pPr marL="1841500">
              <a:lnSpc>
                <a:spcPts val="2150"/>
              </a:lnSpc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do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process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unnecessary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regions: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focus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regions </a:t>
            </a:r>
            <a:r>
              <a:rPr sz="1800" spc="-10" dirty="0">
                <a:latin typeface="Calibri"/>
                <a:cs typeface="Calibri"/>
              </a:rPr>
              <a:t>where</a:t>
            </a:r>
            <a:endParaRPr sz="1800">
              <a:latin typeface="Calibri"/>
              <a:cs typeface="Calibri"/>
            </a:endParaRPr>
          </a:p>
          <a:p>
            <a:pPr marL="2755900">
              <a:lnSpc>
                <a:spcPts val="2150"/>
              </a:lnSpc>
            </a:pPr>
            <a:r>
              <a:rPr sz="1800" dirty="0">
                <a:latin typeface="Calibri"/>
                <a:cs typeface="Calibri"/>
              </a:rPr>
              <a:t>there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face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instead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2366010">
              <a:lnSpc>
                <a:spcPct val="100000"/>
              </a:lnSpc>
            </a:pPr>
            <a:r>
              <a:rPr sz="1800" b="1" dirty="0">
                <a:latin typeface="Calibri"/>
                <a:cs typeface="Calibri"/>
              </a:rPr>
              <a:t>THIS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IS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WHY WE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USE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THE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CASCADE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CLASSIFIER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CONCEPT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50">
              <a:latin typeface="Calibri"/>
              <a:cs typeface="Calibri"/>
            </a:endParaRPr>
          </a:p>
          <a:p>
            <a:pPr marL="8636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Instead of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applying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~</a:t>
            </a:r>
            <a:r>
              <a:rPr sz="1800" b="1" dirty="0">
                <a:latin typeface="Calibri"/>
                <a:cs typeface="Calibri"/>
              </a:rPr>
              <a:t>6000</a:t>
            </a:r>
            <a:r>
              <a:rPr sz="1800" b="1" spc="-10" dirty="0">
                <a:latin typeface="Calibri"/>
                <a:cs typeface="Calibri"/>
              </a:rPr>
              <a:t> Haar-features</a:t>
            </a:r>
            <a:r>
              <a:rPr sz="1800" spc="-10" dirty="0">
                <a:latin typeface="Calibri"/>
                <a:cs typeface="Calibri"/>
              </a:rPr>
              <a:t>: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most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relevant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ones</a:t>
            </a:r>
            <a:endParaRPr sz="1800">
              <a:latin typeface="Calibri"/>
              <a:cs typeface="Calibri"/>
            </a:endParaRPr>
          </a:p>
          <a:p>
            <a:pPr marL="1001394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in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first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iteration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(first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stages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contain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very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less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features: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1,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10,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15,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50</a:t>
            </a:r>
            <a:r>
              <a:rPr sz="1800" spc="-10" dirty="0">
                <a:latin typeface="Calibri"/>
                <a:cs typeface="Calibri"/>
              </a:rPr>
              <a:t>...)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8638" rIns="0" bIns="0" rtlCol="0">
            <a:spAutoFit/>
          </a:bodyPr>
          <a:lstStyle/>
          <a:p>
            <a:pPr marL="308610">
              <a:lnSpc>
                <a:spcPct val="100000"/>
              </a:lnSpc>
              <a:spcBef>
                <a:spcPts val="95"/>
              </a:spcBef>
            </a:pPr>
            <a:r>
              <a:rPr sz="4400" b="0" u="sng" spc="-3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Cascading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39873" y="1212850"/>
            <a:ext cx="61976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How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find the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most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relevant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features?</a:t>
            </a:r>
            <a:endParaRPr sz="1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~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boosting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algorithm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already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found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best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features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61457" y="2993517"/>
            <a:ext cx="30607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25" dirty="0">
                <a:solidFill>
                  <a:srgbClr val="FF5050"/>
                </a:solidFill>
                <a:latin typeface="Cambria Math"/>
                <a:cs typeface="Cambria Math"/>
              </a:rPr>
              <a:t>𝐢=𝟏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46801" y="2362326"/>
            <a:ext cx="129539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50" dirty="0">
                <a:solidFill>
                  <a:srgbClr val="FF5050"/>
                </a:solidFill>
                <a:latin typeface="Cambria Math"/>
                <a:cs typeface="Cambria Math"/>
              </a:rPr>
              <a:t>𝐧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64096" y="2709545"/>
            <a:ext cx="267970" cy="212090"/>
          </a:xfrm>
          <a:custGeom>
            <a:avLst/>
            <a:gdLst/>
            <a:ahLst/>
            <a:cxnLst/>
            <a:rect l="l" t="t" r="r" b="b"/>
            <a:pathLst>
              <a:path w="267970" h="212089">
                <a:moveTo>
                  <a:pt x="200532" y="0"/>
                </a:moveTo>
                <a:lnTo>
                  <a:pt x="197484" y="8635"/>
                </a:lnTo>
                <a:lnTo>
                  <a:pt x="209752" y="13946"/>
                </a:lnTo>
                <a:lnTo>
                  <a:pt x="220281" y="21304"/>
                </a:lnTo>
                <a:lnTo>
                  <a:pt x="241700" y="55429"/>
                </a:lnTo>
                <a:lnTo>
                  <a:pt x="248666" y="104775"/>
                </a:lnTo>
                <a:lnTo>
                  <a:pt x="247882" y="123444"/>
                </a:lnTo>
                <a:lnTo>
                  <a:pt x="236220" y="169163"/>
                </a:lnTo>
                <a:lnTo>
                  <a:pt x="209913" y="197738"/>
                </a:lnTo>
                <a:lnTo>
                  <a:pt x="197866" y="203072"/>
                </a:lnTo>
                <a:lnTo>
                  <a:pt x="200532" y="211708"/>
                </a:lnTo>
                <a:lnTo>
                  <a:pt x="240930" y="187705"/>
                </a:lnTo>
                <a:lnTo>
                  <a:pt x="263651" y="143335"/>
                </a:lnTo>
                <a:lnTo>
                  <a:pt x="267970" y="105917"/>
                </a:lnTo>
                <a:lnTo>
                  <a:pt x="266894" y="86483"/>
                </a:lnTo>
                <a:lnTo>
                  <a:pt x="250571" y="37083"/>
                </a:lnTo>
                <a:lnTo>
                  <a:pt x="215870" y="5526"/>
                </a:lnTo>
                <a:lnTo>
                  <a:pt x="200532" y="0"/>
                </a:lnTo>
                <a:close/>
              </a:path>
              <a:path w="267970" h="212089">
                <a:moveTo>
                  <a:pt x="67563" y="0"/>
                </a:moveTo>
                <a:lnTo>
                  <a:pt x="27094" y="24056"/>
                </a:lnTo>
                <a:lnTo>
                  <a:pt x="4365" y="68548"/>
                </a:lnTo>
                <a:lnTo>
                  <a:pt x="0" y="105917"/>
                </a:lnTo>
                <a:lnTo>
                  <a:pt x="1093" y="125370"/>
                </a:lnTo>
                <a:lnTo>
                  <a:pt x="17399" y="174751"/>
                </a:lnTo>
                <a:lnTo>
                  <a:pt x="52135" y="206184"/>
                </a:lnTo>
                <a:lnTo>
                  <a:pt x="67563" y="211708"/>
                </a:lnTo>
                <a:lnTo>
                  <a:pt x="70230" y="203072"/>
                </a:lnTo>
                <a:lnTo>
                  <a:pt x="58130" y="197738"/>
                </a:lnTo>
                <a:lnTo>
                  <a:pt x="47720" y="190309"/>
                </a:lnTo>
                <a:lnTo>
                  <a:pt x="26376" y="155638"/>
                </a:lnTo>
                <a:lnTo>
                  <a:pt x="19303" y="104775"/>
                </a:lnTo>
                <a:lnTo>
                  <a:pt x="20089" y="86723"/>
                </a:lnTo>
                <a:lnTo>
                  <a:pt x="31876" y="42163"/>
                </a:lnTo>
                <a:lnTo>
                  <a:pt x="58291" y="13946"/>
                </a:lnTo>
                <a:lnTo>
                  <a:pt x="70485" y="8635"/>
                </a:lnTo>
                <a:lnTo>
                  <a:pt x="67563" y="0"/>
                </a:lnTo>
                <a:close/>
              </a:path>
            </a:pathLst>
          </a:custGeom>
          <a:solidFill>
            <a:srgbClr val="FF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427470" y="2642996"/>
            <a:ext cx="146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5050"/>
                </a:solidFill>
                <a:latin typeface="Cambria Math"/>
                <a:cs typeface="Cambria Math"/>
              </a:rPr>
              <a:t>𝐱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02784" y="2623515"/>
            <a:ext cx="18288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H(x)</a:t>
            </a:r>
            <a:r>
              <a:rPr sz="1800" b="1" spc="3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=</a:t>
            </a:r>
            <a:r>
              <a:rPr sz="1800" b="1" spc="1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5050"/>
                </a:solidFill>
                <a:latin typeface="Calibri"/>
                <a:cs typeface="Calibri"/>
              </a:rPr>
              <a:t>sign</a:t>
            </a:r>
            <a:r>
              <a:rPr sz="1800" b="1" spc="-175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700" spc="2722" baseline="-4629" dirty="0">
                <a:solidFill>
                  <a:srgbClr val="FF5050"/>
                </a:solidFill>
                <a:latin typeface="Cambria Math"/>
                <a:cs typeface="Cambria Math"/>
              </a:rPr>
              <a:t>෍</a:t>
            </a:r>
            <a:r>
              <a:rPr sz="2700" spc="-142" baseline="-4629" dirty="0">
                <a:solidFill>
                  <a:srgbClr val="FF5050"/>
                </a:solidFill>
                <a:latin typeface="Cambria Math"/>
                <a:cs typeface="Cambria Math"/>
              </a:rPr>
              <a:t> </a:t>
            </a:r>
            <a:r>
              <a:rPr sz="2700" baseline="-4629" dirty="0">
                <a:solidFill>
                  <a:srgbClr val="FF5050"/>
                </a:solidFill>
                <a:latin typeface="Cambria Math"/>
                <a:cs typeface="Cambria Math"/>
              </a:rPr>
              <a:t>𝛂</a:t>
            </a:r>
            <a:r>
              <a:rPr sz="2700" spc="-337" baseline="-4629" dirty="0">
                <a:solidFill>
                  <a:srgbClr val="FF5050"/>
                </a:solidFill>
                <a:latin typeface="Cambria Math"/>
                <a:cs typeface="Cambria Math"/>
              </a:rPr>
              <a:t> </a:t>
            </a:r>
            <a:r>
              <a:rPr sz="2100" b="1" spc="-75" baseline="-33730" dirty="0">
                <a:solidFill>
                  <a:srgbClr val="FF5050"/>
                </a:solidFill>
                <a:latin typeface="Calibri"/>
                <a:cs typeface="Calibri"/>
              </a:rPr>
              <a:t>i </a:t>
            </a:r>
            <a:endParaRPr sz="2700" baseline="-4629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48093" y="1937766"/>
            <a:ext cx="2774950" cy="758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latin typeface="Calibri"/>
                <a:cs typeface="Calibri"/>
              </a:rPr>
              <a:t>we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keep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combining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b="1" spc="-20" dirty="0">
                <a:latin typeface="Calibri"/>
                <a:cs typeface="Calibri"/>
              </a:rPr>
              <a:t>h(x)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600" dirty="0">
                <a:latin typeface="Calibri"/>
                <a:cs typeface="Calibri"/>
              </a:rPr>
              <a:t>weak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learners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(weak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learner</a:t>
            </a:r>
            <a:r>
              <a:rPr sz="1600" spc="-20" dirty="0">
                <a:latin typeface="Calibri"/>
                <a:cs typeface="Calibri"/>
              </a:rPr>
              <a:t> with</a:t>
            </a:r>
            <a:endParaRPr sz="1600">
              <a:latin typeface="Calibri"/>
              <a:cs typeface="Calibri"/>
            </a:endParaRPr>
          </a:p>
          <a:p>
            <a:pPr marL="4445" algn="ctr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alibri"/>
                <a:cs typeface="Calibri"/>
              </a:rPr>
              <a:t>a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single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Haar-feature</a:t>
            </a:r>
            <a:r>
              <a:rPr sz="1600" spc="-10" dirty="0">
                <a:latin typeface="Calibri"/>
                <a:cs typeface="Calibri"/>
              </a:rPr>
              <a:t>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57322" y="3092576"/>
            <a:ext cx="1885314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3510" marR="5080" indent="-131445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latin typeface="Calibri"/>
                <a:cs typeface="Calibri"/>
              </a:rPr>
              <a:t>final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H(x)</a:t>
            </a:r>
            <a:r>
              <a:rPr sz="1600" b="1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model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which </a:t>
            </a:r>
            <a:r>
              <a:rPr sz="1600" dirty="0">
                <a:latin typeface="Calibri"/>
                <a:cs typeface="Calibri"/>
              </a:rPr>
              <a:t>is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strong</a:t>
            </a:r>
            <a:r>
              <a:rPr sz="1600" spc="-10" dirty="0">
                <a:latin typeface="Calibri"/>
                <a:cs typeface="Calibri"/>
              </a:rPr>
              <a:t> classifier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75323" y="2790266"/>
            <a:ext cx="6921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solidFill>
                  <a:srgbClr val="FF5050"/>
                </a:solidFill>
                <a:latin typeface="Calibri"/>
                <a:cs typeface="Calibri"/>
              </a:rPr>
              <a:t>i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86678" y="3301949"/>
            <a:ext cx="2568575" cy="7588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1600" dirty="0">
                <a:latin typeface="Calibri"/>
                <a:cs typeface="Calibri"/>
              </a:rPr>
              <a:t>every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h(x)</a:t>
            </a:r>
            <a:r>
              <a:rPr sz="1600" b="1" spc="-6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week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learner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600" spc="-10" dirty="0">
                <a:latin typeface="Calibri"/>
                <a:cs typeface="Calibri"/>
              </a:rPr>
              <a:t>make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prediction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600" dirty="0">
                <a:latin typeface="Calibri"/>
                <a:cs typeface="Calibri"/>
              </a:rPr>
              <a:t>based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on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single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Haar-feature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33904" y="4350257"/>
            <a:ext cx="747522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THE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h(x) CLASSIFIERS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WITH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HIGHER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α</a:t>
            </a:r>
            <a:r>
              <a:rPr sz="1800" b="1" spc="-20" dirty="0">
                <a:latin typeface="Calibri"/>
                <a:cs typeface="Calibri"/>
              </a:rPr>
              <a:t> VALUES </a:t>
            </a:r>
            <a:r>
              <a:rPr sz="1800" b="1" dirty="0">
                <a:latin typeface="Calibri"/>
                <a:cs typeface="Calibri"/>
              </a:rPr>
              <a:t>ARE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THE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RELEVANT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FEATURES </a:t>
            </a:r>
            <a:r>
              <a:rPr sz="1800" b="1" spc="-25" dirty="0">
                <a:latin typeface="Calibri"/>
                <a:cs typeface="Calibri"/>
              </a:rPr>
              <a:t>!!!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50">
              <a:latin typeface="Calibri"/>
              <a:cs typeface="Calibri"/>
            </a:endParaRPr>
          </a:p>
          <a:p>
            <a:pPr marL="1841500" marR="540385" indent="-915035">
              <a:lnSpc>
                <a:spcPts val="2140"/>
              </a:lnSpc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if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window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does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not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contain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most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relevant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features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we </a:t>
            </a:r>
            <a:r>
              <a:rPr sz="1800" dirty="0">
                <a:latin typeface="Calibri"/>
                <a:cs typeface="Calibri"/>
              </a:rPr>
              <a:t>can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consider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next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region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8638" rIns="0" bIns="0" rtlCol="0">
            <a:spAutoFit/>
          </a:bodyPr>
          <a:lstStyle/>
          <a:p>
            <a:pPr marL="308610">
              <a:lnSpc>
                <a:spcPct val="100000"/>
              </a:lnSpc>
              <a:spcBef>
                <a:spcPts val="95"/>
              </a:spcBef>
            </a:pPr>
            <a:r>
              <a:rPr sz="4400" b="0" u="sng" spc="-3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Cascading</a:t>
            </a:r>
            <a:endParaRPr sz="44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38883" y="2054351"/>
            <a:ext cx="7506334" cy="1042669"/>
            <a:chOff x="1738883" y="2054351"/>
            <a:chExt cx="7506334" cy="1042669"/>
          </a:xfrm>
        </p:grpSpPr>
        <p:sp>
          <p:nvSpPr>
            <p:cNvPr id="4" name="object 4"/>
            <p:cNvSpPr/>
            <p:nvPr/>
          </p:nvSpPr>
          <p:spPr>
            <a:xfrm>
              <a:off x="2545079" y="2060447"/>
              <a:ext cx="1030605" cy="1030605"/>
            </a:xfrm>
            <a:custGeom>
              <a:avLst/>
              <a:gdLst/>
              <a:ahLst/>
              <a:cxnLst/>
              <a:rect l="l" t="t" r="r" b="b"/>
              <a:pathLst>
                <a:path w="1030604" h="1030605">
                  <a:moveTo>
                    <a:pt x="515112" y="0"/>
                  </a:moveTo>
                  <a:lnTo>
                    <a:pt x="468227" y="2105"/>
                  </a:lnTo>
                  <a:lnTo>
                    <a:pt x="422522" y="8299"/>
                  </a:lnTo>
                  <a:lnTo>
                    <a:pt x="378177" y="18400"/>
                  </a:lnTo>
                  <a:lnTo>
                    <a:pt x="335376" y="32227"/>
                  </a:lnTo>
                  <a:lnTo>
                    <a:pt x="294299" y="49597"/>
                  </a:lnTo>
                  <a:lnTo>
                    <a:pt x="255128" y="70329"/>
                  </a:lnTo>
                  <a:lnTo>
                    <a:pt x="218046" y="94241"/>
                  </a:lnTo>
                  <a:lnTo>
                    <a:pt x="183235" y="121150"/>
                  </a:lnTo>
                  <a:lnTo>
                    <a:pt x="150875" y="150875"/>
                  </a:lnTo>
                  <a:lnTo>
                    <a:pt x="121150" y="183235"/>
                  </a:lnTo>
                  <a:lnTo>
                    <a:pt x="94241" y="218046"/>
                  </a:lnTo>
                  <a:lnTo>
                    <a:pt x="70329" y="255128"/>
                  </a:lnTo>
                  <a:lnTo>
                    <a:pt x="49597" y="294299"/>
                  </a:lnTo>
                  <a:lnTo>
                    <a:pt x="32227" y="335376"/>
                  </a:lnTo>
                  <a:lnTo>
                    <a:pt x="18400" y="378177"/>
                  </a:lnTo>
                  <a:lnTo>
                    <a:pt x="8299" y="422522"/>
                  </a:lnTo>
                  <a:lnTo>
                    <a:pt x="2105" y="468227"/>
                  </a:lnTo>
                  <a:lnTo>
                    <a:pt x="0" y="515112"/>
                  </a:lnTo>
                  <a:lnTo>
                    <a:pt x="2105" y="561996"/>
                  </a:lnTo>
                  <a:lnTo>
                    <a:pt x="8299" y="607701"/>
                  </a:lnTo>
                  <a:lnTo>
                    <a:pt x="18400" y="652046"/>
                  </a:lnTo>
                  <a:lnTo>
                    <a:pt x="32227" y="694847"/>
                  </a:lnTo>
                  <a:lnTo>
                    <a:pt x="49597" y="735924"/>
                  </a:lnTo>
                  <a:lnTo>
                    <a:pt x="70329" y="775095"/>
                  </a:lnTo>
                  <a:lnTo>
                    <a:pt x="94241" y="812177"/>
                  </a:lnTo>
                  <a:lnTo>
                    <a:pt x="121150" y="846988"/>
                  </a:lnTo>
                  <a:lnTo>
                    <a:pt x="150875" y="879347"/>
                  </a:lnTo>
                  <a:lnTo>
                    <a:pt x="183235" y="909073"/>
                  </a:lnTo>
                  <a:lnTo>
                    <a:pt x="218046" y="935982"/>
                  </a:lnTo>
                  <a:lnTo>
                    <a:pt x="255128" y="959894"/>
                  </a:lnTo>
                  <a:lnTo>
                    <a:pt x="294299" y="980626"/>
                  </a:lnTo>
                  <a:lnTo>
                    <a:pt x="335376" y="997996"/>
                  </a:lnTo>
                  <a:lnTo>
                    <a:pt x="378177" y="1011823"/>
                  </a:lnTo>
                  <a:lnTo>
                    <a:pt x="422522" y="1021924"/>
                  </a:lnTo>
                  <a:lnTo>
                    <a:pt x="468227" y="1028118"/>
                  </a:lnTo>
                  <a:lnTo>
                    <a:pt x="515112" y="1030224"/>
                  </a:lnTo>
                  <a:lnTo>
                    <a:pt x="561996" y="1028118"/>
                  </a:lnTo>
                  <a:lnTo>
                    <a:pt x="607701" y="1021924"/>
                  </a:lnTo>
                  <a:lnTo>
                    <a:pt x="652046" y="1011823"/>
                  </a:lnTo>
                  <a:lnTo>
                    <a:pt x="694847" y="997996"/>
                  </a:lnTo>
                  <a:lnTo>
                    <a:pt x="735924" y="980626"/>
                  </a:lnTo>
                  <a:lnTo>
                    <a:pt x="775095" y="959894"/>
                  </a:lnTo>
                  <a:lnTo>
                    <a:pt x="812177" y="935982"/>
                  </a:lnTo>
                  <a:lnTo>
                    <a:pt x="846988" y="909073"/>
                  </a:lnTo>
                  <a:lnTo>
                    <a:pt x="879348" y="879348"/>
                  </a:lnTo>
                  <a:lnTo>
                    <a:pt x="909073" y="846988"/>
                  </a:lnTo>
                  <a:lnTo>
                    <a:pt x="935982" y="812177"/>
                  </a:lnTo>
                  <a:lnTo>
                    <a:pt x="959894" y="775095"/>
                  </a:lnTo>
                  <a:lnTo>
                    <a:pt x="980626" y="735924"/>
                  </a:lnTo>
                  <a:lnTo>
                    <a:pt x="997996" y="694847"/>
                  </a:lnTo>
                  <a:lnTo>
                    <a:pt x="1011823" y="652046"/>
                  </a:lnTo>
                  <a:lnTo>
                    <a:pt x="1021924" y="607701"/>
                  </a:lnTo>
                  <a:lnTo>
                    <a:pt x="1028118" y="561996"/>
                  </a:lnTo>
                  <a:lnTo>
                    <a:pt x="1030223" y="515112"/>
                  </a:lnTo>
                  <a:lnTo>
                    <a:pt x="1028118" y="468227"/>
                  </a:lnTo>
                  <a:lnTo>
                    <a:pt x="1021924" y="422522"/>
                  </a:lnTo>
                  <a:lnTo>
                    <a:pt x="1011823" y="378177"/>
                  </a:lnTo>
                  <a:lnTo>
                    <a:pt x="997996" y="335376"/>
                  </a:lnTo>
                  <a:lnTo>
                    <a:pt x="980626" y="294299"/>
                  </a:lnTo>
                  <a:lnTo>
                    <a:pt x="959894" y="255128"/>
                  </a:lnTo>
                  <a:lnTo>
                    <a:pt x="935982" y="218046"/>
                  </a:lnTo>
                  <a:lnTo>
                    <a:pt x="909073" y="183235"/>
                  </a:lnTo>
                  <a:lnTo>
                    <a:pt x="879347" y="150875"/>
                  </a:lnTo>
                  <a:lnTo>
                    <a:pt x="846988" y="121150"/>
                  </a:lnTo>
                  <a:lnTo>
                    <a:pt x="812177" y="94241"/>
                  </a:lnTo>
                  <a:lnTo>
                    <a:pt x="775095" y="70329"/>
                  </a:lnTo>
                  <a:lnTo>
                    <a:pt x="735924" y="49597"/>
                  </a:lnTo>
                  <a:lnTo>
                    <a:pt x="694847" y="32227"/>
                  </a:lnTo>
                  <a:lnTo>
                    <a:pt x="652046" y="18400"/>
                  </a:lnTo>
                  <a:lnTo>
                    <a:pt x="607701" y="8299"/>
                  </a:lnTo>
                  <a:lnTo>
                    <a:pt x="561996" y="2105"/>
                  </a:lnTo>
                  <a:lnTo>
                    <a:pt x="5151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45079" y="2060447"/>
              <a:ext cx="1030605" cy="1030605"/>
            </a:xfrm>
            <a:custGeom>
              <a:avLst/>
              <a:gdLst/>
              <a:ahLst/>
              <a:cxnLst/>
              <a:rect l="l" t="t" r="r" b="b"/>
              <a:pathLst>
                <a:path w="1030604" h="1030605">
                  <a:moveTo>
                    <a:pt x="0" y="515112"/>
                  </a:moveTo>
                  <a:lnTo>
                    <a:pt x="2105" y="468227"/>
                  </a:lnTo>
                  <a:lnTo>
                    <a:pt x="8299" y="422522"/>
                  </a:lnTo>
                  <a:lnTo>
                    <a:pt x="18400" y="378177"/>
                  </a:lnTo>
                  <a:lnTo>
                    <a:pt x="32227" y="335376"/>
                  </a:lnTo>
                  <a:lnTo>
                    <a:pt x="49597" y="294299"/>
                  </a:lnTo>
                  <a:lnTo>
                    <a:pt x="70329" y="255128"/>
                  </a:lnTo>
                  <a:lnTo>
                    <a:pt x="94241" y="218046"/>
                  </a:lnTo>
                  <a:lnTo>
                    <a:pt x="121150" y="183235"/>
                  </a:lnTo>
                  <a:lnTo>
                    <a:pt x="150875" y="150875"/>
                  </a:lnTo>
                  <a:lnTo>
                    <a:pt x="183235" y="121150"/>
                  </a:lnTo>
                  <a:lnTo>
                    <a:pt x="218046" y="94241"/>
                  </a:lnTo>
                  <a:lnTo>
                    <a:pt x="255128" y="70329"/>
                  </a:lnTo>
                  <a:lnTo>
                    <a:pt x="294299" y="49597"/>
                  </a:lnTo>
                  <a:lnTo>
                    <a:pt x="335376" y="32227"/>
                  </a:lnTo>
                  <a:lnTo>
                    <a:pt x="378177" y="18400"/>
                  </a:lnTo>
                  <a:lnTo>
                    <a:pt x="422522" y="8299"/>
                  </a:lnTo>
                  <a:lnTo>
                    <a:pt x="468227" y="2105"/>
                  </a:lnTo>
                  <a:lnTo>
                    <a:pt x="515112" y="0"/>
                  </a:lnTo>
                  <a:lnTo>
                    <a:pt x="561996" y="2105"/>
                  </a:lnTo>
                  <a:lnTo>
                    <a:pt x="607701" y="8299"/>
                  </a:lnTo>
                  <a:lnTo>
                    <a:pt x="652046" y="18400"/>
                  </a:lnTo>
                  <a:lnTo>
                    <a:pt x="694847" y="32227"/>
                  </a:lnTo>
                  <a:lnTo>
                    <a:pt x="735924" y="49597"/>
                  </a:lnTo>
                  <a:lnTo>
                    <a:pt x="775095" y="70329"/>
                  </a:lnTo>
                  <a:lnTo>
                    <a:pt x="812177" y="94241"/>
                  </a:lnTo>
                  <a:lnTo>
                    <a:pt x="846988" y="121150"/>
                  </a:lnTo>
                  <a:lnTo>
                    <a:pt x="879347" y="150875"/>
                  </a:lnTo>
                  <a:lnTo>
                    <a:pt x="909073" y="183235"/>
                  </a:lnTo>
                  <a:lnTo>
                    <a:pt x="935982" y="218046"/>
                  </a:lnTo>
                  <a:lnTo>
                    <a:pt x="959894" y="255128"/>
                  </a:lnTo>
                  <a:lnTo>
                    <a:pt x="980626" y="294299"/>
                  </a:lnTo>
                  <a:lnTo>
                    <a:pt x="997996" y="335376"/>
                  </a:lnTo>
                  <a:lnTo>
                    <a:pt x="1011823" y="378177"/>
                  </a:lnTo>
                  <a:lnTo>
                    <a:pt x="1021924" y="422522"/>
                  </a:lnTo>
                  <a:lnTo>
                    <a:pt x="1028118" y="468227"/>
                  </a:lnTo>
                  <a:lnTo>
                    <a:pt x="1030223" y="515112"/>
                  </a:lnTo>
                  <a:lnTo>
                    <a:pt x="1028118" y="561996"/>
                  </a:lnTo>
                  <a:lnTo>
                    <a:pt x="1021924" y="607701"/>
                  </a:lnTo>
                  <a:lnTo>
                    <a:pt x="1011823" y="652046"/>
                  </a:lnTo>
                  <a:lnTo>
                    <a:pt x="997996" y="694847"/>
                  </a:lnTo>
                  <a:lnTo>
                    <a:pt x="980626" y="735924"/>
                  </a:lnTo>
                  <a:lnTo>
                    <a:pt x="959894" y="775095"/>
                  </a:lnTo>
                  <a:lnTo>
                    <a:pt x="935982" y="812177"/>
                  </a:lnTo>
                  <a:lnTo>
                    <a:pt x="909073" y="846988"/>
                  </a:lnTo>
                  <a:lnTo>
                    <a:pt x="879348" y="879348"/>
                  </a:lnTo>
                  <a:lnTo>
                    <a:pt x="846988" y="909073"/>
                  </a:lnTo>
                  <a:lnTo>
                    <a:pt x="812177" y="935982"/>
                  </a:lnTo>
                  <a:lnTo>
                    <a:pt x="775095" y="959894"/>
                  </a:lnTo>
                  <a:lnTo>
                    <a:pt x="735924" y="980626"/>
                  </a:lnTo>
                  <a:lnTo>
                    <a:pt x="694847" y="997996"/>
                  </a:lnTo>
                  <a:lnTo>
                    <a:pt x="652046" y="1011823"/>
                  </a:lnTo>
                  <a:lnTo>
                    <a:pt x="607701" y="1021924"/>
                  </a:lnTo>
                  <a:lnTo>
                    <a:pt x="561996" y="1028118"/>
                  </a:lnTo>
                  <a:lnTo>
                    <a:pt x="515112" y="1030224"/>
                  </a:lnTo>
                  <a:lnTo>
                    <a:pt x="468227" y="1028118"/>
                  </a:lnTo>
                  <a:lnTo>
                    <a:pt x="422522" y="1021924"/>
                  </a:lnTo>
                  <a:lnTo>
                    <a:pt x="378177" y="1011823"/>
                  </a:lnTo>
                  <a:lnTo>
                    <a:pt x="335376" y="997996"/>
                  </a:lnTo>
                  <a:lnTo>
                    <a:pt x="294299" y="980626"/>
                  </a:lnTo>
                  <a:lnTo>
                    <a:pt x="255128" y="959894"/>
                  </a:lnTo>
                  <a:lnTo>
                    <a:pt x="218046" y="935982"/>
                  </a:lnTo>
                  <a:lnTo>
                    <a:pt x="183235" y="909073"/>
                  </a:lnTo>
                  <a:lnTo>
                    <a:pt x="150875" y="879347"/>
                  </a:lnTo>
                  <a:lnTo>
                    <a:pt x="121150" y="846988"/>
                  </a:lnTo>
                  <a:lnTo>
                    <a:pt x="94241" y="812177"/>
                  </a:lnTo>
                  <a:lnTo>
                    <a:pt x="70329" y="775095"/>
                  </a:lnTo>
                  <a:lnTo>
                    <a:pt x="49597" y="735924"/>
                  </a:lnTo>
                  <a:lnTo>
                    <a:pt x="32227" y="694847"/>
                  </a:lnTo>
                  <a:lnTo>
                    <a:pt x="18400" y="652046"/>
                  </a:lnTo>
                  <a:lnTo>
                    <a:pt x="8299" y="607701"/>
                  </a:lnTo>
                  <a:lnTo>
                    <a:pt x="2105" y="561996"/>
                  </a:lnTo>
                  <a:lnTo>
                    <a:pt x="0" y="515112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8883" y="2490215"/>
              <a:ext cx="807720" cy="173990"/>
            </a:xfrm>
            <a:custGeom>
              <a:avLst/>
              <a:gdLst/>
              <a:ahLst/>
              <a:cxnLst/>
              <a:rect l="l" t="t" r="r" b="b"/>
              <a:pathLst>
                <a:path w="807719" h="173989">
                  <a:moveTo>
                    <a:pt x="633603" y="0"/>
                  </a:moveTo>
                  <a:lnTo>
                    <a:pt x="633603" y="173736"/>
                  </a:lnTo>
                  <a:lnTo>
                    <a:pt x="749427" y="115824"/>
                  </a:lnTo>
                  <a:lnTo>
                    <a:pt x="662559" y="115824"/>
                  </a:lnTo>
                  <a:lnTo>
                    <a:pt x="662559" y="57912"/>
                  </a:lnTo>
                  <a:lnTo>
                    <a:pt x="749426" y="57912"/>
                  </a:lnTo>
                  <a:lnTo>
                    <a:pt x="633603" y="0"/>
                  </a:lnTo>
                  <a:close/>
                </a:path>
                <a:path w="807719" h="173989">
                  <a:moveTo>
                    <a:pt x="633603" y="57912"/>
                  </a:moveTo>
                  <a:lnTo>
                    <a:pt x="0" y="57912"/>
                  </a:lnTo>
                  <a:lnTo>
                    <a:pt x="0" y="115824"/>
                  </a:lnTo>
                  <a:lnTo>
                    <a:pt x="633603" y="115824"/>
                  </a:lnTo>
                  <a:lnTo>
                    <a:pt x="633603" y="57912"/>
                  </a:lnTo>
                  <a:close/>
                </a:path>
                <a:path w="807719" h="173989">
                  <a:moveTo>
                    <a:pt x="749426" y="57912"/>
                  </a:moveTo>
                  <a:lnTo>
                    <a:pt x="662559" y="57912"/>
                  </a:lnTo>
                  <a:lnTo>
                    <a:pt x="662559" y="115824"/>
                  </a:lnTo>
                  <a:lnTo>
                    <a:pt x="749427" y="115824"/>
                  </a:lnTo>
                  <a:lnTo>
                    <a:pt x="807339" y="86868"/>
                  </a:lnTo>
                  <a:lnTo>
                    <a:pt x="749426" y="579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779263" y="2060447"/>
              <a:ext cx="1027430" cy="1030605"/>
            </a:xfrm>
            <a:custGeom>
              <a:avLst/>
              <a:gdLst/>
              <a:ahLst/>
              <a:cxnLst/>
              <a:rect l="l" t="t" r="r" b="b"/>
              <a:pathLst>
                <a:path w="1027429" h="1030605">
                  <a:moveTo>
                    <a:pt x="513588" y="0"/>
                  </a:moveTo>
                  <a:lnTo>
                    <a:pt x="466849" y="2105"/>
                  </a:lnTo>
                  <a:lnTo>
                    <a:pt x="421284" y="8299"/>
                  </a:lnTo>
                  <a:lnTo>
                    <a:pt x="377075" y="18400"/>
                  </a:lnTo>
                  <a:lnTo>
                    <a:pt x="334403" y="32227"/>
                  </a:lnTo>
                  <a:lnTo>
                    <a:pt x="293449" y="49597"/>
                  </a:lnTo>
                  <a:lnTo>
                    <a:pt x="254395" y="70329"/>
                  </a:lnTo>
                  <a:lnTo>
                    <a:pt x="217422" y="94241"/>
                  </a:lnTo>
                  <a:lnTo>
                    <a:pt x="182712" y="121150"/>
                  </a:lnTo>
                  <a:lnTo>
                    <a:pt x="150447" y="150875"/>
                  </a:lnTo>
                  <a:lnTo>
                    <a:pt x="120807" y="183235"/>
                  </a:lnTo>
                  <a:lnTo>
                    <a:pt x="93975" y="218046"/>
                  </a:lnTo>
                  <a:lnTo>
                    <a:pt x="70132" y="255128"/>
                  </a:lnTo>
                  <a:lnTo>
                    <a:pt x="49459" y="294299"/>
                  </a:lnTo>
                  <a:lnTo>
                    <a:pt x="32137" y="335376"/>
                  </a:lnTo>
                  <a:lnTo>
                    <a:pt x="18349" y="378177"/>
                  </a:lnTo>
                  <a:lnTo>
                    <a:pt x="8276" y="422522"/>
                  </a:lnTo>
                  <a:lnTo>
                    <a:pt x="2099" y="468227"/>
                  </a:lnTo>
                  <a:lnTo>
                    <a:pt x="0" y="515112"/>
                  </a:lnTo>
                  <a:lnTo>
                    <a:pt x="2099" y="561996"/>
                  </a:lnTo>
                  <a:lnTo>
                    <a:pt x="8276" y="607701"/>
                  </a:lnTo>
                  <a:lnTo>
                    <a:pt x="18349" y="652046"/>
                  </a:lnTo>
                  <a:lnTo>
                    <a:pt x="32137" y="694847"/>
                  </a:lnTo>
                  <a:lnTo>
                    <a:pt x="49459" y="735924"/>
                  </a:lnTo>
                  <a:lnTo>
                    <a:pt x="70132" y="775095"/>
                  </a:lnTo>
                  <a:lnTo>
                    <a:pt x="93975" y="812177"/>
                  </a:lnTo>
                  <a:lnTo>
                    <a:pt x="120807" y="846988"/>
                  </a:lnTo>
                  <a:lnTo>
                    <a:pt x="150447" y="879347"/>
                  </a:lnTo>
                  <a:lnTo>
                    <a:pt x="182712" y="909073"/>
                  </a:lnTo>
                  <a:lnTo>
                    <a:pt x="217422" y="935982"/>
                  </a:lnTo>
                  <a:lnTo>
                    <a:pt x="254395" y="959894"/>
                  </a:lnTo>
                  <a:lnTo>
                    <a:pt x="293449" y="980626"/>
                  </a:lnTo>
                  <a:lnTo>
                    <a:pt x="334403" y="997996"/>
                  </a:lnTo>
                  <a:lnTo>
                    <a:pt x="377075" y="1011823"/>
                  </a:lnTo>
                  <a:lnTo>
                    <a:pt x="421284" y="1021924"/>
                  </a:lnTo>
                  <a:lnTo>
                    <a:pt x="466849" y="1028118"/>
                  </a:lnTo>
                  <a:lnTo>
                    <a:pt x="513588" y="1030224"/>
                  </a:lnTo>
                  <a:lnTo>
                    <a:pt x="560326" y="1028118"/>
                  </a:lnTo>
                  <a:lnTo>
                    <a:pt x="605891" y="1021924"/>
                  </a:lnTo>
                  <a:lnTo>
                    <a:pt x="650100" y="1011823"/>
                  </a:lnTo>
                  <a:lnTo>
                    <a:pt x="692772" y="997996"/>
                  </a:lnTo>
                  <a:lnTo>
                    <a:pt x="733726" y="980626"/>
                  </a:lnTo>
                  <a:lnTo>
                    <a:pt x="772780" y="959894"/>
                  </a:lnTo>
                  <a:lnTo>
                    <a:pt x="809753" y="935982"/>
                  </a:lnTo>
                  <a:lnTo>
                    <a:pt x="844463" y="909073"/>
                  </a:lnTo>
                  <a:lnTo>
                    <a:pt x="876728" y="879348"/>
                  </a:lnTo>
                  <a:lnTo>
                    <a:pt x="906368" y="846988"/>
                  </a:lnTo>
                  <a:lnTo>
                    <a:pt x="933200" y="812177"/>
                  </a:lnTo>
                  <a:lnTo>
                    <a:pt x="957043" y="775095"/>
                  </a:lnTo>
                  <a:lnTo>
                    <a:pt x="977716" y="735924"/>
                  </a:lnTo>
                  <a:lnTo>
                    <a:pt x="995038" y="694847"/>
                  </a:lnTo>
                  <a:lnTo>
                    <a:pt x="1008826" y="652046"/>
                  </a:lnTo>
                  <a:lnTo>
                    <a:pt x="1018899" y="607701"/>
                  </a:lnTo>
                  <a:lnTo>
                    <a:pt x="1025076" y="561996"/>
                  </a:lnTo>
                  <a:lnTo>
                    <a:pt x="1027176" y="515112"/>
                  </a:lnTo>
                  <a:lnTo>
                    <a:pt x="1025076" y="468227"/>
                  </a:lnTo>
                  <a:lnTo>
                    <a:pt x="1018899" y="422522"/>
                  </a:lnTo>
                  <a:lnTo>
                    <a:pt x="1008826" y="378177"/>
                  </a:lnTo>
                  <a:lnTo>
                    <a:pt x="995038" y="335376"/>
                  </a:lnTo>
                  <a:lnTo>
                    <a:pt x="977716" y="294299"/>
                  </a:lnTo>
                  <a:lnTo>
                    <a:pt x="957043" y="255128"/>
                  </a:lnTo>
                  <a:lnTo>
                    <a:pt x="933200" y="218046"/>
                  </a:lnTo>
                  <a:lnTo>
                    <a:pt x="906368" y="183235"/>
                  </a:lnTo>
                  <a:lnTo>
                    <a:pt x="876728" y="150875"/>
                  </a:lnTo>
                  <a:lnTo>
                    <a:pt x="844463" y="121150"/>
                  </a:lnTo>
                  <a:lnTo>
                    <a:pt x="809753" y="94241"/>
                  </a:lnTo>
                  <a:lnTo>
                    <a:pt x="772780" y="70329"/>
                  </a:lnTo>
                  <a:lnTo>
                    <a:pt x="733726" y="49597"/>
                  </a:lnTo>
                  <a:lnTo>
                    <a:pt x="692772" y="32227"/>
                  </a:lnTo>
                  <a:lnTo>
                    <a:pt x="650100" y="18400"/>
                  </a:lnTo>
                  <a:lnTo>
                    <a:pt x="605891" y="8299"/>
                  </a:lnTo>
                  <a:lnTo>
                    <a:pt x="560326" y="2105"/>
                  </a:lnTo>
                  <a:lnTo>
                    <a:pt x="513588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79263" y="2060447"/>
              <a:ext cx="1027430" cy="1030605"/>
            </a:xfrm>
            <a:custGeom>
              <a:avLst/>
              <a:gdLst/>
              <a:ahLst/>
              <a:cxnLst/>
              <a:rect l="l" t="t" r="r" b="b"/>
              <a:pathLst>
                <a:path w="1027429" h="1030605">
                  <a:moveTo>
                    <a:pt x="0" y="515112"/>
                  </a:moveTo>
                  <a:lnTo>
                    <a:pt x="2099" y="468227"/>
                  </a:lnTo>
                  <a:lnTo>
                    <a:pt x="8276" y="422522"/>
                  </a:lnTo>
                  <a:lnTo>
                    <a:pt x="18349" y="378177"/>
                  </a:lnTo>
                  <a:lnTo>
                    <a:pt x="32137" y="335376"/>
                  </a:lnTo>
                  <a:lnTo>
                    <a:pt x="49459" y="294299"/>
                  </a:lnTo>
                  <a:lnTo>
                    <a:pt x="70132" y="255128"/>
                  </a:lnTo>
                  <a:lnTo>
                    <a:pt x="93975" y="218046"/>
                  </a:lnTo>
                  <a:lnTo>
                    <a:pt x="120807" y="183235"/>
                  </a:lnTo>
                  <a:lnTo>
                    <a:pt x="150447" y="150875"/>
                  </a:lnTo>
                  <a:lnTo>
                    <a:pt x="182712" y="121150"/>
                  </a:lnTo>
                  <a:lnTo>
                    <a:pt x="217422" y="94241"/>
                  </a:lnTo>
                  <a:lnTo>
                    <a:pt x="254395" y="70329"/>
                  </a:lnTo>
                  <a:lnTo>
                    <a:pt x="293449" y="49597"/>
                  </a:lnTo>
                  <a:lnTo>
                    <a:pt x="334403" y="32227"/>
                  </a:lnTo>
                  <a:lnTo>
                    <a:pt x="377075" y="18400"/>
                  </a:lnTo>
                  <a:lnTo>
                    <a:pt x="421284" y="8299"/>
                  </a:lnTo>
                  <a:lnTo>
                    <a:pt x="466849" y="2105"/>
                  </a:lnTo>
                  <a:lnTo>
                    <a:pt x="513588" y="0"/>
                  </a:lnTo>
                  <a:lnTo>
                    <a:pt x="560326" y="2105"/>
                  </a:lnTo>
                  <a:lnTo>
                    <a:pt x="605891" y="8299"/>
                  </a:lnTo>
                  <a:lnTo>
                    <a:pt x="650100" y="18400"/>
                  </a:lnTo>
                  <a:lnTo>
                    <a:pt x="692772" y="32227"/>
                  </a:lnTo>
                  <a:lnTo>
                    <a:pt x="733726" y="49597"/>
                  </a:lnTo>
                  <a:lnTo>
                    <a:pt x="772780" y="70329"/>
                  </a:lnTo>
                  <a:lnTo>
                    <a:pt x="809753" y="94241"/>
                  </a:lnTo>
                  <a:lnTo>
                    <a:pt x="844463" y="121150"/>
                  </a:lnTo>
                  <a:lnTo>
                    <a:pt x="876728" y="150875"/>
                  </a:lnTo>
                  <a:lnTo>
                    <a:pt x="906368" y="183235"/>
                  </a:lnTo>
                  <a:lnTo>
                    <a:pt x="933200" y="218046"/>
                  </a:lnTo>
                  <a:lnTo>
                    <a:pt x="957043" y="255128"/>
                  </a:lnTo>
                  <a:lnTo>
                    <a:pt x="977716" y="294299"/>
                  </a:lnTo>
                  <a:lnTo>
                    <a:pt x="995038" y="335376"/>
                  </a:lnTo>
                  <a:lnTo>
                    <a:pt x="1008826" y="378177"/>
                  </a:lnTo>
                  <a:lnTo>
                    <a:pt x="1018899" y="422522"/>
                  </a:lnTo>
                  <a:lnTo>
                    <a:pt x="1025076" y="468227"/>
                  </a:lnTo>
                  <a:lnTo>
                    <a:pt x="1027176" y="515112"/>
                  </a:lnTo>
                  <a:lnTo>
                    <a:pt x="1025076" y="561996"/>
                  </a:lnTo>
                  <a:lnTo>
                    <a:pt x="1018899" y="607701"/>
                  </a:lnTo>
                  <a:lnTo>
                    <a:pt x="1008826" y="652046"/>
                  </a:lnTo>
                  <a:lnTo>
                    <a:pt x="995038" y="694847"/>
                  </a:lnTo>
                  <a:lnTo>
                    <a:pt x="977716" y="735924"/>
                  </a:lnTo>
                  <a:lnTo>
                    <a:pt x="957043" y="775095"/>
                  </a:lnTo>
                  <a:lnTo>
                    <a:pt x="933200" y="812177"/>
                  </a:lnTo>
                  <a:lnTo>
                    <a:pt x="906368" y="846988"/>
                  </a:lnTo>
                  <a:lnTo>
                    <a:pt x="876728" y="879348"/>
                  </a:lnTo>
                  <a:lnTo>
                    <a:pt x="844463" y="909073"/>
                  </a:lnTo>
                  <a:lnTo>
                    <a:pt x="809753" y="935982"/>
                  </a:lnTo>
                  <a:lnTo>
                    <a:pt x="772780" y="959894"/>
                  </a:lnTo>
                  <a:lnTo>
                    <a:pt x="733726" y="980626"/>
                  </a:lnTo>
                  <a:lnTo>
                    <a:pt x="692772" y="997996"/>
                  </a:lnTo>
                  <a:lnTo>
                    <a:pt x="650100" y="1011823"/>
                  </a:lnTo>
                  <a:lnTo>
                    <a:pt x="605891" y="1021924"/>
                  </a:lnTo>
                  <a:lnTo>
                    <a:pt x="560326" y="1028118"/>
                  </a:lnTo>
                  <a:lnTo>
                    <a:pt x="513588" y="1030224"/>
                  </a:lnTo>
                  <a:lnTo>
                    <a:pt x="466849" y="1028118"/>
                  </a:lnTo>
                  <a:lnTo>
                    <a:pt x="421284" y="1021924"/>
                  </a:lnTo>
                  <a:lnTo>
                    <a:pt x="377075" y="1011823"/>
                  </a:lnTo>
                  <a:lnTo>
                    <a:pt x="334403" y="997996"/>
                  </a:lnTo>
                  <a:lnTo>
                    <a:pt x="293449" y="980626"/>
                  </a:lnTo>
                  <a:lnTo>
                    <a:pt x="254395" y="959894"/>
                  </a:lnTo>
                  <a:lnTo>
                    <a:pt x="217422" y="935982"/>
                  </a:lnTo>
                  <a:lnTo>
                    <a:pt x="182712" y="909073"/>
                  </a:lnTo>
                  <a:lnTo>
                    <a:pt x="150447" y="879347"/>
                  </a:lnTo>
                  <a:lnTo>
                    <a:pt x="120807" y="846988"/>
                  </a:lnTo>
                  <a:lnTo>
                    <a:pt x="93975" y="812177"/>
                  </a:lnTo>
                  <a:lnTo>
                    <a:pt x="70132" y="775095"/>
                  </a:lnTo>
                  <a:lnTo>
                    <a:pt x="49459" y="735924"/>
                  </a:lnTo>
                  <a:lnTo>
                    <a:pt x="32137" y="694847"/>
                  </a:lnTo>
                  <a:lnTo>
                    <a:pt x="18349" y="652046"/>
                  </a:lnTo>
                  <a:lnTo>
                    <a:pt x="8276" y="607701"/>
                  </a:lnTo>
                  <a:lnTo>
                    <a:pt x="2099" y="561996"/>
                  </a:lnTo>
                  <a:lnTo>
                    <a:pt x="0" y="515112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576827" y="2490215"/>
              <a:ext cx="1202690" cy="173990"/>
            </a:xfrm>
            <a:custGeom>
              <a:avLst/>
              <a:gdLst/>
              <a:ahLst/>
              <a:cxnLst/>
              <a:rect l="l" t="t" r="r" b="b"/>
              <a:pathLst>
                <a:path w="1202689" h="173989">
                  <a:moveTo>
                    <a:pt x="1028954" y="0"/>
                  </a:moveTo>
                  <a:lnTo>
                    <a:pt x="1028954" y="173736"/>
                  </a:lnTo>
                  <a:lnTo>
                    <a:pt x="1144778" y="115824"/>
                  </a:lnTo>
                  <a:lnTo>
                    <a:pt x="1057910" y="115824"/>
                  </a:lnTo>
                  <a:lnTo>
                    <a:pt x="1057910" y="57912"/>
                  </a:lnTo>
                  <a:lnTo>
                    <a:pt x="1144777" y="57912"/>
                  </a:lnTo>
                  <a:lnTo>
                    <a:pt x="1028954" y="0"/>
                  </a:lnTo>
                  <a:close/>
                </a:path>
                <a:path w="1202689" h="173989">
                  <a:moveTo>
                    <a:pt x="1028954" y="57912"/>
                  </a:moveTo>
                  <a:lnTo>
                    <a:pt x="0" y="57912"/>
                  </a:lnTo>
                  <a:lnTo>
                    <a:pt x="0" y="115824"/>
                  </a:lnTo>
                  <a:lnTo>
                    <a:pt x="1028954" y="115824"/>
                  </a:lnTo>
                  <a:lnTo>
                    <a:pt x="1028954" y="57912"/>
                  </a:lnTo>
                  <a:close/>
                </a:path>
                <a:path w="1202689" h="173989">
                  <a:moveTo>
                    <a:pt x="1144777" y="57912"/>
                  </a:moveTo>
                  <a:lnTo>
                    <a:pt x="1057910" y="57912"/>
                  </a:lnTo>
                  <a:lnTo>
                    <a:pt x="1057910" y="115824"/>
                  </a:lnTo>
                  <a:lnTo>
                    <a:pt x="1144778" y="115824"/>
                  </a:lnTo>
                  <a:lnTo>
                    <a:pt x="1202689" y="86868"/>
                  </a:lnTo>
                  <a:lnTo>
                    <a:pt x="1144777" y="579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010399" y="2060447"/>
              <a:ext cx="1030605" cy="1030605"/>
            </a:xfrm>
            <a:custGeom>
              <a:avLst/>
              <a:gdLst/>
              <a:ahLst/>
              <a:cxnLst/>
              <a:rect l="l" t="t" r="r" b="b"/>
              <a:pathLst>
                <a:path w="1030604" h="1030605">
                  <a:moveTo>
                    <a:pt x="515111" y="0"/>
                  </a:moveTo>
                  <a:lnTo>
                    <a:pt x="468227" y="2105"/>
                  </a:lnTo>
                  <a:lnTo>
                    <a:pt x="422522" y="8299"/>
                  </a:lnTo>
                  <a:lnTo>
                    <a:pt x="378177" y="18400"/>
                  </a:lnTo>
                  <a:lnTo>
                    <a:pt x="335376" y="32227"/>
                  </a:lnTo>
                  <a:lnTo>
                    <a:pt x="294299" y="49597"/>
                  </a:lnTo>
                  <a:lnTo>
                    <a:pt x="255128" y="70329"/>
                  </a:lnTo>
                  <a:lnTo>
                    <a:pt x="218046" y="94241"/>
                  </a:lnTo>
                  <a:lnTo>
                    <a:pt x="183235" y="121150"/>
                  </a:lnTo>
                  <a:lnTo>
                    <a:pt x="150876" y="150875"/>
                  </a:lnTo>
                  <a:lnTo>
                    <a:pt x="121150" y="183235"/>
                  </a:lnTo>
                  <a:lnTo>
                    <a:pt x="94241" y="218046"/>
                  </a:lnTo>
                  <a:lnTo>
                    <a:pt x="70329" y="255128"/>
                  </a:lnTo>
                  <a:lnTo>
                    <a:pt x="49597" y="294299"/>
                  </a:lnTo>
                  <a:lnTo>
                    <a:pt x="32227" y="335376"/>
                  </a:lnTo>
                  <a:lnTo>
                    <a:pt x="18400" y="378177"/>
                  </a:lnTo>
                  <a:lnTo>
                    <a:pt x="8299" y="422522"/>
                  </a:lnTo>
                  <a:lnTo>
                    <a:pt x="2105" y="468227"/>
                  </a:lnTo>
                  <a:lnTo>
                    <a:pt x="0" y="515112"/>
                  </a:lnTo>
                  <a:lnTo>
                    <a:pt x="2105" y="561996"/>
                  </a:lnTo>
                  <a:lnTo>
                    <a:pt x="8299" y="607701"/>
                  </a:lnTo>
                  <a:lnTo>
                    <a:pt x="18400" y="652046"/>
                  </a:lnTo>
                  <a:lnTo>
                    <a:pt x="32227" y="694847"/>
                  </a:lnTo>
                  <a:lnTo>
                    <a:pt x="49597" y="735924"/>
                  </a:lnTo>
                  <a:lnTo>
                    <a:pt x="70329" y="775095"/>
                  </a:lnTo>
                  <a:lnTo>
                    <a:pt x="94241" y="812177"/>
                  </a:lnTo>
                  <a:lnTo>
                    <a:pt x="121150" y="846988"/>
                  </a:lnTo>
                  <a:lnTo>
                    <a:pt x="150875" y="879347"/>
                  </a:lnTo>
                  <a:lnTo>
                    <a:pt x="183235" y="909073"/>
                  </a:lnTo>
                  <a:lnTo>
                    <a:pt x="218046" y="935982"/>
                  </a:lnTo>
                  <a:lnTo>
                    <a:pt x="255128" y="959894"/>
                  </a:lnTo>
                  <a:lnTo>
                    <a:pt x="294299" y="980626"/>
                  </a:lnTo>
                  <a:lnTo>
                    <a:pt x="335376" y="997996"/>
                  </a:lnTo>
                  <a:lnTo>
                    <a:pt x="378177" y="1011823"/>
                  </a:lnTo>
                  <a:lnTo>
                    <a:pt x="422522" y="1021924"/>
                  </a:lnTo>
                  <a:lnTo>
                    <a:pt x="468227" y="1028118"/>
                  </a:lnTo>
                  <a:lnTo>
                    <a:pt x="515111" y="1030224"/>
                  </a:lnTo>
                  <a:lnTo>
                    <a:pt x="561996" y="1028118"/>
                  </a:lnTo>
                  <a:lnTo>
                    <a:pt x="607701" y="1021924"/>
                  </a:lnTo>
                  <a:lnTo>
                    <a:pt x="652046" y="1011823"/>
                  </a:lnTo>
                  <a:lnTo>
                    <a:pt x="694847" y="997996"/>
                  </a:lnTo>
                  <a:lnTo>
                    <a:pt x="735924" y="980626"/>
                  </a:lnTo>
                  <a:lnTo>
                    <a:pt x="775095" y="959894"/>
                  </a:lnTo>
                  <a:lnTo>
                    <a:pt x="812177" y="935982"/>
                  </a:lnTo>
                  <a:lnTo>
                    <a:pt x="846988" y="909073"/>
                  </a:lnTo>
                  <a:lnTo>
                    <a:pt x="879347" y="879348"/>
                  </a:lnTo>
                  <a:lnTo>
                    <a:pt x="909073" y="846988"/>
                  </a:lnTo>
                  <a:lnTo>
                    <a:pt x="935982" y="812177"/>
                  </a:lnTo>
                  <a:lnTo>
                    <a:pt x="959894" y="775095"/>
                  </a:lnTo>
                  <a:lnTo>
                    <a:pt x="980626" y="735924"/>
                  </a:lnTo>
                  <a:lnTo>
                    <a:pt x="997996" y="694847"/>
                  </a:lnTo>
                  <a:lnTo>
                    <a:pt x="1011823" y="652046"/>
                  </a:lnTo>
                  <a:lnTo>
                    <a:pt x="1021924" y="607701"/>
                  </a:lnTo>
                  <a:lnTo>
                    <a:pt x="1028118" y="561996"/>
                  </a:lnTo>
                  <a:lnTo>
                    <a:pt x="1030224" y="515112"/>
                  </a:lnTo>
                  <a:lnTo>
                    <a:pt x="1028118" y="468227"/>
                  </a:lnTo>
                  <a:lnTo>
                    <a:pt x="1021924" y="422522"/>
                  </a:lnTo>
                  <a:lnTo>
                    <a:pt x="1011823" y="378177"/>
                  </a:lnTo>
                  <a:lnTo>
                    <a:pt x="997996" y="335376"/>
                  </a:lnTo>
                  <a:lnTo>
                    <a:pt x="980626" y="294299"/>
                  </a:lnTo>
                  <a:lnTo>
                    <a:pt x="959894" y="255128"/>
                  </a:lnTo>
                  <a:lnTo>
                    <a:pt x="935982" y="218046"/>
                  </a:lnTo>
                  <a:lnTo>
                    <a:pt x="909073" y="183235"/>
                  </a:lnTo>
                  <a:lnTo>
                    <a:pt x="879348" y="150875"/>
                  </a:lnTo>
                  <a:lnTo>
                    <a:pt x="846988" y="121150"/>
                  </a:lnTo>
                  <a:lnTo>
                    <a:pt x="812177" y="94241"/>
                  </a:lnTo>
                  <a:lnTo>
                    <a:pt x="775095" y="70329"/>
                  </a:lnTo>
                  <a:lnTo>
                    <a:pt x="735924" y="49597"/>
                  </a:lnTo>
                  <a:lnTo>
                    <a:pt x="694847" y="32227"/>
                  </a:lnTo>
                  <a:lnTo>
                    <a:pt x="652046" y="18400"/>
                  </a:lnTo>
                  <a:lnTo>
                    <a:pt x="607701" y="8299"/>
                  </a:lnTo>
                  <a:lnTo>
                    <a:pt x="561996" y="2105"/>
                  </a:lnTo>
                  <a:lnTo>
                    <a:pt x="51511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010399" y="2060447"/>
              <a:ext cx="1030605" cy="1030605"/>
            </a:xfrm>
            <a:custGeom>
              <a:avLst/>
              <a:gdLst/>
              <a:ahLst/>
              <a:cxnLst/>
              <a:rect l="l" t="t" r="r" b="b"/>
              <a:pathLst>
                <a:path w="1030604" h="1030605">
                  <a:moveTo>
                    <a:pt x="0" y="515112"/>
                  </a:moveTo>
                  <a:lnTo>
                    <a:pt x="2105" y="468227"/>
                  </a:lnTo>
                  <a:lnTo>
                    <a:pt x="8299" y="422522"/>
                  </a:lnTo>
                  <a:lnTo>
                    <a:pt x="18400" y="378177"/>
                  </a:lnTo>
                  <a:lnTo>
                    <a:pt x="32227" y="335376"/>
                  </a:lnTo>
                  <a:lnTo>
                    <a:pt x="49597" y="294299"/>
                  </a:lnTo>
                  <a:lnTo>
                    <a:pt x="70329" y="255128"/>
                  </a:lnTo>
                  <a:lnTo>
                    <a:pt x="94241" y="218046"/>
                  </a:lnTo>
                  <a:lnTo>
                    <a:pt x="121150" y="183235"/>
                  </a:lnTo>
                  <a:lnTo>
                    <a:pt x="150876" y="150875"/>
                  </a:lnTo>
                  <a:lnTo>
                    <a:pt x="183235" y="121150"/>
                  </a:lnTo>
                  <a:lnTo>
                    <a:pt x="218046" y="94241"/>
                  </a:lnTo>
                  <a:lnTo>
                    <a:pt x="255128" y="70329"/>
                  </a:lnTo>
                  <a:lnTo>
                    <a:pt x="294299" y="49597"/>
                  </a:lnTo>
                  <a:lnTo>
                    <a:pt x="335376" y="32227"/>
                  </a:lnTo>
                  <a:lnTo>
                    <a:pt x="378177" y="18400"/>
                  </a:lnTo>
                  <a:lnTo>
                    <a:pt x="422522" y="8299"/>
                  </a:lnTo>
                  <a:lnTo>
                    <a:pt x="468227" y="2105"/>
                  </a:lnTo>
                  <a:lnTo>
                    <a:pt x="515111" y="0"/>
                  </a:lnTo>
                  <a:lnTo>
                    <a:pt x="561996" y="2105"/>
                  </a:lnTo>
                  <a:lnTo>
                    <a:pt x="607701" y="8299"/>
                  </a:lnTo>
                  <a:lnTo>
                    <a:pt x="652046" y="18400"/>
                  </a:lnTo>
                  <a:lnTo>
                    <a:pt x="694847" y="32227"/>
                  </a:lnTo>
                  <a:lnTo>
                    <a:pt x="735924" y="49597"/>
                  </a:lnTo>
                  <a:lnTo>
                    <a:pt x="775095" y="70329"/>
                  </a:lnTo>
                  <a:lnTo>
                    <a:pt x="812177" y="94241"/>
                  </a:lnTo>
                  <a:lnTo>
                    <a:pt x="846988" y="121150"/>
                  </a:lnTo>
                  <a:lnTo>
                    <a:pt x="879348" y="150875"/>
                  </a:lnTo>
                  <a:lnTo>
                    <a:pt x="909073" y="183235"/>
                  </a:lnTo>
                  <a:lnTo>
                    <a:pt x="935982" y="218046"/>
                  </a:lnTo>
                  <a:lnTo>
                    <a:pt x="959894" y="255128"/>
                  </a:lnTo>
                  <a:lnTo>
                    <a:pt x="980626" y="294299"/>
                  </a:lnTo>
                  <a:lnTo>
                    <a:pt x="997996" y="335376"/>
                  </a:lnTo>
                  <a:lnTo>
                    <a:pt x="1011823" y="378177"/>
                  </a:lnTo>
                  <a:lnTo>
                    <a:pt x="1021924" y="422522"/>
                  </a:lnTo>
                  <a:lnTo>
                    <a:pt x="1028118" y="468227"/>
                  </a:lnTo>
                  <a:lnTo>
                    <a:pt x="1030224" y="515112"/>
                  </a:lnTo>
                  <a:lnTo>
                    <a:pt x="1028118" y="561996"/>
                  </a:lnTo>
                  <a:lnTo>
                    <a:pt x="1021924" y="607701"/>
                  </a:lnTo>
                  <a:lnTo>
                    <a:pt x="1011823" y="652046"/>
                  </a:lnTo>
                  <a:lnTo>
                    <a:pt x="997996" y="694847"/>
                  </a:lnTo>
                  <a:lnTo>
                    <a:pt x="980626" y="735924"/>
                  </a:lnTo>
                  <a:lnTo>
                    <a:pt x="959894" y="775095"/>
                  </a:lnTo>
                  <a:lnTo>
                    <a:pt x="935982" y="812177"/>
                  </a:lnTo>
                  <a:lnTo>
                    <a:pt x="909073" y="846988"/>
                  </a:lnTo>
                  <a:lnTo>
                    <a:pt x="879347" y="879348"/>
                  </a:lnTo>
                  <a:lnTo>
                    <a:pt x="846988" y="909073"/>
                  </a:lnTo>
                  <a:lnTo>
                    <a:pt x="812177" y="935982"/>
                  </a:lnTo>
                  <a:lnTo>
                    <a:pt x="775095" y="959894"/>
                  </a:lnTo>
                  <a:lnTo>
                    <a:pt x="735924" y="980626"/>
                  </a:lnTo>
                  <a:lnTo>
                    <a:pt x="694847" y="997996"/>
                  </a:lnTo>
                  <a:lnTo>
                    <a:pt x="652046" y="1011823"/>
                  </a:lnTo>
                  <a:lnTo>
                    <a:pt x="607701" y="1021924"/>
                  </a:lnTo>
                  <a:lnTo>
                    <a:pt x="561996" y="1028118"/>
                  </a:lnTo>
                  <a:lnTo>
                    <a:pt x="515111" y="1030224"/>
                  </a:lnTo>
                  <a:lnTo>
                    <a:pt x="468227" y="1028118"/>
                  </a:lnTo>
                  <a:lnTo>
                    <a:pt x="422522" y="1021924"/>
                  </a:lnTo>
                  <a:lnTo>
                    <a:pt x="378177" y="1011823"/>
                  </a:lnTo>
                  <a:lnTo>
                    <a:pt x="335376" y="997996"/>
                  </a:lnTo>
                  <a:lnTo>
                    <a:pt x="294299" y="980626"/>
                  </a:lnTo>
                  <a:lnTo>
                    <a:pt x="255128" y="959894"/>
                  </a:lnTo>
                  <a:lnTo>
                    <a:pt x="218046" y="935982"/>
                  </a:lnTo>
                  <a:lnTo>
                    <a:pt x="183235" y="909073"/>
                  </a:lnTo>
                  <a:lnTo>
                    <a:pt x="150875" y="879347"/>
                  </a:lnTo>
                  <a:lnTo>
                    <a:pt x="121150" y="846988"/>
                  </a:lnTo>
                  <a:lnTo>
                    <a:pt x="94241" y="812177"/>
                  </a:lnTo>
                  <a:lnTo>
                    <a:pt x="70329" y="775095"/>
                  </a:lnTo>
                  <a:lnTo>
                    <a:pt x="49597" y="735924"/>
                  </a:lnTo>
                  <a:lnTo>
                    <a:pt x="32227" y="694847"/>
                  </a:lnTo>
                  <a:lnTo>
                    <a:pt x="18400" y="652046"/>
                  </a:lnTo>
                  <a:lnTo>
                    <a:pt x="8299" y="607701"/>
                  </a:lnTo>
                  <a:lnTo>
                    <a:pt x="2105" y="561996"/>
                  </a:lnTo>
                  <a:lnTo>
                    <a:pt x="0" y="515112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07964" y="2490215"/>
              <a:ext cx="3437254" cy="173990"/>
            </a:xfrm>
            <a:custGeom>
              <a:avLst/>
              <a:gdLst/>
              <a:ahLst/>
              <a:cxnLst/>
              <a:rect l="l" t="t" r="r" b="b"/>
              <a:pathLst>
                <a:path w="3437254" h="173989">
                  <a:moveTo>
                    <a:pt x="1202690" y="86868"/>
                  </a:moveTo>
                  <a:lnTo>
                    <a:pt x="1144765" y="57912"/>
                  </a:lnTo>
                  <a:lnTo>
                    <a:pt x="1028954" y="0"/>
                  </a:lnTo>
                  <a:lnTo>
                    <a:pt x="1028954" y="57912"/>
                  </a:lnTo>
                  <a:lnTo>
                    <a:pt x="0" y="57912"/>
                  </a:lnTo>
                  <a:lnTo>
                    <a:pt x="0" y="115824"/>
                  </a:lnTo>
                  <a:lnTo>
                    <a:pt x="1028954" y="115824"/>
                  </a:lnTo>
                  <a:lnTo>
                    <a:pt x="1028954" y="173736"/>
                  </a:lnTo>
                  <a:lnTo>
                    <a:pt x="1144778" y="115824"/>
                  </a:lnTo>
                  <a:lnTo>
                    <a:pt x="1202690" y="86868"/>
                  </a:lnTo>
                  <a:close/>
                </a:path>
                <a:path w="3437254" h="173989">
                  <a:moveTo>
                    <a:pt x="3436874" y="86868"/>
                  </a:moveTo>
                  <a:lnTo>
                    <a:pt x="3378962" y="57912"/>
                  </a:lnTo>
                  <a:lnTo>
                    <a:pt x="3263138" y="0"/>
                  </a:lnTo>
                  <a:lnTo>
                    <a:pt x="3263138" y="57912"/>
                  </a:lnTo>
                  <a:lnTo>
                    <a:pt x="2234184" y="57912"/>
                  </a:lnTo>
                  <a:lnTo>
                    <a:pt x="2234184" y="115824"/>
                  </a:lnTo>
                  <a:lnTo>
                    <a:pt x="3263138" y="115824"/>
                  </a:lnTo>
                  <a:lnTo>
                    <a:pt x="3263138" y="173736"/>
                  </a:lnTo>
                  <a:lnTo>
                    <a:pt x="3378962" y="115824"/>
                  </a:lnTo>
                  <a:lnTo>
                    <a:pt x="3436874" y="868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677416" y="1708784"/>
            <a:ext cx="1143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first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feature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65879" y="1708784"/>
            <a:ext cx="1435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second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feature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88507" y="1708784"/>
            <a:ext cx="1225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third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feature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002279" y="3247644"/>
            <a:ext cx="119380" cy="593090"/>
          </a:xfrm>
          <a:custGeom>
            <a:avLst/>
            <a:gdLst/>
            <a:ahLst/>
            <a:cxnLst/>
            <a:rect l="l" t="t" r="r" b="b"/>
            <a:pathLst>
              <a:path w="119380" h="593089">
                <a:moveTo>
                  <a:pt x="39624" y="474217"/>
                </a:moveTo>
                <a:lnTo>
                  <a:pt x="0" y="474217"/>
                </a:lnTo>
                <a:lnTo>
                  <a:pt x="59436" y="593089"/>
                </a:lnTo>
                <a:lnTo>
                  <a:pt x="108965" y="494029"/>
                </a:lnTo>
                <a:lnTo>
                  <a:pt x="39624" y="494029"/>
                </a:lnTo>
                <a:lnTo>
                  <a:pt x="39624" y="474217"/>
                </a:lnTo>
                <a:close/>
              </a:path>
              <a:path w="119380" h="593089">
                <a:moveTo>
                  <a:pt x="79247" y="0"/>
                </a:moveTo>
                <a:lnTo>
                  <a:pt x="39624" y="0"/>
                </a:lnTo>
                <a:lnTo>
                  <a:pt x="39624" y="494029"/>
                </a:lnTo>
                <a:lnTo>
                  <a:pt x="79247" y="494029"/>
                </a:lnTo>
                <a:lnTo>
                  <a:pt x="79247" y="0"/>
                </a:lnTo>
                <a:close/>
              </a:path>
              <a:path w="119380" h="593089">
                <a:moveTo>
                  <a:pt x="118871" y="474217"/>
                </a:moveTo>
                <a:lnTo>
                  <a:pt x="79247" y="474217"/>
                </a:lnTo>
                <a:lnTo>
                  <a:pt x="79247" y="494029"/>
                </a:lnTo>
                <a:lnTo>
                  <a:pt x="108965" y="494029"/>
                </a:lnTo>
                <a:lnTo>
                  <a:pt x="118871" y="4742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233415" y="3247644"/>
            <a:ext cx="119380" cy="593090"/>
          </a:xfrm>
          <a:custGeom>
            <a:avLst/>
            <a:gdLst/>
            <a:ahLst/>
            <a:cxnLst/>
            <a:rect l="l" t="t" r="r" b="b"/>
            <a:pathLst>
              <a:path w="119379" h="593089">
                <a:moveTo>
                  <a:pt x="39624" y="474217"/>
                </a:moveTo>
                <a:lnTo>
                  <a:pt x="0" y="474217"/>
                </a:lnTo>
                <a:lnTo>
                  <a:pt x="59436" y="593089"/>
                </a:lnTo>
                <a:lnTo>
                  <a:pt x="108965" y="494029"/>
                </a:lnTo>
                <a:lnTo>
                  <a:pt x="39624" y="494029"/>
                </a:lnTo>
                <a:lnTo>
                  <a:pt x="39624" y="474217"/>
                </a:lnTo>
                <a:close/>
              </a:path>
              <a:path w="119379" h="593089">
                <a:moveTo>
                  <a:pt x="79248" y="0"/>
                </a:moveTo>
                <a:lnTo>
                  <a:pt x="39624" y="0"/>
                </a:lnTo>
                <a:lnTo>
                  <a:pt x="39624" y="494029"/>
                </a:lnTo>
                <a:lnTo>
                  <a:pt x="79248" y="494029"/>
                </a:lnTo>
                <a:lnTo>
                  <a:pt x="79248" y="0"/>
                </a:lnTo>
                <a:close/>
              </a:path>
              <a:path w="119379" h="593089">
                <a:moveTo>
                  <a:pt x="118872" y="474217"/>
                </a:moveTo>
                <a:lnTo>
                  <a:pt x="79248" y="474217"/>
                </a:lnTo>
                <a:lnTo>
                  <a:pt x="79248" y="494029"/>
                </a:lnTo>
                <a:lnTo>
                  <a:pt x="108965" y="494029"/>
                </a:lnTo>
                <a:lnTo>
                  <a:pt x="118872" y="4742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467600" y="3247644"/>
            <a:ext cx="119380" cy="593090"/>
          </a:xfrm>
          <a:custGeom>
            <a:avLst/>
            <a:gdLst/>
            <a:ahLst/>
            <a:cxnLst/>
            <a:rect l="l" t="t" r="r" b="b"/>
            <a:pathLst>
              <a:path w="119379" h="593089">
                <a:moveTo>
                  <a:pt x="39624" y="474217"/>
                </a:moveTo>
                <a:lnTo>
                  <a:pt x="0" y="474217"/>
                </a:lnTo>
                <a:lnTo>
                  <a:pt x="59435" y="593089"/>
                </a:lnTo>
                <a:lnTo>
                  <a:pt x="108966" y="494029"/>
                </a:lnTo>
                <a:lnTo>
                  <a:pt x="39624" y="494029"/>
                </a:lnTo>
                <a:lnTo>
                  <a:pt x="39624" y="474217"/>
                </a:lnTo>
                <a:close/>
              </a:path>
              <a:path w="119379" h="593089">
                <a:moveTo>
                  <a:pt x="79248" y="0"/>
                </a:moveTo>
                <a:lnTo>
                  <a:pt x="39624" y="0"/>
                </a:lnTo>
                <a:lnTo>
                  <a:pt x="39624" y="494029"/>
                </a:lnTo>
                <a:lnTo>
                  <a:pt x="79248" y="494029"/>
                </a:lnTo>
                <a:lnTo>
                  <a:pt x="79248" y="0"/>
                </a:lnTo>
                <a:close/>
              </a:path>
              <a:path w="119379" h="593089">
                <a:moveTo>
                  <a:pt x="118872" y="474217"/>
                </a:moveTo>
                <a:lnTo>
                  <a:pt x="79248" y="474217"/>
                </a:lnTo>
                <a:lnTo>
                  <a:pt x="79248" y="494029"/>
                </a:lnTo>
                <a:lnTo>
                  <a:pt x="108966" y="494029"/>
                </a:lnTo>
                <a:lnTo>
                  <a:pt x="118872" y="4742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717796" y="4027754"/>
            <a:ext cx="11391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NOT</a:t>
            </a:r>
            <a:r>
              <a:rPr sz="1800" b="1" spc="-2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A</a:t>
            </a:r>
            <a:r>
              <a:rPr sz="1800" b="1" spc="-4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FF5050"/>
                </a:solidFill>
                <a:latin typeface="Calibri"/>
                <a:cs typeface="Calibri"/>
              </a:rPr>
              <a:t>FACE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84882" y="4023486"/>
            <a:ext cx="11391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NOT</a:t>
            </a:r>
            <a:r>
              <a:rPr sz="1800" b="1" spc="-2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A</a:t>
            </a:r>
            <a:r>
              <a:rPr sz="1800" b="1" spc="-4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FF5050"/>
                </a:solidFill>
                <a:latin typeface="Calibri"/>
                <a:cs typeface="Calibri"/>
              </a:rPr>
              <a:t>FACE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587610" y="2408682"/>
            <a:ext cx="484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solidFill>
                  <a:srgbClr val="00AF50"/>
                </a:solidFill>
                <a:latin typeface="Calibri"/>
                <a:cs typeface="Calibri"/>
              </a:rPr>
              <a:t>FACE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960234" y="4023486"/>
            <a:ext cx="11391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NOT</a:t>
            </a:r>
            <a:r>
              <a:rPr sz="1800" b="1" spc="-2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A</a:t>
            </a:r>
            <a:r>
              <a:rPr sz="1800" b="1" spc="-4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FF5050"/>
                </a:solidFill>
                <a:latin typeface="Calibri"/>
                <a:cs typeface="Calibri"/>
              </a:rPr>
              <a:t>FACE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2504" y="179831"/>
            <a:ext cx="11677015" cy="756285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730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75"/>
              </a:spcBef>
            </a:pPr>
            <a:r>
              <a:rPr sz="3600" dirty="0">
                <a:solidFill>
                  <a:srgbClr val="FFFFFF"/>
                </a:solidFill>
              </a:rPr>
              <a:t>UNSUPERVISED</a:t>
            </a:r>
            <a:r>
              <a:rPr sz="3600" spc="-80" dirty="0">
                <a:solidFill>
                  <a:srgbClr val="FFFFFF"/>
                </a:solidFill>
              </a:rPr>
              <a:t> </a:t>
            </a:r>
            <a:r>
              <a:rPr sz="3600" spc="-10" dirty="0">
                <a:solidFill>
                  <a:srgbClr val="FFFFFF"/>
                </a:solidFill>
              </a:rPr>
              <a:t>LEARNING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301243" y="1175715"/>
            <a:ext cx="11378565" cy="197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3200" dirty="0">
                <a:solidFill>
                  <a:srgbClr val="636F7A"/>
                </a:solidFill>
                <a:latin typeface="Calibri"/>
                <a:cs typeface="Calibri"/>
              </a:rPr>
              <a:t>In</a:t>
            </a:r>
            <a:r>
              <a:rPr sz="3200" spc="-80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636F7A"/>
                </a:solidFill>
                <a:latin typeface="Calibri"/>
                <a:cs typeface="Calibri"/>
              </a:rPr>
              <a:t>Unsupervised</a:t>
            </a:r>
            <a:r>
              <a:rPr sz="3200" spc="-20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636F7A"/>
                </a:solidFill>
                <a:latin typeface="Calibri"/>
                <a:cs typeface="Calibri"/>
              </a:rPr>
              <a:t>learning,</a:t>
            </a:r>
            <a:r>
              <a:rPr sz="3200" spc="-65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636F7A"/>
                </a:solidFill>
                <a:latin typeface="Calibri"/>
                <a:cs typeface="Calibri"/>
              </a:rPr>
              <a:t>machine</a:t>
            </a:r>
            <a:r>
              <a:rPr sz="3200" spc="-45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636F7A"/>
                </a:solidFill>
                <a:latin typeface="Calibri"/>
                <a:cs typeface="Calibri"/>
              </a:rPr>
              <a:t>is</a:t>
            </a:r>
            <a:r>
              <a:rPr sz="3200" spc="-30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636F7A"/>
                </a:solidFill>
                <a:latin typeface="Calibri"/>
                <a:cs typeface="Calibri"/>
              </a:rPr>
              <a:t>feeded</a:t>
            </a:r>
            <a:r>
              <a:rPr sz="3200" spc="-60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636F7A"/>
                </a:solidFill>
                <a:latin typeface="Calibri"/>
                <a:cs typeface="Calibri"/>
              </a:rPr>
              <a:t>with</a:t>
            </a:r>
            <a:r>
              <a:rPr sz="3200" spc="-75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636F7A"/>
                </a:solidFill>
                <a:latin typeface="Calibri"/>
                <a:cs typeface="Calibri"/>
              </a:rPr>
              <a:t>such</a:t>
            </a:r>
            <a:r>
              <a:rPr sz="3200" spc="-65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636F7A"/>
                </a:solidFill>
                <a:latin typeface="Calibri"/>
                <a:cs typeface="Calibri"/>
              </a:rPr>
              <a:t>type</a:t>
            </a:r>
            <a:r>
              <a:rPr sz="3200" spc="-70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636F7A"/>
                </a:solidFill>
                <a:latin typeface="Calibri"/>
                <a:cs typeface="Calibri"/>
              </a:rPr>
              <a:t>of</a:t>
            </a:r>
            <a:r>
              <a:rPr sz="3200" spc="-80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636F7A"/>
                </a:solidFill>
                <a:latin typeface="Calibri"/>
                <a:cs typeface="Calibri"/>
              </a:rPr>
              <a:t>a</a:t>
            </a:r>
            <a:r>
              <a:rPr sz="3200" spc="-75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636F7A"/>
                </a:solidFill>
                <a:latin typeface="Calibri"/>
                <a:cs typeface="Calibri"/>
              </a:rPr>
              <a:t>data </a:t>
            </a:r>
            <a:r>
              <a:rPr sz="3200" dirty="0">
                <a:solidFill>
                  <a:srgbClr val="636F7A"/>
                </a:solidFill>
                <a:latin typeface="Calibri"/>
                <a:cs typeface="Calibri"/>
              </a:rPr>
              <a:t>where</a:t>
            </a:r>
            <a:r>
              <a:rPr sz="3200" spc="-70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636F7A"/>
                </a:solidFill>
                <a:latin typeface="Calibri"/>
                <a:cs typeface="Calibri"/>
              </a:rPr>
              <a:t>target</a:t>
            </a:r>
            <a:r>
              <a:rPr sz="3200" spc="-80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636F7A"/>
                </a:solidFill>
                <a:latin typeface="Calibri"/>
                <a:cs typeface="Calibri"/>
              </a:rPr>
              <a:t>is</a:t>
            </a:r>
            <a:r>
              <a:rPr sz="3200" spc="-100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636F7A"/>
                </a:solidFill>
                <a:latin typeface="Calibri"/>
                <a:cs typeface="Calibri"/>
              </a:rPr>
              <a:t>not</a:t>
            </a:r>
            <a:r>
              <a:rPr sz="3200" spc="-90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636F7A"/>
                </a:solidFill>
                <a:latin typeface="Calibri"/>
                <a:cs typeface="Calibri"/>
              </a:rPr>
              <a:t>available.</a:t>
            </a:r>
            <a:endParaRPr sz="3200">
              <a:latin typeface="Calibri"/>
              <a:cs typeface="Calibri"/>
            </a:endParaRPr>
          </a:p>
          <a:p>
            <a:pPr marL="12700" marR="643255" indent="91440">
              <a:lnSpc>
                <a:spcPct val="100000"/>
              </a:lnSpc>
              <a:spcBef>
                <a:spcPts val="5"/>
              </a:spcBef>
            </a:pPr>
            <a:r>
              <a:rPr sz="3200" dirty="0">
                <a:solidFill>
                  <a:srgbClr val="636F7A"/>
                </a:solidFill>
                <a:latin typeface="Calibri"/>
                <a:cs typeface="Calibri"/>
              </a:rPr>
              <a:t>Only</a:t>
            </a:r>
            <a:r>
              <a:rPr sz="3200" spc="-75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636F7A"/>
                </a:solidFill>
                <a:latin typeface="Calibri"/>
                <a:cs typeface="Calibri"/>
              </a:rPr>
              <a:t>features</a:t>
            </a:r>
            <a:r>
              <a:rPr sz="3200" spc="-75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636F7A"/>
                </a:solidFill>
                <a:latin typeface="Calibri"/>
                <a:cs typeface="Calibri"/>
              </a:rPr>
              <a:t>are</a:t>
            </a:r>
            <a:r>
              <a:rPr sz="3200" spc="-70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636F7A"/>
                </a:solidFill>
                <a:latin typeface="Calibri"/>
                <a:cs typeface="Calibri"/>
              </a:rPr>
              <a:t>available</a:t>
            </a:r>
            <a:r>
              <a:rPr sz="3200" spc="-90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636F7A"/>
                </a:solidFill>
                <a:latin typeface="Calibri"/>
                <a:cs typeface="Calibri"/>
              </a:rPr>
              <a:t>and</a:t>
            </a:r>
            <a:r>
              <a:rPr sz="3200" spc="-60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636F7A"/>
                </a:solidFill>
                <a:latin typeface="Calibri"/>
                <a:cs typeface="Calibri"/>
              </a:rPr>
              <a:t>machine</a:t>
            </a:r>
            <a:r>
              <a:rPr sz="3200" spc="-50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636F7A"/>
                </a:solidFill>
                <a:latin typeface="Calibri"/>
                <a:cs typeface="Calibri"/>
              </a:rPr>
              <a:t>has</a:t>
            </a:r>
            <a:r>
              <a:rPr sz="3200" spc="-65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636F7A"/>
                </a:solidFill>
                <a:latin typeface="Calibri"/>
                <a:cs typeface="Calibri"/>
              </a:rPr>
              <a:t>to</a:t>
            </a:r>
            <a:r>
              <a:rPr sz="3200" spc="-90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636F7A"/>
                </a:solidFill>
                <a:latin typeface="Calibri"/>
                <a:cs typeface="Calibri"/>
              </a:rPr>
              <a:t>identify</a:t>
            </a:r>
            <a:r>
              <a:rPr sz="3200" spc="-110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636F7A"/>
                </a:solidFill>
                <a:latin typeface="Calibri"/>
                <a:cs typeface="Calibri"/>
              </a:rPr>
              <a:t>that</a:t>
            </a:r>
            <a:r>
              <a:rPr sz="3200" spc="-85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solidFill>
                  <a:srgbClr val="636F7A"/>
                </a:solidFill>
                <a:latin typeface="Calibri"/>
                <a:cs typeface="Calibri"/>
              </a:rPr>
              <a:t>how </a:t>
            </a:r>
            <a:r>
              <a:rPr sz="3200" dirty="0">
                <a:solidFill>
                  <a:srgbClr val="636F7A"/>
                </a:solidFill>
                <a:latin typeface="Calibri"/>
                <a:cs typeface="Calibri"/>
              </a:rPr>
              <a:t>many</a:t>
            </a:r>
            <a:r>
              <a:rPr sz="3200" spc="-80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636F7A"/>
                </a:solidFill>
                <a:latin typeface="Calibri"/>
                <a:cs typeface="Calibri"/>
              </a:rPr>
              <a:t>classes</a:t>
            </a:r>
            <a:r>
              <a:rPr sz="3200" spc="-75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636F7A"/>
                </a:solidFill>
                <a:latin typeface="Calibri"/>
                <a:cs typeface="Calibri"/>
              </a:rPr>
              <a:t>could</a:t>
            </a:r>
            <a:r>
              <a:rPr sz="3200" spc="-65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636F7A"/>
                </a:solidFill>
                <a:latin typeface="Calibri"/>
                <a:cs typeface="Calibri"/>
              </a:rPr>
              <a:t>be</a:t>
            </a:r>
            <a:r>
              <a:rPr sz="3200" spc="-70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636F7A"/>
                </a:solidFill>
                <a:latin typeface="Calibri"/>
                <a:cs typeface="Calibri"/>
              </a:rPr>
              <a:t>made</a:t>
            </a:r>
            <a:r>
              <a:rPr sz="3200" spc="-75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636F7A"/>
                </a:solidFill>
                <a:latin typeface="Calibri"/>
                <a:cs typeface="Calibri"/>
              </a:rPr>
              <a:t>from</a:t>
            </a:r>
            <a:r>
              <a:rPr sz="3200" spc="-85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636F7A"/>
                </a:solidFill>
                <a:latin typeface="Calibri"/>
                <a:cs typeface="Calibri"/>
              </a:rPr>
              <a:t>this</a:t>
            </a:r>
            <a:r>
              <a:rPr sz="3200" spc="-90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636F7A"/>
                </a:solidFill>
                <a:latin typeface="Calibri"/>
                <a:cs typeface="Calibri"/>
              </a:rPr>
              <a:t>dataset.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92424" y="3227831"/>
            <a:ext cx="5367683" cy="3630167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4616" y="1161415"/>
            <a:ext cx="1096264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636F7A"/>
                </a:solidFill>
                <a:latin typeface="Calibri"/>
                <a:cs typeface="Calibri"/>
              </a:rPr>
              <a:t>Suppose</a:t>
            </a:r>
            <a:r>
              <a:rPr sz="2400" spc="-65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636F7A"/>
                </a:solidFill>
                <a:latin typeface="Calibri"/>
                <a:cs typeface="Calibri"/>
              </a:rPr>
              <a:t>we</a:t>
            </a:r>
            <a:r>
              <a:rPr sz="2400" spc="-5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636F7A"/>
                </a:solidFill>
                <a:latin typeface="Calibri"/>
                <a:cs typeface="Calibri"/>
              </a:rPr>
              <a:t>give</a:t>
            </a:r>
            <a:r>
              <a:rPr sz="2400" spc="-30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636F7A"/>
                </a:solidFill>
                <a:latin typeface="Calibri"/>
                <a:cs typeface="Calibri"/>
              </a:rPr>
              <a:t>data</a:t>
            </a:r>
            <a:r>
              <a:rPr sz="2400" spc="-55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636F7A"/>
                </a:solidFill>
                <a:latin typeface="Calibri"/>
                <a:cs typeface="Calibri"/>
              </a:rPr>
              <a:t>of</a:t>
            </a:r>
            <a:r>
              <a:rPr sz="2400" spc="-20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636F7A"/>
                </a:solidFill>
                <a:latin typeface="Calibri"/>
                <a:cs typeface="Calibri"/>
              </a:rPr>
              <a:t>gender</a:t>
            </a:r>
            <a:r>
              <a:rPr sz="2400" spc="-50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636F7A"/>
                </a:solidFill>
                <a:latin typeface="Calibri"/>
                <a:cs typeface="Calibri"/>
              </a:rPr>
              <a:t>to</a:t>
            </a:r>
            <a:r>
              <a:rPr sz="2400" spc="-30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636F7A"/>
                </a:solidFill>
                <a:latin typeface="Calibri"/>
                <a:cs typeface="Calibri"/>
              </a:rPr>
              <a:t>machines</a:t>
            </a:r>
            <a:r>
              <a:rPr sz="2400" spc="-55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636F7A"/>
                </a:solidFill>
                <a:latin typeface="Calibri"/>
                <a:cs typeface="Calibri"/>
              </a:rPr>
              <a:t>and</a:t>
            </a:r>
            <a:r>
              <a:rPr sz="2400" spc="-25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636F7A"/>
                </a:solidFill>
                <a:latin typeface="Calibri"/>
                <a:cs typeface="Calibri"/>
              </a:rPr>
              <a:t>there</a:t>
            </a:r>
            <a:r>
              <a:rPr sz="2400" spc="-55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636F7A"/>
                </a:solidFill>
                <a:latin typeface="Calibri"/>
                <a:cs typeface="Calibri"/>
              </a:rPr>
              <a:t>is</a:t>
            </a:r>
            <a:r>
              <a:rPr sz="2400" spc="-35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636F7A"/>
                </a:solidFill>
                <a:latin typeface="Calibri"/>
                <a:cs typeface="Calibri"/>
              </a:rPr>
              <a:t>no</a:t>
            </a:r>
            <a:r>
              <a:rPr sz="2400" spc="-30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636F7A"/>
                </a:solidFill>
                <a:latin typeface="Calibri"/>
                <a:cs typeface="Calibri"/>
              </a:rPr>
              <a:t>label</a:t>
            </a:r>
            <a:r>
              <a:rPr sz="2400" spc="-50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636F7A"/>
                </a:solidFill>
                <a:latin typeface="Calibri"/>
                <a:cs typeface="Calibri"/>
              </a:rPr>
              <a:t>or</a:t>
            </a:r>
            <a:r>
              <a:rPr sz="2400" spc="-30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636F7A"/>
                </a:solidFill>
                <a:latin typeface="Calibri"/>
                <a:cs typeface="Calibri"/>
              </a:rPr>
              <a:t>target</a:t>
            </a:r>
            <a:r>
              <a:rPr sz="2400" spc="-45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636F7A"/>
                </a:solidFill>
                <a:latin typeface="Calibri"/>
                <a:cs typeface="Calibri"/>
              </a:rPr>
              <a:t>available</a:t>
            </a:r>
            <a:r>
              <a:rPr sz="2400" spc="-25" dirty="0">
                <a:solidFill>
                  <a:srgbClr val="636F7A"/>
                </a:solidFill>
                <a:latin typeface="Calibri"/>
                <a:cs typeface="Calibri"/>
              </a:rPr>
              <a:t> in </a:t>
            </a:r>
            <a:r>
              <a:rPr sz="2400" dirty="0">
                <a:solidFill>
                  <a:srgbClr val="636F7A"/>
                </a:solidFill>
                <a:latin typeface="Calibri"/>
                <a:cs typeface="Calibri"/>
              </a:rPr>
              <a:t>dataset</a:t>
            </a:r>
            <a:r>
              <a:rPr sz="2400" spc="-45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636F7A"/>
                </a:solidFill>
                <a:latin typeface="Calibri"/>
                <a:cs typeface="Calibri"/>
              </a:rPr>
              <a:t>that</a:t>
            </a:r>
            <a:r>
              <a:rPr sz="2400" spc="-40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636F7A"/>
                </a:solidFill>
                <a:latin typeface="Calibri"/>
                <a:cs typeface="Calibri"/>
              </a:rPr>
              <a:t>which</a:t>
            </a:r>
            <a:r>
              <a:rPr sz="2400" spc="-25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636F7A"/>
                </a:solidFill>
                <a:latin typeface="Calibri"/>
                <a:cs typeface="Calibri"/>
              </a:rPr>
              <a:t>one</a:t>
            </a:r>
            <a:r>
              <a:rPr sz="2400" spc="-45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636F7A"/>
                </a:solidFill>
                <a:latin typeface="Calibri"/>
                <a:cs typeface="Calibri"/>
              </a:rPr>
              <a:t>is</a:t>
            </a:r>
            <a:r>
              <a:rPr sz="2400" spc="-20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636F7A"/>
                </a:solidFill>
                <a:latin typeface="Calibri"/>
                <a:cs typeface="Calibri"/>
              </a:rPr>
              <a:t>male</a:t>
            </a:r>
            <a:r>
              <a:rPr sz="2400" spc="-40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636F7A"/>
                </a:solidFill>
                <a:latin typeface="Calibri"/>
                <a:cs typeface="Calibri"/>
              </a:rPr>
              <a:t>or</a:t>
            </a:r>
            <a:r>
              <a:rPr sz="2400" spc="-25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636F7A"/>
                </a:solidFill>
                <a:latin typeface="Calibri"/>
                <a:cs typeface="Calibri"/>
              </a:rPr>
              <a:t>which</a:t>
            </a:r>
            <a:r>
              <a:rPr sz="2400" spc="-25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636F7A"/>
                </a:solidFill>
                <a:latin typeface="Calibri"/>
                <a:cs typeface="Calibri"/>
              </a:rPr>
              <a:t>one</a:t>
            </a:r>
            <a:r>
              <a:rPr sz="2400" spc="-25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636F7A"/>
                </a:solidFill>
                <a:latin typeface="Calibri"/>
                <a:cs typeface="Calibri"/>
              </a:rPr>
              <a:t>is</a:t>
            </a:r>
            <a:r>
              <a:rPr sz="2400" spc="-35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636F7A"/>
                </a:solidFill>
                <a:latin typeface="Calibri"/>
                <a:cs typeface="Calibri"/>
              </a:rPr>
              <a:t>female.</a:t>
            </a:r>
            <a:r>
              <a:rPr sz="2400" spc="-15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636F7A"/>
                </a:solidFill>
                <a:latin typeface="Calibri"/>
                <a:cs typeface="Calibri"/>
              </a:rPr>
              <a:t>So</a:t>
            </a:r>
            <a:r>
              <a:rPr sz="2400" spc="-40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636F7A"/>
                </a:solidFill>
                <a:latin typeface="Calibri"/>
                <a:cs typeface="Calibri"/>
              </a:rPr>
              <a:t>machines</a:t>
            </a:r>
            <a:r>
              <a:rPr sz="2400" spc="-30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636F7A"/>
                </a:solidFill>
                <a:latin typeface="Calibri"/>
                <a:cs typeface="Calibri"/>
              </a:rPr>
              <a:t>will</a:t>
            </a:r>
            <a:r>
              <a:rPr sz="2400" spc="-30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636F7A"/>
                </a:solidFill>
                <a:latin typeface="Calibri"/>
                <a:cs typeface="Calibri"/>
              </a:rPr>
              <a:t>try</a:t>
            </a:r>
            <a:r>
              <a:rPr sz="2400" spc="-15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636F7A"/>
                </a:solidFill>
                <a:latin typeface="Calibri"/>
                <a:cs typeface="Calibri"/>
              </a:rPr>
              <a:t>to</a:t>
            </a:r>
            <a:r>
              <a:rPr sz="2400" spc="-45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636F7A"/>
                </a:solidFill>
                <a:latin typeface="Calibri"/>
                <a:cs typeface="Calibri"/>
              </a:rPr>
              <a:t>figure</a:t>
            </a:r>
            <a:r>
              <a:rPr sz="2400" spc="-45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636F7A"/>
                </a:solidFill>
                <a:latin typeface="Calibri"/>
                <a:cs typeface="Calibri"/>
              </a:rPr>
              <a:t>out </a:t>
            </a:r>
            <a:r>
              <a:rPr sz="2400" dirty="0">
                <a:solidFill>
                  <a:srgbClr val="636F7A"/>
                </a:solidFill>
                <a:latin typeface="Calibri"/>
                <a:cs typeface="Calibri"/>
              </a:rPr>
              <a:t>that</a:t>
            </a:r>
            <a:r>
              <a:rPr sz="2400" spc="-50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636F7A"/>
                </a:solidFill>
                <a:latin typeface="Calibri"/>
                <a:cs typeface="Calibri"/>
              </a:rPr>
              <a:t>there</a:t>
            </a:r>
            <a:r>
              <a:rPr sz="2400" spc="-55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636F7A"/>
                </a:solidFill>
                <a:latin typeface="Calibri"/>
                <a:cs typeface="Calibri"/>
              </a:rPr>
              <a:t>are</a:t>
            </a:r>
            <a:r>
              <a:rPr sz="2400" spc="-55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636F7A"/>
                </a:solidFill>
                <a:latin typeface="Calibri"/>
                <a:cs typeface="Calibri"/>
              </a:rPr>
              <a:t>two</a:t>
            </a:r>
            <a:r>
              <a:rPr sz="2400" spc="-30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636F7A"/>
                </a:solidFill>
                <a:latin typeface="Calibri"/>
                <a:cs typeface="Calibri"/>
              </a:rPr>
              <a:t>patterns</a:t>
            </a:r>
            <a:r>
              <a:rPr sz="2400" spc="-90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636F7A"/>
                </a:solidFill>
                <a:latin typeface="Calibri"/>
                <a:cs typeface="Calibri"/>
              </a:rPr>
              <a:t>in</a:t>
            </a:r>
            <a:r>
              <a:rPr sz="2400" spc="-30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636F7A"/>
                </a:solidFill>
                <a:latin typeface="Calibri"/>
                <a:cs typeface="Calibri"/>
              </a:rPr>
              <a:t>dataset.</a:t>
            </a:r>
            <a:r>
              <a:rPr sz="2400" spc="-65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636F7A"/>
                </a:solidFill>
                <a:latin typeface="Calibri"/>
                <a:cs typeface="Calibri"/>
              </a:rPr>
              <a:t>So</a:t>
            </a:r>
            <a:r>
              <a:rPr sz="2400" spc="-30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636F7A"/>
                </a:solidFill>
                <a:latin typeface="Calibri"/>
                <a:cs typeface="Calibri"/>
              </a:rPr>
              <a:t>here</a:t>
            </a:r>
            <a:r>
              <a:rPr sz="2400" spc="-55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636F7A"/>
                </a:solidFill>
                <a:latin typeface="Calibri"/>
                <a:cs typeface="Calibri"/>
              </a:rPr>
              <a:t>we</a:t>
            </a:r>
            <a:r>
              <a:rPr sz="2400" spc="-10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636F7A"/>
                </a:solidFill>
                <a:latin typeface="Calibri"/>
                <a:cs typeface="Calibri"/>
              </a:rPr>
              <a:t>do</a:t>
            </a:r>
            <a:r>
              <a:rPr sz="2400" spc="-30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636F7A"/>
                </a:solidFill>
                <a:latin typeface="Calibri"/>
                <a:cs typeface="Calibri"/>
              </a:rPr>
              <a:t>clustering</a:t>
            </a:r>
            <a:r>
              <a:rPr sz="2400" spc="-85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636F7A"/>
                </a:solidFill>
                <a:latin typeface="Calibri"/>
                <a:cs typeface="Calibri"/>
              </a:rPr>
              <a:t>to</a:t>
            </a:r>
            <a:r>
              <a:rPr sz="2400" spc="-30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636F7A"/>
                </a:solidFill>
                <a:latin typeface="Calibri"/>
                <a:cs typeface="Calibri"/>
              </a:rPr>
              <a:t>group</a:t>
            </a:r>
            <a:r>
              <a:rPr sz="2400" spc="-50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636F7A"/>
                </a:solidFill>
                <a:latin typeface="Calibri"/>
                <a:cs typeface="Calibri"/>
              </a:rPr>
              <a:t>the</a:t>
            </a:r>
            <a:r>
              <a:rPr sz="2400" spc="-50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636F7A"/>
                </a:solidFill>
                <a:latin typeface="Calibri"/>
                <a:cs typeface="Calibri"/>
              </a:rPr>
              <a:t>similar</a:t>
            </a:r>
            <a:r>
              <a:rPr sz="2400" spc="-30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636F7A"/>
                </a:solidFill>
                <a:latin typeface="Calibri"/>
                <a:cs typeface="Calibri"/>
              </a:rPr>
              <a:t>type </a:t>
            </a:r>
            <a:r>
              <a:rPr sz="2400" dirty="0">
                <a:solidFill>
                  <a:srgbClr val="636F7A"/>
                </a:solidFill>
                <a:latin typeface="Calibri"/>
                <a:cs typeface="Calibri"/>
              </a:rPr>
              <a:t>of</a:t>
            </a:r>
            <a:r>
              <a:rPr sz="2400" spc="-30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636F7A"/>
                </a:solidFill>
                <a:latin typeface="Calibri"/>
                <a:cs typeface="Calibri"/>
              </a:rPr>
              <a:t>data</a:t>
            </a:r>
            <a:r>
              <a:rPr sz="2400" spc="-55" dirty="0">
                <a:solidFill>
                  <a:srgbClr val="636F7A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636F7A"/>
                </a:solidFill>
                <a:latin typeface="Calibri"/>
                <a:cs typeface="Calibri"/>
              </a:rPr>
              <a:t>together.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2504" y="112776"/>
            <a:ext cx="11677015" cy="756285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730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75"/>
              </a:spcBef>
            </a:pPr>
            <a:r>
              <a:rPr sz="3600" dirty="0">
                <a:solidFill>
                  <a:srgbClr val="FFFFFF"/>
                </a:solidFill>
              </a:rPr>
              <a:t>UNSUPERVISED</a:t>
            </a:r>
            <a:r>
              <a:rPr sz="3600" spc="-80" dirty="0">
                <a:solidFill>
                  <a:srgbClr val="FFFFFF"/>
                </a:solidFill>
              </a:rPr>
              <a:t> </a:t>
            </a:r>
            <a:r>
              <a:rPr sz="3600" spc="-10" dirty="0">
                <a:solidFill>
                  <a:srgbClr val="FFFFFF"/>
                </a:solidFill>
              </a:rPr>
              <a:t>LEARNING</a:t>
            </a:r>
            <a:endParaRPr sz="36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8536" y="2861643"/>
            <a:ext cx="11420856" cy="3525201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879" y="170687"/>
            <a:ext cx="11680190" cy="753110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723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70"/>
              </a:spcBef>
            </a:pPr>
            <a:r>
              <a:rPr sz="3600" spc="-10" dirty="0">
                <a:solidFill>
                  <a:srgbClr val="FFFFFF"/>
                </a:solidFill>
              </a:rPr>
              <a:t>CLUSTERING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336295" y="1538478"/>
            <a:ext cx="11210290" cy="2943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331470" indent="-34480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Clustering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is the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task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dividing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population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or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data points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into 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number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of </a:t>
            </a:r>
            <a:r>
              <a:rPr sz="2400" spc="-10" dirty="0">
                <a:latin typeface="Arial"/>
                <a:cs typeface="Arial"/>
              </a:rPr>
              <a:t>groups.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AutoNum type="arabicPeriod"/>
            </a:pPr>
            <a:endParaRPr sz="2500">
              <a:latin typeface="Arial"/>
              <a:cs typeface="Arial"/>
            </a:endParaRPr>
          </a:p>
          <a:p>
            <a:pPr marL="356870" marR="5080" indent="-344805">
              <a:lnSpc>
                <a:spcPct val="100000"/>
              </a:lnSpc>
              <a:buAutoNum type="arabicPeriod"/>
              <a:tabLst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Data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points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same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groups are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more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similar to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other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data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points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same </a:t>
            </a:r>
            <a:r>
              <a:rPr sz="2400" dirty="0">
                <a:latin typeface="Arial"/>
                <a:cs typeface="Arial"/>
              </a:rPr>
              <a:t>group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dissimilar to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data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points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other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groups.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AutoNum type="arabicPeriod"/>
            </a:pPr>
            <a:endParaRPr sz="2600">
              <a:latin typeface="Arial"/>
              <a:cs typeface="Arial"/>
            </a:endParaRPr>
          </a:p>
          <a:p>
            <a:pPr marL="356870" marR="448945" indent="-344805">
              <a:lnSpc>
                <a:spcPts val="2810"/>
              </a:lnSpc>
              <a:spcBef>
                <a:spcPts val="5"/>
              </a:spcBef>
              <a:buFont typeface="Arial"/>
              <a:buAutoNum type="arabicPeriod"/>
              <a:tabLst>
                <a:tab pos="441959" algn="l"/>
                <a:tab pos="442595" algn="l"/>
              </a:tabLst>
            </a:pPr>
            <a:r>
              <a:rPr dirty="0"/>
              <a:t>	</a:t>
            </a:r>
            <a:r>
              <a:rPr sz="2400" dirty="0">
                <a:latin typeface="Arial"/>
                <a:cs typeface="Arial"/>
              </a:rPr>
              <a:t>It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is basically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collection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objects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basis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similarity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-10" dirty="0">
                <a:latin typeface="Arial"/>
                <a:cs typeface="Arial"/>
              </a:rPr>
              <a:t> dissimilarity </a:t>
            </a:r>
            <a:r>
              <a:rPr sz="2400" dirty="0">
                <a:latin typeface="Arial"/>
                <a:cs typeface="Arial"/>
              </a:rPr>
              <a:t>between</a:t>
            </a:r>
            <a:r>
              <a:rPr sz="2400" spc="-20" dirty="0">
                <a:latin typeface="Arial"/>
                <a:cs typeface="Arial"/>
              </a:rPr>
              <a:t> them.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075" y="227075"/>
            <a:ext cx="11741150" cy="64643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3600" b="0" dirty="0">
                <a:latin typeface="Calibri"/>
                <a:cs typeface="Calibri"/>
              </a:rPr>
              <a:t>ORDINARY</a:t>
            </a:r>
            <a:r>
              <a:rPr sz="3600" b="0" spc="-85" dirty="0">
                <a:latin typeface="Calibri"/>
                <a:cs typeface="Calibri"/>
              </a:rPr>
              <a:t> </a:t>
            </a:r>
            <a:r>
              <a:rPr sz="3600" b="0" dirty="0">
                <a:latin typeface="Calibri"/>
                <a:cs typeface="Calibri"/>
              </a:rPr>
              <a:t>LEAST</a:t>
            </a:r>
            <a:r>
              <a:rPr sz="3600" b="0" spc="-95" dirty="0">
                <a:latin typeface="Calibri"/>
                <a:cs typeface="Calibri"/>
              </a:rPr>
              <a:t> </a:t>
            </a:r>
            <a:r>
              <a:rPr sz="3600" b="0" spc="-10" dirty="0">
                <a:latin typeface="Calibri"/>
                <a:cs typeface="Calibri"/>
              </a:rPr>
              <a:t>SQUARES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3987" y="1634997"/>
            <a:ext cx="11252835" cy="3319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11430" indent="-457834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400" dirty="0">
                <a:latin typeface="Calibri"/>
                <a:cs typeface="Calibri"/>
              </a:rPr>
              <a:t>When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have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more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input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Ordinary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Least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Squares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estimate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values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coefficients.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350">
              <a:latin typeface="Calibri"/>
              <a:cs typeface="Calibri"/>
            </a:endParaRPr>
          </a:p>
          <a:p>
            <a:pPr marL="469900" marR="840740" indent="-457834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Ordinary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Least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Squares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procedure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seeks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minimize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sum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squared residuals.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350">
              <a:latin typeface="Calibri"/>
              <a:cs typeface="Calibri"/>
            </a:endParaRPr>
          </a:p>
          <a:p>
            <a:pPr marL="469900" marR="5080" indent="-457834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2400" dirty="0">
                <a:latin typeface="Calibri"/>
                <a:cs typeface="Calibri"/>
              </a:rPr>
              <a:t>This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means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given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regression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through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calculate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distance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from </a:t>
            </a:r>
            <a:r>
              <a:rPr sz="2400" dirty="0">
                <a:latin typeface="Calibri"/>
                <a:cs typeface="Calibri"/>
              </a:rPr>
              <a:t>each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point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regression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line,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square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squared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errors </a:t>
            </a:r>
            <a:r>
              <a:rPr sz="2400" spc="-30" dirty="0">
                <a:latin typeface="Calibri"/>
                <a:cs typeface="Calibri"/>
              </a:rPr>
              <a:t>together.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quantity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ordinary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least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squares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seeks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minimize.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387" y="1728216"/>
            <a:ext cx="12148820" cy="4282440"/>
            <a:chOff x="43387" y="1728216"/>
            <a:chExt cx="12148820" cy="42824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387" y="1728216"/>
              <a:ext cx="12148612" cy="428224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095744" y="2353056"/>
              <a:ext cx="1533525" cy="1542415"/>
            </a:xfrm>
            <a:custGeom>
              <a:avLst/>
              <a:gdLst/>
              <a:ahLst/>
              <a:cxnLst/>
              <a:rect l="l" t="t" r="r" b="b"/>
              <a:pathLst>
                <a:path w="1533525" h="1542414">
                  <a:moveTo>
                    <a:pt x="766572" y="0"/>
                  </a:moveTo>
                  <a:lnTo>
                    <a:pt x="718087" y="1517"/>
                  </a:lnTo>
                  <a:lnTo>
                    <a:pt x="670404" y="6009"/>
                  </a:lnTo>
                  <a:lnTo>
                    <a:pt x="623613" y="13385"/>
                  </a:lnTo>
                  <a:lnTo>
                    <a:pt x="577804" y="23555"/>
                  </a:lnTo>
                  <a:lnTo>
                    <a:pt x="533067" y="36428"/>
                  </a:lnTo>
                  <a:lnTo>
                    <a:pt x="489490" y="51914"/>
                  </a:lnTo>
                  <a:lnTo>
                    <a:pt x="447164" y="69922"/>
                  </a:lnTo>
                  <a:lnTo>
                    <a:pt x="406179" y="90363"/>
                  </a:lnTo>
                  <a:lnTo>
                    <a:pt x="366624" y="113145"/>
                  </a:lnTo>
                  <a:lnTo>
                    <a:pt x="328590" y="138179"/>
                  </a:lnTo>
                  <a:lnTo>
                    <a:pt x="292165" y="165374"/>
                  </a:lnTo>
                  <a:lnTo>
                    <a:pt x="257440" y="194639"/>
                  </a:lnTo>
                  <a:lnTo>
                    <a:pt x="224504" y="225885"/>
                  </a:lnTo>
                  <a:lnTo>
                    <a:pt x="193447" y="259020"/>
                  </a:lnTo>
                  <a:lnTo>
                    <a:pt x="164359" y="293955"/>
                  </a:lnTo>
                  <a:lnTo>
                    <a:pt x="137329" y="330599"/>
                  </a:lnTo>
                  <a:lnTo>
                    <a:pt x="112448" y="368861"/>
                  </a:lnTo>
                  <a:lnTo>
                    <a:pt x="89805" y="408651"/>
                  </a:lnTo>
                  <a:lnTo>
                    <a:pt x="69490" y="449880"/>
                  </a:lnTo>
                  <a:lnTo>
                    <a:pt x="51592" y="492455"/>
                  </a:lnTo>
                  <a:lnTo>
                    <a:pt x="36202" y="536288"/>
                  </a:lnTo>
                  <a:lnTo>
                    <a:pt x="23408" y="581288"/>
                  </a:lnTo>
                  <a:lnTo>
                    <a:pt x="13302" y="627363"/>
                  </a:lnTo>
                  <a:lnTo>
                    <a:pt x="5971" y="674425"/>
                  </a:lnTo>
                  <a:lnTo>
                    <a:pt x="1507" y="722382"/>
                  </a:lnTo>
                  <a:lnTo>
                    <a:pt x="0" y="771144"/>
                  </a:lnTo>
                  <a:lnTo>
                    <a:pt x="1507" y="819905"/>
                  </a:lnTo>
                  <a:lnTo>
                    <a:pt x="5971" y="867862"/>
                  </a:lnTo>
                  <a:lnTo>
                    <a:pt x="13302" y="914924"/>
                  </a:lnTo>
                  <a:lnTo>
                    <a:pt x="23408" y="960999"/>
                  </a:lnTo>
                  <a:lnTo>
                    <a:pt x="36202" y="1005999"/>
                  </a:lnTo>
                  <a:lnTo>
                    <a:pt x="51592" y="1049832"/>
                  </a:lnTo>
                  <a:lnTo>
                    <a:pt x="69490" y="1092407"/>
                  </a:lnTo>
                  <a:lnTo>
                    <a:pt x="89805" y="1133636"/>
                  </a:lnTo>
                  <a:lnTo>
                    <a:pt x="112448" y="1173426"/>
                  </a:lnTo>
                  <a:lnTo>
                    <a:pt x="137329" y="1211688"/>
                  </a:lnTo>
                  <a:lnTo>
                    <a:pt x="164359" y="1248332"/>
                  </a:lnTo>
                  <a:lnTo>
                    <a:pt x="193447" y="1283267"/>
                  </a:lnTo>
                  <a:lnTo>
                    <a:pt x="224504" y="1316402"/>
                  </a:lnTo>
                  <a:lnTo>
                    <a:pt x="257440" y="1347648"/>
                  </a:lnTo>
                  <a:lnTo>
                    <a:pt x="292165" y="1376913"/>
                  </a:lnTo>
                  <a:lnTo>
                    <a:pt x="328590" y="1404108"/>
                  </a:lnTo>
                  <a:lnTo>
                    <a:pt x="366624" y="1429142"/>
                  </a:lnTo>
                  <a:lnTo>
                    <a:pt x="406179" y="1451924"/>
                  </a:lnTo>
                  <a:lnTo>
                    <a:pt x="447164" y="1472365"/>
                  </a:lnTo>
                  <a:lnTo>
                    <a:pt x="489490" y="1490373"/>
                  </a:lnTo>
                  <a:lnTo>
                    <a:pt x="533067" y="1505859"/>
                  </a:lnTo>
                  <a:lnTo>
                    <a:pt x="577804" y="1518732"/>
                  </a:lnTo>
                  <a:lnTo>
                    <a:pt x="623613" y="1528902"/>
                  </a:lnTo>
                  <a:lnTo>
                    <a:pt x="670404" y="1536278"/>
                  </a:lnTo>
                  <a:lnTo>
                    <a:pt x="718087" y="1540770"/>
                  </a:lnTo>
                  <a:lnTo>
                    <a:pt x="766572" y="1542288"/>
                  </a:lnTo>
                  <a:lnTo>
                    <a:pt x="815056" y="1540770"/>
                  </a:lnTo>
                  <a:lnTo>
                    <a:pt x="862739" y="1536278"/>
                  </a:lnTo>
                  <a:lnTo>
                    <a:pt x="909530" y="1528902"/>
                  </a:lnTo>
                  <a:lnTo>
                    <a:pt x="955339" y="1518732"/>
                  </a:lnTo>
                  <a:lnTo>
                    <a:pt x="1000076" y="1505859"/>
                  </a:lnTo>
                  <a:lnTo>
                    <a:pt x="1043653" y="1490373"/>
                  </a:lnTo>
                  <a:lnTo>
                    <a:pt x="1085979" y="1472365"/>
                  </a:lnTo>
                  <a:lnTo>
                    <a:pt x="1126964" y="1451924"/>
                  </a:lnTo>
                  <a:lnTo>
                    <a:pt x="1166519" y="1429142"/>
                  </a:lnTo>
                  <a:lnTo>
                    <a:pt x="1204553" y="1404108"/>
                  </a:lnTo>
                  <a:lnTo>
                    <a:pt x="1240978" y="1376913"/>
                  </a:lnTo>
                  <a:lnTo>
                    <a:pt x="1275703" y="1347648"/>
                  </a:lnTo>
                  <a:lnTo>
                    <a:pt x="1308639" y="1316402"/>
                  </a:lnTo>
                  <a:lnTo>
                    <a:pt x="1339696" y="1283267"/>
                  </a:lnTo>
                  <a:lnTo>
                    <a:pt x="1368784" y="1248332"/>
                  </a:lnTo>
                  <a:lnTo>
                    <a:pt x="1395814" y="1211688"/>
                  </a:lnTo>
                  <a:lnTo>
                    <a:pt x="1420695" y="1173426"/>
                  </a:lnTo>
                  <a:lnTo>
                    <a:pt x="1443338" y="1133636"/>
                  </a:lnTo>
                  <a:lnTo>
                    <a:pt x="1463653" y="1092407"/>
                  </a:lnTo>
                  <a:lnTo>
                    <a:pt x="1481551" y="1049832"/>
                  </a:lnTo>
                  <a:lnTo>
                    <a:pt x="1496941" y="1005999"/>
                  </a:lnTo>
                  <a:lnTo>
                    <a:pt x="1509735" y="960999"/>
                  </a:lnTo>
                  <a:lnTo>
                    <a:pt x="1519841" y="914924"/>
                  </a:lnTo>
                  <a:lnTo>
                    <a:pt x="1527172" y="867862"/>
                  </a:lnTo>
                  <a:lnTo>
                    <a:pt x="1531636" y="819905"/>
                  </a:lnTo>
                  <a:lnTo>
                    <a:pt x="1533144" y="771144"/>
                  </a:lnTo>
                  <a:lnTo>
                    <a:pt x="1531636" y="722382"/>
                  </a:lnTo>
                  <a:lnTo>
                    <a:pt x="1527172" y="674425"/>
                  </a:lnTo>
                  <a:lnTo>
                    <a:pt x="1519841" y="627363"/>
                  </a:lnTo>
                  <a:lnTo>
                    <a:pt x="1509735" y="581288"/>
                  </a:lnTo>
                  <a:lnTo>
                    <a:pt x="1496941" y="536288"/>
                  </a:lnTo>
                  <a:lnTo>
                    <a:pt x="1481551" y="492455"/>
                  </a:lnTo>
                  <a:lnTo>
                    <a:pt x="1463653" y="449880"/>
                  </a:lnTo>
                  <a:lnTo>
                    <a:pt x="1443338" y="408651"/>
                  </a:lnTo>
                  <a:lnTo>
                    <a:pt x="1420695" y="368861"/>
                  </a:lnTo>
                  <a:lnTo>
                    <a:pt x="1395814" y="330599"/>
                  </a:lnTo>
                  <a:lnTo>
                    <a:pt x="1368784" y="293955"/>
                  </a:lnTo>
                  <a:lnTo>
                    <a:pt x="1339696" y="259020"/>
                  </a:lnTo>
                  <a:lnTo>
                    <a:pt x="1308639" y="225885"/>
                  </a:lnTo>
                  <a:lnTo>
                    <a:pt x="1275703" y="194639"/>
                  </a:lnTo>
                  <a:lnTo>
                    <a:pt x="1240978" y="165374"/>
                  </a:lnTo>
                  <a:lnTo>
                    <a:pt x="1204553" y="138179"/>
                  </a:lnTo>
                  <a:lnTo>
                    <a:pt x="1166519" y="113145"/>
                  </a:lnTo>
                  <a:lnTo>
                    <a:pt x="1126964" y="90363"/>
                  </a:lnTo>
                  <a:lnTo>
                    <a:pt x="1085979" y="69922"/>
                  </a:lnTo>
                  <a:lnTo>
                    <a:pt x="1043653" y="51914"/>
                  </a:lnTo>
                  <a:lnTo>
                    <a:pt x="1000076" y="36428"/>
                  </a:lnTo>
                  <a:lnTo>
                    <a:pt x="955339" y="23555"/>
                  </a:lnTo>
                  <a:lnTo>
                    <a:pt x="909530" y="13385"/>
                  </a:lnTo>
                  <a:lnTo>
                    <a:pt x="862739" y="6009"/>
                  </a:lnTo>
                  <a:lnTo>
                    <a:pt x="815056" y="1517"/>
                  </a:lnTo>
                  <a:lnTo>
                    <a:pt x="766572" y="0"/>
                  </a:lnTo>
                  <a:close/>
                </a:path>
              </a:pathLst>
            </a:custGeom>
            <a:solidFill>
              <a:srgbClr val="FFFF00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95744" y="2353056"/>
              <a:ext cx="1533525" cy="1542415"/>
            </a:xfrm>
            <a:custGeom>
              <a:avLst/>
              <a:gdLst/>
              <a:ahLst/>
              <a:cxnLst/>
              <a:rect l="l" t="t" r="r" b="b"/>
              <a:pathLst>
                <a:path w="1533525" h="1542414">
                  <a:moveTo>
                    <a:pt x="0" y="771144"/>
                  </a:moveTo>
                  <a:lnTo>
                    <a:pt x="1507" y="722382"/>
                  </a:lnTo>
                  <a:lnTo>
                    <a:pt x="5971" y="674425"/>
                  </a:lnTo>
                  <a:lnTo>
                    <a:pt x="13302" y="627363"/>
                  </a:lnTo>
                  <a:lnTo>
                    <a:pt x="23408" y="581288"/>
                  </a:lnTo>
                  <a:lnTo>
                    <a:pt x="36202" y="536288"/>
                  </a:lnTo>
                  <a:lnTo>
                    <a:pt x="51592" y="492455"/>
                  </a:lnTo>
                  <a:lnTo>
                    <a:pt x="69490" y="449880"/>
                  </a:lnTo>
                  <a:lnTo>
                    <a:pt x="89805" y="408651"/>
                  </a:lnTo>
                  <a:lnTo>
                    <a:pt x="112448" y="368861"/>
                  </a:lnTo>
                  <a:lnTo>
                    <a:pt x="137329" y="330599"/>
                  </a:lnTo>
                  <a:lnTo>
                    <a:pt x="164359" y="293955"/>
                  </a:lnTo>
                  <a:lnTo>
                    <a:pt x="193447" y="259020"/>
                  </a:lnTo>
                  <a:lnTo>
                    <a:pt x="224504" y="225885"/>
                  </a:lnTo>
                  <a:lnTo>
                    <a:pt x="257440" y="194639"/>
                  </a:lnTo>
                  <a:lnTo>
                    <a:pt x="292165" y="165374"/>
                  </a:lnTo>
                  <a:lnTo>
                    <a:pt x="328590" y="138179"/>
                  </a:lnTo>
                  <a:lnTo>
                    <a:pt x="366624" y="113145"/>
                  </a:lnTo>
                  <a:lnTo>
                    <a:pt x="406179" y="90363"/>
                  </a:lnTo>
                  <a:lnTo>
                    <a:pt x="447164" y="69922"/>
                  </a:lnTo>
                  <a:lnTo>
                    <a:pt x="489490" y="51914"/>
                  </a:lnTo>
                  <a:lnTo>
                    <a:pt x="533067" y="36428"/>
                  </a:lnTo>
                  <a:lnTo>
                    <a:pt x="577804" y="23555"/>
                  </a:lnTo>
                  <a:lnTo>
                    <a:pt x="623613" y="13385"/>
                  </a:lnTo>
                  <a:lnTo>
                    <a:pt x="670404" y="6009"/>
                  </a:lnTo>
                  <a:lnTo>
                    <a:pt x="718087" y="1517"/>
                  </a:lnTo>
                  <a:lnTo>
                    <a:pt x="766572" y="0"/>
                  </a:lnTo>
                  <a:lnTo>
                    <a:pt x="815056" y="1517"/>
                  </a:lnTo>
                  <a:lnTo>
                    <a:pt x="862739" y="6009"/>
                  </a:lnTo>
                  <a:lnTo>
                    <a:pt x="909530" y="13385"/>
                  </a:lnTo>
                  <a:lnTo>
                    <a:pt x="955339" y="23555"/>
                  </a:lnTo>
                  <a:lnTo>
                    <a:pt x="1000076" y="36428"/>
                  </a:lnTo>
                  <a:lnTo>
                    <a:pt x="1043653" y="51914"/>
                  </a:lnTo>
                  <a:lnTo>
                    <a:pt x="1085979" y="69922"/>
                  </a:lnTo>
                  <a:lnTo>
                    <a:pt x="1126964" y="90363"/>
                  </a:lnTo>
                  <a:lnTo>
                    <a:pt x="1166519" y="113145"/>
                  </a:lnTo>
                  <a:lnTo>
                    <a:pt x="1204553" y="138179"/>
                  </a:lnTo>
                  <a:lnTo>
                    <a:pt x="1240978" y="165374"/>
                  </a:lnTo>
                  <a:lnTo>
                    <a:pt x="1275703" y="194639"/>
                  </a:lnTo>
                  <a:lnTo>
                    <a:pt x="1308639" y="225885"/>
                  </a:lnTo>
                  <a:lnTo>
                    <a:pt x="1339696" y="259020"/>
                  </a:lnTo>
                  <a:lnTo>
                    <a:pt x="1368784" y="293955"/>
                  </a:lnTo>
                  <a:lnTo>
                    <a:pt x="1395814" y="330599"/>
                  </a:lnTo>
                  <a:lnTo>
                    <a:pt x="1420695" y="368861"/>
                  </a:lnTo>
                  <a:lnTo>
                    <a:pt x="1443338" y="408651"/>
                  </a:lnTo>
                  <a:lnTo>
                    <a:pt x="1463653" y="449880"/>
                  </a:lnTo>
                  <a:lnTo>
                    <a:pt x="1481551" y="492455"/>
                  </a:lnTo>
                  <a:lnTo>
                    <a:pt x="1496941" y="536288"/>
                  </a:lnTo>
                  <a:lnTo>
                    <a:pt x="1509735" y="581288"/>
                  </a:lnTo>
                  <a:lnTo>
                    <a:pt x="1519841" y="627363"/>
                  </a:lnTo>
                  <a:lnTo>
                    <a:pt x="1527172" y="674425"/>
                  </a:lnTo>
                  <a:lnTo>
                    <a:pt x="1531636" y="722382"/>
                  </a:lnTo>
                  <a:lnTo>
                    <a:pt x="1533144" y="771144"/>
                  </a:lnTo>
                  <a:lnTo>
                    <a:pt x="1531636" y="819905"/>
                  </a:lnTo>
                  <a:lnTo>
                    <a:pt x="1527172" y="867862"/>
                  </a:lnTo>
                  <a:lnTo>
                    <a:pt x="1519841" y="914924"/>
                  </a:lnTo>
                  <a:lnTo>
                    <a:pt x="1509735" y="960999"/>
                  </a:lnTo>
                  <a:lnTo>
                    <a:pt x="1496941" y="1005999"/>
                  </a:lnTo>
                  <a:lnTo>
                    <a:pt x="1481551" y="1049832"/>
                  </a:lnTo>
                  <a:lnTo>
                    <a:pt x="1463653" y="1092407"/>
                  </a:lnTo>
                  <a:lnTo>
                    <a:pt x="1443338" y="1133636"/>
                  </a:lnTo>
                  <a:lnTo>
                    <a:pt x="1420695" y="1173426"/>
                  </a:lnTo>
                  <a:lnTo>
                    <a:pt x="1395814" y="1211688"/>
                  </a:lnTo>
                  <a:lnTo>
                    <a:pt x="1368784" y="1248332"/>
                  </a:lnTo>
                  <a:lnTo>
                    <a:pt x="1339696" y="1283267"/>
                  </a:lnTo>
                  <a:lnTo>
                    <a:pt x="1308639" y="1316402"/>
                  </a:lnTo>
                  <a:lnTo>
                    <a:pt x="1275703" y="1347648"/>
                  </a:lnTo>
                  <a:lnTo>
                    <a:pt x="1240978" y="1376913"/>
                  </a:lnTo>
                  <a:lnTo>
                    <a:pt x="1204553" y="1404108"/>
                  </a:lnTo>
                  <a:lnTo>
                    <a:pt x="1166519" y="1429142"/>
                  </a:lnTo>
                  <a:lnTo>
                    <a:pt x="1126964" y="1451924"/>
                  </a:lnTo>
                  <a:lnTo>
                    <a:pt x="1085979" y="1472365"/>
                  </a:lnTo>
                  <a:lnTo>
                    <a:pt x="1043653" y="1490373"/>
                  </a:lnTo>
                  <a:lnTo>
                    <a:pt x="1000076" y="1505859"/>
                  </a:lnTo>
                  <a:lnTo>
                    <a:pt x="955339" y="1518732"/>
                  </a:lnTo>
                  <a:lnTo>
                    <a:pt x="909530" y="1528902"/>
                  </a:lnTo>
                  <a:lnTo>
                    <a:pt x="862739" y="1536278"/>
                  </a:lnTo>
                  <a:lnTo>
                    <a:pt x="815056" y="1540770"/>
                  </a:lnTo>
                  <a:lnTo>
                    <a:pt x="766572" y="1542288"/>
                  </a:lnTo>
                  <a:lnTo>
                    <a:pt x="718087" y="1540770"/>
                  </a:lnTo>
                  <a:lnTo>
                    <a:pt x="670404" y="1536278"/>
                  </a:lnTo>
                  <a:lnTo>
                    <a:pt x="623613" y="1528902"/>
                  </a:lnTo>
                  <a:lnTo>
                    <a:pt x="577804" y="1518732"/>
                  </a:lnTo>
                  <a:lnTo>
                    <a:pt x="533067" y="1505859"/>
                  </a:lnTo>
                  <a:lnTo>
                    <a:pt x="489490" y="1490373"/>
                  </a:lnTo>
                  <a:lnTo>
                    <a:pt x="447164" y="1472365"/>
                  </a:lnTo>
                  <a:lnTo>
                    <a:pt x="406179" y="1451924"/>
                  </a:lnTo>
                  <a:lnTo>
                    <a:pt x="366624" y="1429142"/>
                  </a:lnTo>
                  <a:lnTo>
                    <a:pt x="328590" y="1404108"/>
                  </a:lnTo>
                  <a:lnTo>
                    <a:pt x="292165" y="1376913"/>
                  </a:lnTo>
                  <a:lnTo>
                    <a:pt x="257440" y="1347648"/>
                  </a:lnTo>
                  <a:lnTo>
                    <a:pt x="224504" y="1316402"/>
                  </a:lnTo>
                  <a:lnTo>
                    <a:pt x="193447" y="1283267"/>
                  </a:lnTo>
                  <a:lnTo>
                    <a:pt x="164359" y="1248332"/>
                  </a:lnTo>
                  <a:lnTo>
                    <a:pt x="137329" y="1211688"/>
                  </a:lnTo>
                  <a:lnTo>
                    <a:pt x="112448" y="1173426"/>
                  </a:lnTo>
                  <a:lnTo>
                    <a:pt x="89805" y="1133636"/>
                  </a:lnTo>
                  <a:lnTo>
                    <a:pt x="69490" y="1092407"/>
                  </a:lnTo>
                  <a:lnTo>
                    <a:pt x="51592" y="1049832"/>
                  </a:lnTo>
                  <a:lnTo>
                    <a:pt x="36202" y="1005999"/>
                  </a:lnTo>
                  <a:lnTo>
                    <a:pt x="23408" y="960999"/>
                  </a:lnTo>
                  <a:lnTo>
                    <a:pt x="13302" y="914924"/>
                  </a:lnTo>
                  <a:lnTo>
                    <a:pt x="5971" y="867862"/>
                  </a:lnTo>
                  <a:lnTo>
                    <a:pt x="1507" y="819905"/>
                  </a:lnTo>
                  <a:lnTo>
                    <a:pt x="0" y="771144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726423" y="4075176"/>
              <a:ext cx="1533525" cy="1545590"/>
            </a:xfrm>
            <a:custGeom>
              <a:avLst/>
              <a:gdLst/>
              <a:ahLst/>
              <a:cxnLst/>
              <a:rect l="l" t="t" r="r" b="b"/>
              <a:pathLst>
                <a:path w="1533525" h="1545589">
                  <a:moveTo>
                    <a:pt x="766572" y="0"/>
                  </a:moveTo>
                  <a:lnTo>
                    <a:pt x="718087" y="1520"/>
                  </a:lnTo>
                  <a:lnTo>
                    <a:pt x="670404" y="6020"/>
                  </a:lnTo>
                  <a:lnTo>
                    <a:pt x="623613" y="13410"/>
                  </a:lnTo>
                  <a:lnTo>
                    <a:pt x="577804" y="23598"/>
                  </a:lnTo>
                  <a:lnTo>
                    <a:pt x="533067" y="36495"/>
                  </a:lnTo>
                  <a:lnTo>
                    <a:pt x="489490" y="52010"/>
                  </a:lnTo>
                  <a:lnTo>
                    <a:pt x="447164" y="70053"/>
                  </a:lnTo>
                  <a:lnTo>
                    <a:pt x="406179" y="90532"/>
                  </a:lnTo>
                  <a:lnTo>
                    <a:pt x="366624" y="113358"/>
                  </a:lnTo>
                  <a:lnTo>
                    <a:pt x="328590" y="138439"/>
                  </a:lnTo>
                  <a:lnTo>
                    <a:pt x="292165" y="165686"/>
                  </a:lnTo>
                  <a:lnTo>
                    <a:pt x="257440" y="195008"/>
                  </a:lnTo>
                  <a:lnTo>
                    <a:pt x="224504" y="226314"/>
                  </a:lnTo>
                  <a:lnTo>
                    <a:pt x="193447" y="259513"/>
                  </a:lnTo>
                  <a:lnTo>
                    <a:pt x="164359" y="294516"/>
                  </a:lnTo>
                  <a:lnTo>
                    <a:pt x="137329" y="331231"/>
                  </a:lnTo>
                  <a:lnTo>
                    <a:pt x="112448" y="369569"/>
                  </a:lnTo>
                  <a:lnTo>
                    <a:pt x="89805" y="409438"/>
                  </a:lnTo>
                  <a:lnTo>
                    <a:pt x="69490" y="450748"/>
                  </a:lnTo>
                  <a:lnTo>
                    <a:pt x="51592" y="493409"/>
                  </a:lnTo>
                  <a:lnTo>
                    <a:pt x="36202" y="537330"/>
                  </a:lnTo>
                  <a:lnTo>
                    <a:pt x="23408" y="582421"/>
                  </a:lnTo>
                  <a:lnTo>
                    <a:pt x="13302" y="628590"/>
                  </a:lnTo>
                  <a:lnTo>
                    <a:pt x="5971" y="675748"/>
                  </a:lnTo>
                  <a:lnTo>
                    <a:pt x="1507" y="723804"/>
                  </a:lnTo>
                  <a:lnTo>
                    <a:pt x="0" y="772668"/>
                  </a:lnTo>
                  <a:lnTo>
                    <a:pt x="1507" y="821531"/>
                  </a:lnTo>
                  <a:lnTo>
                    <a:pt x="5971" y="869587"/>
                  </a:lnTo>
                  <a:lnTo>
                    <a:pt x="13302" y="916745"/>
                  </a:lnTo>
                  <a:lnTo>
                    <a:pt x="23408" y="962914"/>
                  </a:lnTo>
                  <a:lnTo>
                    <a:pt x="36202" y="1008005"/>
                  </a:lnTo>
                  <a:lnTo>
                    <a:pt x="51592" y="1051926"/>
                  </a:lnTo>
                  <a:lnTo>
                    <a:pt x="69490" y="1094587"/>
                  </a:lnTo>
                  <a:lnTo>
                    <a:pt x="89805" y="1135897"/>
                  </a:lnTo>
                  <a:lnTo>
                    <a:pt x="112448" y="1175766"/>
                  </a:lnTo>
                  <a:lnTo>
                    <a:pt x="137329" y="1214104"/>
                  </a:lnTo>
                  <a:lnTo>
                    <a:pt x="164359" y="1250819"/>
                  </a:lnTo>
                  <a:lnTo>
                    <a:pt x="193447" y="1285822"/>
                  </a:lnTo>
                  <a:lnTo>
                    <a:pt x="224504" y="1319022"/>
                  </a:lnTo>
                  <a:lnTo>
                    <a:pt x="257440" y="1350327"/>
                  </a:lnTo>
                  <a:lnTo>
                    <a:pt x="292165" y="1379649"/>
                  </a:lnTo>
                  <a:lnTo>
                    <a:pt x="328590" y="1406896"/>
                  </a:lnTo>
                  <a:lnTo>
                    <a:pt x="366624" y="1431977"/>
                  </a:lnTo>
                  <a:lnTo>
                    <a:pt x="406179" y="1454803"/>
                  </a:lnTo>
                  <a:lnTo>
                    <a:pt x="447164" y="1475282"/>
                  </a:lnTo>
                  <a:lnTo>
                    <a:pt x="489490" y="1493325"/>
                  </a:lnTo>
                  <a:lnTo>
                    <a:pt x="533067" y="1508840"/>
                  </a:lnTo>
                  <a:lnTo>
                    <a:pt x="577804" y="1521737"/>
                  </a:lnTo>
                  <a:lnTo>
                    <a:pt x="623613" y="1531925"/>
                  </a:lnTo>
                  <a:lnTo>
                    <a:pt x="670404" y="1539315"/>
                  </a:lnTo>
                  <a:lnTo>
                    <a:pt x="718087" y="1543815"/>
                  </a:lnTo>
                  <a:lnTo>
                    <a:pt x="766572" y="1545336"/>
                  </a:lnTo>
                  <a:lnTo>
                    <a:pt x="815056" y="1543815"/>
                  </a:lnTo>
                  <a:lnTo>
                    <a:pt x="862739" y="1539315"/>
                  </a:lnTo>
                  <a:lnTo>
                    <a:pt x="909530" y="1531925"/>
                  </a:lnTo>
                  <a:lnTo>
                    <a:pt x="955339" y="1521737"/>
                  </a:lnTo>
                  <a:lnTo>
                    <a:pt x="1000076" y="1508840"/>
                  </a:lnTo>
                  <a:lnTo>
                    <a:pt x="1043653" y="1493325"/>
                  </a:lnTo>
                  <a:lnTo>
                    <a:pt x="1085979" y="1475282"/>
                  </a:lnTo>
                  <a:lnTo>
                    <a:pt x="1126964" y="1454803"/>
                  </a:lnTo>
                  <a:lnTo>
                    <a:pt x="1166519" y="1431977"/>
                  </a:lnTo>
                  <a:lnTo>
                    <a:pt x="1204553" y="1406896"/>
                  </a:lnTo>
                  <a:lnTo>
                    <a:pt x="1240978" y="1379649"/>
                  </a:lnTo>
                  <a:lnTo>
                    <a:pt x="1275703" y="1350327"/>
                  </a:lnTo>
                  <a:lnTo>
                    <a:pt x="1308639" y="1319022"/>
                  </a:lnTo>
                  <a:lnTo>
                    <a:pt x="1339696" y="1285822"/>
                  </a:lnTo>
                  <a:lnTo>
                    <a:pt x="1368784" y="1250819"/>
                  </a:lnTo>
                  <a:lnTo>
                    <a:pt x="1395814" y="1214104"/>
                  </a:lnTo>
                  <a:lnTo>
                    <a:pt x="1420695" y="1175766"/>
                  </a:lnTo>
                  <a:lnTo>
                    <a:pt x="1443338" y="1135897"/>
                  </a:lnTo>
                  <a:lnTo>
                    <a:pt x="1463653" y="1094587"/>
                  </a:lnTo>
                  <a:lnTo>
                    <a:pt x="1481551" y="1051926"/>
                  </a:lnTo>
                  <a:lnTo>
                    <a:pt x="1496941" y="1008005"/>
                  </a:lnTo>
                  <a:lnTo>
                    <a:pt x="1509735" y="962914"/>
                  </a:lnTo>
                  <a:lnTo>
                    <a:pt x="1519841" y="916745"/>
                  </a:lnTo>
                  <a:lnTo>
                    <a:pt x="1527172" y="869587"/>
                  </a:lnTo>
                  <a:lnTo>
                    <a:pt x="1531636" y="821531"/>
                  </a:lnTo>
                  <a:lnTo>
                    <a:pt x="1533144" y="772668"/>
                  </a:lnTo>
                  <a:lnTo>
                    <a:pt x="1531636" y="723804"/>
                  </a:lnTo>
                  <a:lnTo>
                    <a:pt x="1527172" y="675748"/>
                  </a:lnTo>
                  <a:lnTo>
                    <a:pt x="1519841" y="628590"/>
                  </a:lnTo>
                  <a:lnTo>
                    <a:pt x="1509735" y="582421"/>
                  </a:lnTo>
                  <a:lnTo>
                    <a:pt x="1496941" y="537330"/>
                  </a:lnTo>
                  <a:lnTo>
                    <a:pt x="1481551" y="493409"/>
                  </a:lnTo>
                  <a:lnTo>
                    <a:pt x="1463653" y="450748"/>
                  </a:lnTo>
                  <a:lnTo>
                    <a:pt x="1443338" y="409438"/>
                  </a:lnTo>
                  <a:lnTo>
                    <a:pt x="1420695" y="369569"/>
                  </a:lnTo>
                  <a:lnTo>
                    <a:pt x="1395814" y="331231"/>
                  </a:lnTo>
                  <a:lnTo>
                    <a:pt x="1368784" y="294516"/>
                  </a:lnTo>
                  <a:lnTo>
                    <a:pt x="1339696" y="259513"/>
                  </a:lnTo>
                  <a:lnTo>
                    <a:pt x="1308639" y="226313"/>
                  </a:lnTo>
                  <a:lnTo>
                    <a:pt x="1275703" y="195008"/>
                  </a:lnTo>
                  <a:lnTo>
                    <a:pt x="1240978" y="165686"/>
                  </a:lnTo>
                  <a:lnTo>
                    <a:pt x="1204553" y="138439"/>
                  </a:lnTo>
                  <a:lnTo>
                    <a:pt x="1166519" y="113358"/>
                  </a:lnTo>
                  <a:lnTo>
                    <a:pt x="1126964" y="90532"/>
                  </a:lnTo>
                  <a:lnTo>
                    <a:pt x="1085979" y="70053"/>
                  </a:lnTo>
                  <a:lnTo>
                    <a:pt x="1043653" y="52010"/>
                  </a:lnTo>
                  <a:lnTo>
                    <a:pt x="1000076" y="36495"/>
                  </a:lnTo>
                  <a:lnTo>
                    <a:pt x="955339" y="23598"/>
                  </a:lnTo>
                  <a:lnTo>
                    <a:pt x="909530" y="13410"/>
                  </a:lnTo>
                  <a:lnTo>
                    <a:pt x="862739" y="6020"/>
                  </a:lnTo>
                  <a:lnTo>
                    <a:pt x="815056" y="1520"/>
                  </a:lnTo>
                  <a:lnTo>
                    <a:pt x="766572" y="0"/>
                  </a:lnTo>
                  <a:close/>
                </a:path>
              </a:pathLst>
            </a:custGeom>
            <a:solidFill>
              <a:srgbClr val="00AFEF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726423" y="2499360"/>
              <a:ext cx="2883535" cy="3121660"/>
            </a:xfrm>
            <a:custGeom>
              <a:avLst/>
              <a:gdLst/>
              <a:ahLst/>
              <a:cxnLst/>
              <a:rect l="l" t="t" r="r" b="b"/>
              <a:pathLst>
                <a:path w="2883534" h="3121660">
                  <a:moveTo>
                    <a:pt x="0" y="2348484"/>
                  </a:moveTo>
                  <a:lnTo>
                    <a:pt x="1507" y="2299620"/>
                  </a:lnTo>
                  <a:lnTo>
                    <a:pt x="5971" y="2251564"/>
                  </a:lnTo>
                  <a:lnTo>
                    <a:pt x="13302" y="2204406"/>
                  </a:lnTo>
                  <a:lnTo>
                    <a:pt x="23408" y="2158237"/>
                  </a:lnTo>
                  <a:lnTo>
                    <a:pt x="36202" y="2113146"/>
                  </a:lnTo>
                  <a:lnTo>
                    <a:pt x="51592" y="2069225"/>
                  </a:lnTo>
                  <a:lnTo>
                    <a:pt x="69490" y="2026564"/>
                  </a:lnTo>
                  <a:lnTo>
                    <a:pt x="89805" y="1985254"/>
                  </a:lnTo>
                  <a:lnTo>
                    <a:pt x="112448" y="1945385"/>
                  </a:lnTo>
                  <a:lnTo>
                    <a:pt x="137329" y="1907047"/>
                  </a:lnTo>
                  <a:lnTo>
                    <a:pt x="164359" y="1870332"/>
                  </a:lnTo>
                  <a:lnTo>
                    <a:pt x="193447" y="1835329"/>
                  </a:lnTo>
                  <a:lnTo>
                    <a:pt x="224504" y="1802130"/>
                  </a:lnTo>
                  <a:lnTo>
                    <a:pt x="257440" y="1770824"/>
                  </a:lnTo>
                  <a:lnTo>
                    <a:pt x="292165" y="1741502"/>
                  </a:lnTo>
                  <a:lnTo>
                    <a:pt x="328590" y="1714255"/>
                  </a:lnTo>
                  <a:lnTo>
                    <a:pt x="366624" y="1689174"/>
                  </a:lnTo>
                  <a:lnTo>
                    <a:pt x="406179" y="1666348"/>
                  </a:lnTo>
                  <a:lnTo>
                    <a:pt x="447164" y="1645869"/>
                  </a:lnTo>
                  <a:lnTo>
                    <a:pt x="489490" y="1627826"/>
                  </a:lnTo>
                  <a:lnTo>
                    <a:pt x="533067" y="1612311"/>
                  </a:lnTo>
                  <a:lnTo>
                    <a:pt x="577804" y="1599414"/>
                  </a:lnTo>
                  <a:lnTo>
                    <a:pt x="623613" y="1589226"/>
                  </a:lnTo>
                  <a:lnTo>
                    <a:pt x="670404" y="1581836"/>
                  </a:lnTo>
                  <a:lnTo>
                    <a:pt x="718087" y="1577336"/>
                  </a:lnTo>
                  <a:lnTo>
                    <a:pt x="766572" y="1575815"/>
                  </a:lnTo>
                  <a:lnTo>
                    <a:pt x="815056" y="1577336"/>
                  </a:lnTo>
                  <a:lnTo>
                    <a:pt x="862739" y="1581836"/>
                  </a:lnTo>
                  <a:lnTo>
                    <a:pt x="909530" y="1589226"/>
                  </a:lnTo>
                  <a:lnTo>
                    <a:pt x="955339" y="1599414"/>
                  </a:lnTo>
                  <a:lnTo>
                    <a:pt x="1000076" y="1612311"/>
                  </a:lnTo>
                  <a:lnTo>
                    <a:pt x="1043653" y="1627826"/>
                  </a:lnTo>
                  <a:lnTo>
                    <a:pt x="1085979" y="1645869"/>
                  </a:lnTo>
                  <a:lnTo>
                    <a:pt x="1126964" y="1666348"/>
                  </a:lnTo>
                  <a:lnTo>
                    <a:pt x="1166519" y="1689174"/>
                  </a:lnTo>
                  <a:lnTo>
                    <a:pt x="1204553" y="1714255"/>
                  </a:lnTo>
                  <a:lnTo>
                    <a:pt x="1240978" y="1741502"/>
                  </a:lnTo>
                  <a:lnTo>
                    <a:pt x="1275703" y="1770824"/>
                  </a:lnTo>
                  <a:lnTo>
                    <a:pt x="1308639" y="1802129"/>
                  </a:lnTo>
                  <a:lnTo>
                    <a:pt x="1339696" y="1835329"/>
                  </a:lnTo>
                  <a:lnTo>
                    <a:pt x="1368784" y="1870332"/>
                  </a:lnTo>
                  <a:lnTo>
                    <a:pt x="1395814" y="1907047"/>
                  </a:lnTo>
                  <a:lnTo>
                    <a:pt x="1420695" y="1945385"/>
                  </a:lnTo>
                  <a:lnTo>
                    <a:pt x="1443338" y="1985254"/>
                  </a:lnTo>
                  <a:lnTo>
                    <a:pt x="1463653" y="2026564"/>
                  </a:lnTo>
                  <a:lnTo>
                    <a:pt x="1481551" y="2069225"/>
                  </a:lnTo>
                  <a:lnTo>
                    <a:pt x="1496941" y="2113146"/>
                  </a:lnTo>
                  <a:lnTo>
                    <a:pt x="1509735" y="2158237"/>
                  </a:lnTo>
                  <a:lnTo>
                    <a:pt x="1519841" y="2204406"/>
                  </a:lnTo>
                  <a:lnTo>
                    <a:pt x="1527172" y="2251564"/>
                  </a:lnTo>
                  <a:lnTo>
                    <a:pt x="1531636" y="2299620"/>
                  </a:lnTo>
                  <a:lnTo>
                    <a:pt x="1533144" y="2348484"/>
                  </a:lnTo>
                  <a:lnTo>
                    <a:pt x="1531636" y="2397347"/>
                  </a:lnTo>
                  <a:lnTo>
                    <a:pt x="1527172" y="2445403"/>
                  </a:lnTo>
                  <a:lnTo>
                    <a:pt x="1519841" y="2492561"/>
                  </a:lnTo>
                  <a:lnTo>
                    <a:pt x="1509735" y="2538730"/>
                  </a:lnTo>
                  <a:lnTo>
                    <a:pt x="1496941" y="2583821"/>
                  </a:lnTo>
                  <a:lnTo>
                    <a:pt x="1481551" y="2627742"/>
                  </a:lnTo>
                  <a:lnTo>
                    <a:pt x="1463653" y="2670403"/>
                  </a:lnTo>
                  <a:lnTo>
                    <a:pt x="1443338" y="2711713"/>
                  </a:lnTo>
                  <a:lnTo>
                    <a:pt x="1420695" y="2751582"/>
                  </a:lnTo>
                  <a:lnTo>
                    <a:pt x="1395814" y="2789920"/>
                  </a:lnTo>
                  <a:lnTo>
                    <a:pt x="1368784" y="2826635"/>
                  </a:lnTo>
                  <a:lnTo>
                    <a:pt x="1339696" y="2861638"/>
                  </a:lnTo>
                  <a:lnTo>
                    <a:pt x="1308639" y="2894838"/>
                  </a:lnTo>
                  <a:lnTo>
                    <a:pt x="1275703" y="2926143"/>
                  </a:lnTo>
                  <a:lnTo>
                    <a:pt x="1240978" y="2955465"/>
                  </a:lnTo>
                  <a:lnTo>
                    <a:pt x="1204553" y="2982712"/>
                  </a:lnTo>
                  <a:lnTo>
                    <a:pt x="1166519" y="3007793"/>
                  </a:lnTo>
                  <a:lnTo>
                    <a:pt x="1126964" y="3030619"/>
                  </a:lnTo>
                  <a:lnTo>
                    <a:pt x="1085979" y="3051098"/>
                  </a:lnTo>
                  <a:lnTo>
                    <a:pt x="1043653" y="3069141"/>
                  </a:lnTo>
                  <a:lnTo>
                    <a:pt x="1000076" y="3084656"/>
                  </a:lnTo>
                  <a:lnTo>
                    <a:pt x="955339" y="3097553"/>
                  </a:lnTo>
                  <a:lnTo>
                    <a:pt x="909530" y="3107741"/>
                  </a:lnTo>
                  <a:lnTo>
                    <a:pt x="862739" y="3115131"/>
                  </a:lnTo>
                  <a:lnTo>
                    <a:pt x="815056" y="3119631"/>
                  </a:lnTo>
                  <a:lnTo>
                    <a:pt x="766572" y="3121152"/>
                  </a:lnTo>
                  <a:lnTo>
                    <a:pt x="718087" y="3119631"/>
                  </a:lnTo>
                  <a:lnTo>
                    <a:pt x="670404" y="3115131"/>
                  </a:lnTo>
                  <a:lnTo>
                    <a:pt x="623613" y="3107741"/>
                  </a:lnTo>
                  <a:lnTo>
                    <a:pt x="577804" y="3097553"/>
                  </a:lnTo>
                  <a:lnTo>
                    <a:pt x="533067" y="3084656"/>
                  </a:lnTo>
                  <a:lnTo>
                    <a:pt x="489490" y="3069141"/>
                  </a:lnTo>
                  <a:lnTo>
                    <a:pt x="447164" y="3051098"/>
                  </a:lnTo>
                  <a:lnTo>
                    <a:pt x="406179" y="3030619"/>
                  </a:lnTo>
                  <a:lnTo>
                    <a:pt x="366624" y="3007793"/>
                  </a:lnTo>
                  <a:lnTo>
                    <a:pt x="328590" y="2982712"/>
                  </a:lnTo>
                  <a:lnTo>
                    <a:pt x="292165" y="2955465"/>
                  </a:lnTo>
                  <a:lnTo>
                    <a:pt x="257440" y="2926143"/>
                  </a:lnTo>
                  <a:lnTo>
                    <a:pt x="224504" y="2894838"/>
                  </a:lnTo>
                  <a:lnTo>
                    <a:pt x="193447" y="2861638"/>
                  </a:lnTo>
                  <a:lnTo>
                    <a:pt x="164359" y="2826635"/>
                  </a:lnTo>
                  <a:lnTo>
                    <a:pt x="137329" y="2789920"/>
                  </a:lnTo>
                  <a:lnTo>
                    <a:pt x="112448" y="2751582"/>
                  </a:lnTo>
                  <a:lnTo>
                    <a:pt x="89805" y="2711713"/>
                  </a:lnTo>
                  <a:lnTo>
                    <a:pt x="69490" y="2670403"/>
                  </a:lnTo>
                  <a:lnTo>
                    <a:pt x="51592" y="2627742"/>
                  </a:lnTo>
                  <a:lnTo>
                    <a:pt x="36202" y="2583821"/>
                  </a:lnTo>
                  <a:lnTo>
                    <a:pt x="23408" y="2538730"/>
                  </a:lnTo>
                  <a:lnTo>
                    <a:pt x="13302" y="2492561"/>
                  </a:lnTo>
                  <a:lnTo>
                    <a:pt x="5971" y="2445403"/>
                  </a:lnTo>
                  <a:lnTo>
                    <a:pt x="1507" y="2397347"/>
                  </a:lnTo>
                  <a:lnTo>
                    <a:pt x="0" y="2348484"/>
                  </a:lnTo>
                  <a:close/>
                </a:path>
                <a:path w="2883534" h="3121660">
                  <a:moveTo>
                    <a:pt x="1350264" y="772667"/>
                  </a:moveTo>
                  <a:lnTo>
                    <a:pt x="1351771" y="723804"/>
                  </a:lnTo>
                  <a:lnTo>
                    <a:pt x="1356235" y="675748"/>
                  </a:lnTo>
                  <a:lnTo>
                    <a:pt x="1363566" y="628590"/>
                  </a:lnTo>
                  <a:lnTo>
                    <a:pt x="1373672" y="582421"/>
                  </a:lnTo>
                  <a:lnTo>
                    <a:pt x="1386466" y="537330"/>
                  </a:lnTo>
                  <a:lnTo>
                    <a:pt x="1401856" y="493409"/>
                  </a:lnTo>
                  <a:lnTo>
                    <a:pt x="1419754" y="450748"/>
                  </a:lnTo>
                  <a:lnTo>
                    <a:pt x="1440069" y="409438"/>
                  </a:lnTo>
                  <a:lnTo>
                    <a:pt x="1462712" y="369569"/>
                  </a:lnTo>
                  <a:lnTo>
                    <a:pt x="1487593" y="331231"/>
                  </a:lnTo>
                  <a:lnTo>
                    <a:pt x="1514623" y="294516"/>
                  </a:lnTo>
                  <a:lnTo>
                    <a:pt x="1543711" y="259513"/>
                  </a:lnTo>
                  <a:lnTo>
                    <a:pt x="1574768" y="226313"/>
                  </a:lnTo>
                  <a:lnTo>
                    <a:pt x="1607704" y="195008"/>
                  </a:lnTo>
                  <a:lnTo>
                    <a:pt x="1642429" y="165686"/>
                  </a:lnTo>
                  <a:lnTo>
                    <a:pt x="1678854" y="138439"/>
                  </a:lnTo>
                  <a:lnTo>
                    <a:pt x="1716888" y="113358"/>
                  </a:lnTo>
                  <a:lnTo>
                    <a:pt x="1756443" y="90532"/>
                  </a:lnTo>
                  <a:lnTo>
                    <a:pt x="1797428" y="70053"/>
                  </a:lnTo>
                  <a:lnTo>
                    <a:pt x="1839754" y="52010"/>
                  </a:lnTo>
                  <a:lnTo>
                    <a:pt x="1883331" y="36495"/>
                  </a:lnTo>
                  <a:lnTo>
                    <a:pt x="1928068" y="23598"/>
                  </a:lnTo>
                  <a:lnTo>
                    <a:pt x="1973877" y="13410"/>
                  </a:lnTo>
                  <a:lnTo>
                    <a:pt x="2020668" y="6020"/>
                  </a:lnTo>
                  <a:lnTo>
                    <a:pt x="2068351" y="1520"/>
                  </a:lnTo>
                  <a:lnTo>
                    <a:pt x="2116835" y="0"/>
                  </a:lnTo>
                  <a:lnTo>
                    <a:pt x="2165320" y="1520"/>
                  </a:lnTo>
                  <a:lnTo>
                    <a:pt x="2213003" y="6020"/>
                  </a:lnTo>
                  <a:lnTo>
                    <a:pt x="2259794" y="13410"/>
                  </a:lnTo>
                  <a:lnTo>
                    <a:pt x="2305603" y="23598"/>
                  </a:lnTo>
                  <a:lnTo>
                    <a:pt x="2350340" y="36495"/>
                  </a:lnTo>
                  <a:lnTo>
                    <a:pt x="2393917" y="52010"/>
                  </a:lnTo>
                  <a:lnTo>
                    <a:pt x="2436243" y="70053"/>
                  </a:lnTo>
                  <a:lnTo>
                    <a:pt x="2477228" y="90532"/>
                  </a:lnTo>
                  <a:lnTo>
                    <a:pt x="2516783" y="113358"/>
                  </a:lnTo>
                  <a:lnTo>
                    <a:pt x="2554817" y="138439"/>
                  </a:lnTo>
                  <a:lnTo>
                    <a:pt x="2591242" y="165686"/>
                  </a:lnTo>
                  <a:lnTo>
                    <a:pt x="2625967" y="195008"/>
                  </a:lnTo>
                  <a:lnTo>
                    <a:pt x="2658903" y="226313"/>
                  </a:lnTo>
                  <a:lnTo>
                    <a:pt x="2689960" y="259513"/>
                  </a:lnTo>
                  <a:lnTo>
                    <a:pt x="2719048" y="294516"/>
                  </a:lnTo>
                  <a:lnTo>
                    <a:pt x="2746078" y="331231"/>
                  </a:lnTo>
                  <a:lnTo>
                    <a:pt x="2770959" y="369569"/>
                  </a:lnTo>
                  <a:lnTo>
                    <a:pt x="2793602" y="409438"/>
                  </a:lnTo>
                  <a:lnTo>
                    <a:pt x="2813917" y="450748"/>
                  </a:lnTo>
                  <a:lnTo>
                    <a:pt x="2831815" y="493409"/>
                  </a:lnTo>
                  <a:lnTo>
                    <a:pt x="2847205" y="537330"/>
                  </a:lnTo>
                  <a:lnTo>
                    <a:pt x="2859999" y="582421"/>
                  </a:lnTo>
                  <a:lnTo>
                    <a:pt x="2870105" y="628590"/>
                  </a:lnTo>
                  <a:lnTo>
                    <a:pt x="2877436" y="675748"/>
                  </a:lnTo>
                  <a:lnTo>
                    <a:pt x="2881900" y="723804"/>
                  </a:lnTo>
                  <a:lnTo>
                    <a:pt x="2883407" y="772667"/>
                  </a:lnTo>
                  <a:lnTo>
                    <a:pt x="2881900" y="821531"/>
                  </a:lnTo>
                  <a:lnTo>
                    <a:pt x="2877436" y="869587"/>
                  </a:lnTo>
                  <a:lnTo>
                    <a:pt x="2870105" y="916745"/>
                  </a:lnTo>
                  <a:lnTo>
                    <a:pt x="2859999" y="962914"/>
                  </a:lnTo>
                  <a:lnTo>
                    <a:pt x="2847205" y="1008005"/>
                  </a:lnTo>
                  <a:lnTo>
                    <a:pt x="2831815" y="1051926"/>
                  </a:lnTo>
                  <a:lnTo>
                    <a:pt x="2813917" y="1094587"/>
                  </a:lnTo>
                  <a:lnTo>
                    <a:pt x="2793602" y="1135897"/>
                  </a:lnTo>
                  <a:lnTo>
                    <a:pt x="2770959" y="1175766"/>
                  </a:lnTo>
                  <a:lnTo>
                    <a:pt x="2746078" y="1214104"/>
                  </a:lnTo>
                  <a:lnTo>
                    <a:pt x="2719048" y="1250819"/>
                  </a:lnTo>
                  <a:lnTo>
                    <a:pt x="2689960" y="1285822"/>
                  </a:lnTo>
                  <a:lnTo>
                    <a:pt x="2658903" y="1319021"/>
                  </a:lnTo>
                  <a:lnTo>
                    <a:pt x="2625967" y="1350327"/>
                  </a:lnTo>
                  <a:lnTo>
                    <a:pt x="2591242" y="1379649"/>
                  </a:lnTo>
                  <a:lnTo>
                    <a:pt x="2554817" y="1406896"/>
                  </a:lnTo>
                  <a:lnTo>
                    <a:pt x="2516783" y="1431977"/>
                  </a:lnTo>
                  <a:lnTo>
                    <a:pt x="2477228" y="1454803"/>
                  </a:lnTo>
                  <a:lnTo>
                    <a:pt x="2436243" y="1475282"/>
                  </a:lnTo>
                  <a:lnTo>
                    <a:pt x="2393917" y="1493325"/>
                  </a:lnTo>
                  <a:lnTo>
                    <a:pt x="2350340" y="1508840"/>
                  </a:lnTo>
                  <a:lnTo>
                    <a:pt x="2305603" y="1521737"/>
                  </a:lnTo>
                  <a:lnTo>
                    <a:pt x="2259794" y="1531925"/>
                  </a:lnTo>
                  <a:lnTo>
                    <a:pt x="2213003" y="1539315"/>
                  </a:lnTo>
                  <a:lnTo>
                    <a:pt x="2165320" y="1543815"/>
                  </a:lnTo>
                  <a:lnTo>
                    <a:pt x="2116835" y="1545335"/>
                  </a:lnTo>
                  <a:lnTo>
                    <a:pt x="2068351" y="1543815"/>
                  </a:lnTo>
                  <a:lnTo>
                    <a:pt x="2020668" y="1539315"/>
                  </a:lnTo>
                  <a:lnTo>
                    <a:pt x="1973877" y="1531925"/>
                  </a:lnTo>
                  <a:lnTo>
                    <a:pt x="1928068" y="1521737"/>
                  </a:lnTo>
                  <a:lnTo>
                    <a:pt x="1883331" y="1508840"/>
                  </a:lnTo>
                  <a:lnTo>
                    <a:pt x="1839754" y="1493325"/>
                  </a:lnTo>
                  <a:lnTo>
                    <a:pt x="1797428" y="1475282"/>
                  </a:lnTo>
                  <a:lnTo>
                    <a:pt x="1756443" y="1454803"/>
                  </a:lnTo>
                  <a:lnTo>
                    <a:pt x="1716888" y="1431977"/>
                  </a:lnTo>
                  <a:lnTo>
                    <a:pt x="1678854" y="1406896"/>
                  </a:lnTo>
                  <a:lnTo>
                    <a:pt x="1642429" y="1379649"/>
                  </a:lnTo>
                  <a:lnTo>
                    <a:pt x="1607704" y="1350327"/>
                  </a:lnTo>
                  <a:lnTo>
                    <a:pt x="1574768" y="1319021"/>
                  </a:lnTo>
                  <a:lnTo>
                    <a:pt x="1543711" y="1285822"/>
                  </a:lnTo>
                  <a:lnTo>
                    <a:pt x="1514623" y="1250819"/>
                  </a:lnTo>
                  <a:lnTo>
                    <a:pt x="1487593" y="1214104"/>
                  </a:lnTo>
                  <a:lnTo>
                    <a:pt x="1462712" y="1175766"/>
                  </a:lnTo>
                  <a:lnTo>
                    <a:pt x="1440069" y="1135897"/>
                  </a:lnTo>
                  <a:lnTo>
                    <a:pt x="1419754" y="1094587"/>
                  </a:lnTo>
                  <a:lnTo>
                    <a:pt x="1401856" y="1051926"/>
                  </a:lnTo>
                  <a:lnTo>
                    <a:pt x="1386466" y="1008005"/>
                  </a:lnTo>
                  <a:lnTo>
                    <a:pt x="1373672" y="962914"/>
                  </a:lnTo>
                  <a:lnTo>
                    <a:pt x="1363566" y="916745"/>
                  </a:lnTo>
                  <a:lnTo>
                    <a:pt x="1356235" y="869587"/>
                  </a:lnTo>
                  <a:lnTo>
                    <a:pt x="1351771" y="821531"/>
                  </a:lnTo>
                  <a:lnTo>
                    <a:pt x="1350264" y="772667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56031" y="121920"/>
            <a:ext cx="11680190" cy="753110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723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70"/>
              </a:spcBef>
            </a:pPr>
            <a:r>
              <a:rPr sz="3600" spc="-10" dirty="0">
                <a:solidFill>
                  <a:srgbClr val="FFFFFF"/>
                </a:solidFill>
              </a:rPr>
              <a:t>CLUSTERING</a:t>
            </a:r>
            <a:endParaRPr sz="3600"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9936" y="-6095"/>
            <a:ext cx="11692255" cy="756285"/>
            <a:chOff x="249936" y="-6095"/>
            <a:chExt cx="11692255" cy="756285"/>
          </a:xfrm>
        </p:grpSpPr>
        <p:sp>
          <p:nvSpPr>
            <p:cNvPr id="3" name="object 3"/>
            <p:cNvSpPr/>
            <p:nvPr/>
          </p:nvSpPr>
          <p:spPr>
            <a:xfrm>
              <a:off x="256032" y="0"/>
              <a:ext cx="11680190" cy="744220"/>
            </a:xfrm>
            <a:custGeom>
              <a:avLst/>
              <a:gdLst/>
              <a:ahLst/>
              <a:cxnLst/>
              <a:rect l="l" t="t" r="r" b="b"/>
              <a:pathLst>
                <a:path w="11680190" h="744220">
                  <a:moveTo>
                    <a:pt x="0" y="743712"/>
                  </a:moveTo>
                  <a:lnTo>
                    <a:pt x="11679936" y="743712"/>
                  </a:lnTo>
                  <a:lnTo>
                    <a:pt x="11679936" y="0"/>
                  </a:lnTo>
                  <a:lnTo>
                    <a:pt x="0" y="0"/>
                  </a:lnTo>
                  <a:lnTo>
                    <a:pt x="0" y="7437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56032" y="0"/>
              <a:ext cx="11680190" cy="744220"/>
            </a:xfrm>
            <a:custGeom>
              <a:avLst/>
              <a:gdLst/>
              <a:ahLst/>
              <a:cxnLst/>
              <a:rect l="l" t="t" r="r" b="b"/>
              <a:pathLst>
                <a:path w="11680190" h="744220">
                  <a:moveTo>
                    <a:pt x="0" y="743712"/>
                  </a:moveTo>
                  <a:lnTo>
                    <a:pt x="11679936" y="743712"/>
                  </a:lnTo>
                  <a:lnTo>
                    <a:pt x="11679936" y="0"/>
                  </a:lnTo>
                </a:path>
                <a:path w="11680190" h="744220">
                  <a:moveTo>
                    <a:pt x="0" y="0"/>
                  </a:moveTo>
                  <a:lnTo>
                    <a:pt x="0" y="743712"/>
                  </a:lnTo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2127" y="14731"/>
            <a:ext cx="1166812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4000" spc="-10" dirty="0">
                <a:solidFill>
                  <a:srgbClr val="FFFFFF"/>
                </a:solidFill>
              </a:rPr>
              <a:t>CLUSTERING</a:t>
            </a:r>
            <a:r>
              <a:rPr sz="4000" spc="-145" dirty="0">
                <a:solidFill>
                  <a:srgbClr val="FFFFFF"/>
                </a:solidFill>
              </a:rPr>
              <a:t> </a:t>
            </a:r>
            <a:r>
              <a:rPr sz="4000" spc="-10" dirty="0">
                <a:solidFill>
                  <a:srgbClr val="FFFFFF"/>
                </a:solidFill>
              </a:rPr>
              <a:t>ALGORITHM</a:t>
            </a:r>
            <a:endParaRPr sz="4000"/>
          </a:p>
        </p:txBody>
      </p:sp>
      <p:sp>
        <p:nvSpPr>
          <p:cNvPr id="6" name="object 6"/>
          <p:cNvSpPr txBox="1"/>
          <p:nvPr/>
        </p:nvSpPr>
        <p:spPr>
          <a:xfrm>
            <a:off x="336295" y="955016"/>
            <a:ext cx="11405870" cy="4992370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K</a:t>
            </a:r>
            <a:r>
              <a:rPr sz="3200" b="1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means</a:t>
            </a:r>
            <a:r>
              <a:rPr sz="3200" b="1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Clustering</a:t>
            </a:r>
            <a:endParaRPr sz="3200">
              <a:latin typeface="Calibri"/>
              <a:cs typeface="Calibri"/>
            </a:endParaRPr>
          </a:p>
          <a:p>
            <a:pPr marL="527685" marR="214629" indent="-515620">
              <a:lnSpc>
                <a:spcPct val="100000"/>
              </a:lnSpc>
              <a:spcBef>
                <a:spcPts val="78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i="1" dirty="0">
                <a:latin typeface="Calibri"/>
                <a:cs typeface="Calibri"/>
              </a:rPr>
              <a:t>K</a:t>
            </a:r>
            <a:r>
              <a:rPr sz="2800" dirty="0">
                <a:latin typeface="Calibri"/>
                <a:cs typeface="Calibri"/>
              </a:rPr>
              <a:t>-means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clustering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type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unsupervised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learning,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which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when </a:t>
            </a:r>
            <a:r>
              <a:rPr sz="2800" dirty="0">
                <a:latin typeface="Calibri"/>
                <a:cs typeface="Calibri"/>
              </a:rPr>
              <a:t>you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unlabeled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(i.e.,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without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defined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categories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groups).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AutoNum type="arabicPeriod"/>
            </a:pPr>
            <a:endParaRPr sz="2750">
              <a:latin typeface="Calibri"/>
              <a:cs typeface="Calibri"/>
            </a:endParaRPr>
          </a:p>
          <a:p>
            <a:pPr marL="527685" marR="179705" indent="-515620">
              <a:lnSpc>
                <a:spcPct val="100000"/>
              </a:lnSpc>
              <a:buAutoNum type="arabicPeriod"/>
              <a:tabLst>
                <a:tab pos="527685" algn="l"/>
                <a:tab pos="528320" algn="l"/>
              </a:tabLst>
            </a:pPr>
            <a:r>
              <a:rPr sz="2800" dirty="0">
                <a:latin typeface="Calibri"/>
                <a:cs typeface="Calibri"/>
              </a:rPr>
              <a:t>The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goal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algorithm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find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groups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data,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number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of </a:t>
            </a:r>
            <a:r>
              <a:rPr sz="2800" dirty="0">
                <a:latin typeface="Calibri"/>
                <a:cs typeface="Calibri"/>
              </a:rPr>
              <a:t>groups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represented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by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variable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i="1" spc="-25" dirty="0">
                <a:latin typeface="Calibri"/>
                <a:cs typeface="Calibri"/>
              </a:rPr>
              <a:t>K</a:t>
            </a:r>
            <a:r>
              <a:rPr sz="2800" spc="-25" dirty="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AutoNum type="arabicPeriod"/>
            </a:pPr>
            <a:endParaRPr sz="2750">
              <a:latin typeface="Calibri"/>
              <a:cs typeface="Calibri"/>
            </a:endParaRPr>
          </a:p>
          <a:p>
            <a:pPr marL="527685" marR="5080" indent="-515620">
              <a:lnSpc>
                <a:spcPct val="100000"/>
              </a:lnSpc>
              <a:buAutoNum type="arabicPeriod"/>
              <a:tabLst>
                <a:tab pos="527685" algn="l"/>
                <a:tab pos="528320" algn="l"/>
              </a:tabLst>
            </a:pPr>
            <a:r>
              <a:rPr sz="2800" dirty="0">
                <a:latin typeface="Calibri"/>
                <a:cs typeface="Calibri"/>
              </a:rPr>
              <a:t>The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algorithm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works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iteratively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assign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each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point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K</a:t>
            </a:r>
            <a:r>
              <a:rPr sz="2800" i="1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groups </a:t>
            </a:r>
            <a:r>
              <a:rPr sz="2800" dirty="0">
                <a:latin typeface="Calibri"/>
                <a:cs typeface="Calibri"/>
              </a:rPr>
              <a:t>based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features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provided.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AutoNum type="arabicPeriod"/>
            </a:pPr>
            <a:endParaRPr sz="2750"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buAutoNum type="arabicPeriod"/>
              <a:tabLst>
                <a:tab pos="527685" algn="l"/>
                <a:tab pos="528320" algn="l"/>
              </a:tabLst>
            </a:pPr>
            <a:r>
              <a:rPr sz="2800" dirty="0">
                <a:latin typeface="Calibri"/>
                <a:cs typeface="Calibri"/>
              </a:rPr>
              <a:t>Data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points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clustered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based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feature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similarity.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4642" y="1269568"/>
            <a:ext cx="10935335" cy="2161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results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K</a:t>
            </a:r>
            <a:r>
              <a:rPr sz="2800" dirty="0">
                <a:latin typeface="Calibri"/>
                <a:cs typeface="Calibri"/>
              </a:rPr>
              <a:t>-means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clustering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algorithm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are: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50">
              <a:latin typeface="Calibri"/>
              <a:cs typeface="Calibri"/>
            </a:endParaRPr>
          </a:p>
          <a:p>
            <a:pPr marL="283845" indent="-271780">
              <a:lnSpc>
                <a:spcPct val="100000"/>
              </a:lnSpc>
              <a:buSzPct val="96428"/>
              <a:buAutoNum type="arabicPeriod"/>
              <a:tabLst>
                <a:tab pos="284480" algn="l"/>
              </a:tabLst>
            </a:pP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centroids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K</a:t>
            </a:r>
            <a:r>
              <a:rPr sz="2800" i="1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clusters,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which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label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new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Calibri"/>
              <a:buAutoNum type="arabicPeriod"/>
            </a:pPr>
            <a:endParaRPr sz="2750">
              <a:latin typeface="Calibri"/>
              <a:cs typeface="Calibri"/>
            </a:endParaRPr>
          </a:p>
          <a:p>
            <a:pPr marL="283845" indent="-271780">
              <a:lnSpc>
                <a:spcPct val="100000"/>
              </a:lnSpc>
              <a:buSzPct val="96428"/>
              <a:buAutoNum type="arabicPeriod"/>
              <a:tabLst>
                <a:tab pos="284480" algn="l"/>
              </a:tabLst>
            </a:pPr>
            <a:r>
              <a:rPr sz="2800" dirty="0">
                <a:latin typeface="Calibri"/>
                <a:cs typeface="Calibri"/>
              </a:rPr>
              <a:t>Labels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training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(each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point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assigned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single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cluster)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6031" y="188976"/>
            <a:ext cx="11680190" cy="753110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10"/>
              </a:spcBef>
            </a:pPr>
            <a:r>
              <a:rPr sz="4000" spc="-10" dirty="0">
                <a:solidFill>
                  <a:srgbClr val="FFFFFF"/>
                </a:solidFill>
              </a:rPr>
              <a:t>CLUSTERING</a:t>
            </a:r>
            <a:r>
              <a:rPr sz="4000" spc="-155" dirty="0">
                <a:solidFill>
                  <a:srgbClr val="FFFFFF"/>
                </a:solidFill>
              </a:rPr>
              <a:t> </a:t>
            </a:r>
            <a:r>
              <a:rPr sz="4000" spc="-10" dirty="0">
                <a:solidFill>
                  <a:srgbClr val="FFFFFF"/>
                </a:solidFill>
              </a:rPr>
              <a:t>ALGORITHM</a:t>
            </a:r>
            <a:endParaRPr sz="4000"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56560" y="804672"/>
            <a:ext cx="6068568" cy="589483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-6350" y="-6350"/>
            <a:ext cx="12204700" cy="613410"/>
            <a:chOff x="-6350" y="-6350"/>
            <a:chExt cx="12204700" cy="61341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600710"/>
            </a:xfrm>
            <a:custGeom>
              <a:avLst/>
              <a:gdLst/>
              <a:ahLst/>
              <a:cxnLst/>
              <a:rect l="l" t="t" r="r" b="b"/>
              <a:pathLst>
                <a:path w="12192000" h="600710">
                  <a:moveTo>
                    <a:pt x="0" y="600455"/>
                  </a:moveTo>
                  <a:lnTo>
                    <a:pt x="12192000" y="600455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600455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2192000" cy="600710"/>
            </a:xfrm>
            <a:custGeom>
              <a:avLst/>
              <a:gdLst/>
              <a:ahLst/>
              <a:cxnLst/>
              <a:rect l="l" t="t" r="r" b="b"/>
              <a:pathLst>
                <a:path w="12192000" h="600710">
                  <a:moveTo>
                    <a:pt x="0" y="600455"/>
                  </a:moveTo>
                  <a:lnTo>
                    <a:pt x="12192000" y="600455"/>
                  </a:lnTo>
                  <a:lnTo>
                    <a:pt x="12192000" y="0"/>
                  </a:lnTo>
                </a:path>
                <a:path w="12192000" h="600710">
                  <a:moveTo>
                    <a:pt x="0" y="0"/>
                  </a:moveTo>
                  <a:lnTo>
                    <a:pt x="0" y="600455"/>
                  </a:lnTo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08679" y="-56946"/>
            <a:ext cx="537845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0" dirty="0">
                <a:solidFill>
                  <a:srgbClr val="FFFFFF"/>
                </a:solidFill>
              </a:rPr>
              <a:t>CLUSTERING</a:t>
            </a:r>
            <a:r>
              <a:rPr sz="4000" spc="-155" dirty="0">
                <a:solidFill>
                  <a:srgbClr val="FFFFFF"/>
                </a:solidFill>
              </a:rPr>
              <a:t> </a:t>
            </a:r>
            <a:r>
              <a:rPr sz="4000" spc="-10" dirty="0">
                <a:solidFill>
                  <a:srgbClr val="FFFFFF"/>
                </a:solidFill>
              </a:rPr>
              <a:t>ALGORITHM</a:t>
            </a:r>
            <a:endParaRPr sz="4000"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095" y="-6095"/>
            <a:ext cx="12204700" cy="612775"/>
            <a:chOff x="-6095" y="-6095"/>
            <a:chExt cx="12204700" cy="61277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600710"/>
            </a:xfrm>
            <a:custGeom>
              <a:avLst/>
              <a:gdLst/>
              <a:ahLst/>
              <a:cxnLst/>
              <a:rect l="l" t="t" r="r" b="b"/>
              <a:pathLst>
                <a:path w="12192000" h="600710">
                  <a:moveTo>
                    <a:pt x="0" y="600455"/>
                  </a:moveTo>
                  <a:lnTo>
                    <a:pt x="12192000" y="600455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600455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600710"/>
            </a:xfrm>
            <a:custGeom>
              <a:avLst/>
              <a:gdLst/>
              <a:ahLst/>
              <a:cxnLst/>
              <a:rect l="l" t="t" r="r" b="b"/>
              <a:pathLst>
                <a:path w="12192000" h="600710">
                  <a:moveTo>
                    <a:pt x="0" y="600455"/>
                  </a:moveTo>
                  <a:lnTo>
                    <a:pt x="12192000" y="600455"/>
                  </a:lnTo>
                  <a:lnTo>
                    <a:pt x="12192000" y="0"/>
                  </a:lnTo>
                </a:path>
                <a:path w="12192000" h="600710">
                  <a:moveTo>
                    <a:pt x="0" y="0"/>
                  </a:moveTo>
                  <a:lnTo>
                    <a:pt x="0" y="600455"/>
                  </a:lnTo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08679" y="-56946"/>
            <a:ext cx="537845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0" dirty="0"/>
              <a:t>CLUSTERING</a:t>
            </a:r>
            <a:r>
              <a:rPr sz="4000" spc="-155" dirty="0"/>
              <a:t> </a:t>
            </a:r>
            <a:r>
              <a:rPr sz="4000" spc="-10" dirty="0"/>
              <a:t>ALGORITHM</a:t>
            </a:r>
            <a:endParaRPr sz="4000"/>
          </a:p>
        </p:txBody>
      </p:sp>
      <p:sp>
        <p:nvSpPr>
          <p:cNvPr id="6" name="object 6"/>
          <p:cNvSpPr txBox="1"/>
          <p:nvPr/>
        </p:nvSpPr>
        <p:spPr>
          <a:xfrm>
            <a:off x="240588" y="812368"/>
            <a:ext cx="11629390" cy="49034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965200" indent="-457834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3200" dirty="0">
                <a:latin typeface="Calibri"/>
                <a:cs typeface="Calibri"/>
              </a:rPr>
              <a:t>The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i="1" spc="-20" dirty="0">
                <a:latin typeface="Calibri"/>
                <a:cs typeface="Calibri"/>
              </a:rPr>
              <a:t>Κ</a:t>
            </a:r>
            <a:r>
              <a:rPr sz="3200" spc="-20" dirty="0">
                <a:latin typeface="Calibri"/>
                <a:cs typeface="Calibri"/>
              </a:rPr>
              <a:t>-</a:t>
            </a:r>
            <a:r>
              <a:rPr sz="3200" dirty="0">
                <a:latin typeface="Calibri"/>
                <a:cs typeface="Calibri"/>
              </a:rPr>
              <a:t>means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clustering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algorithm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uses</a:t>
            </a:r>
            <a:r>
              <a:rPr sz="3200" spc="-1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iterative</a:t>
            </a:r>
            <a:r>
              <a:rPr sz="3200" spc="-1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refinement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to </a:t>
            </a:r>
            <a:r>
              <a:rPr sz="3200" dirty="0">
                <a:latin typeface="Calibri"/>
                <a:cs typeface="Calibri"/>
              </a:rPr>
              <a:t>produce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final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result.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Font typeface="Calibri"/>
              <a:buAutoNum type="arabicPeriod"/>
            </a:pPr>
            <a:endParaRPr sz="31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3200" dirty="0">
                <a:latin typeface="Calibri"/>
                <a:cs typeface="Calibri"/>
              </a:rPr>
              <a:t>The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algorithm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inputs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are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number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clusters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i="1" dirty="0">
                <a:latin typeface="Calibri"/>
                <a:cs typeface="Calibri"/>
              </a:rPr>
              <a:t>Κ</a:t>
            </a:r>
            <a:r>
              <a:rPr sz="3200" i="1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data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set.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rabicPeriod"/>
            </a:pPr>
            <a:endParaRPr sz="315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3200" dirty="0">
                <a:latin typeface="Calibri"/>
                <a:cs typeface="Calibri"/>
              </a:rPr>
              <a:t>The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data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set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collection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features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for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each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data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point.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Calibri"/>
              <a:buAutoNum type="arabicPeriod"/>
            </a:pPr>
            <a:endParaRPr sz="3100">
              <a:latin typeface="Calibri"/>
              <a:cs typeface="Calibri"/>
            </a:endParaRPr>
          </a:p>
          <a:p>
            <a:pPr marL="469900" marR="5080" indent="-457834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3200" dirty="0">
                <a:latin typeface="Calibri"/>
                <a:cs typeface="Calibri"/>
              </a:rPr>
              <a:t>The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algorithms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starts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with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initial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estimates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for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i="1" dirty="0">
                <a:latin typeface="Calibri"/>
                <a:cs typeface="Calibri"/>
              </a:rPr>
              <a:t>Κ</a:t>
            </a:r>
            <a:r>
              <a:rPr sz="3200" i="1" spc="-9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centroids, </a:t>
            </a:r>
            <a:r>
              <a:rPr sz="3200" dirty="0">
                <a:latin typeface="Calibri"/>
                <a:cs typeface="Calibri"/>
              </a:rPr>
              <a:t>which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can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either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be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randomly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generated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or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randomly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selected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from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data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set.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8068" rIns="0" bIns="0" rtlCol="0">
            <a:spAutoFit/>
          </a:bodyPr>
          <a:lstStyle/>
          <a:p>
            <a:pPr marL="175895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0000"/>
                </a:solidFill>
              </a:rPr>
              <a:t>The</a:t>
            </a:r>
            <a:r>
              <a:rPr sz="3600" spc="-25" dirty="0">
                <a:solidFill>
                  <a:srgbClr val="FF0000"/>
                </a:solidFill>
              </a:rPr>
              <a:t> </a:t>
            </a:r>
            <a:r>
              <a:rPr sz="3600" dirty="0">
                <a:solidFill>
                  <a:srgbClr val="FF0000"/>
                </a:solidFill>
              </a:rPr>
              <a:t>algorithm</a:t>
            </a:r>
            <a:r>
              <a:rPr sz="3600" spc="-50" dirty="0">
                <a:solidFill>
                  <a:srgbClr val="FF0000"/>
                </a:solidFill>
              </a:rPr>
              <a:t> </a:t>
            </a:r>
            <a:r>
              <a:rPr sz="3600" dirty="0">
                <a:solidFill>
                  <a:srgbClr val="FF0000"/>
                </a:solidFill>
              </a:rPr>
              <a:t>then</a:t>
            </a:r>
            <a:r>
              <a:rPr sz="3600" spc="-45" dirty="0">
                <a:solidFill>
                  <a:srgbClr val="FF0000"/>
                </a:solidFill>
              </a:rPr>
              <a:t> </a:t>
            </a:r>
            <a:r>
              <a:rPr sz="3600" spc="-10" dirty="0">
                <a:solidFill>
                  <a:srgbClr val="FF0000"/>
                </a:solidFill>
              </a:rPr>
              <a:t>iterates</a:t>
            </a:r>
            <a:r>
              <a:rPr sz="3600" spc="-75" dirty="0">
                <a:solidFill>
                  <a:srgbClr val="FF0000"/>
                </a:solidFill>
              </a:rPr>
              <a:t> </a:t>
            </a:r>
            <a:r>
              <a:rPr sz="3600" dirty="0">
                <a:solidFill>
                  <a:srgbClr val="FF0000"/>
                </a:solidFill>
              </a:rPr>
              <a:t>between</a:t>
            </a:r>
            <a:r>
              <a:rPr sz="3600" spc="-70" dirty="0">
                <a:solidFill>
                  <a:srgbClr val="FF0000"/>
                </a:solidFill>
              </a:rPr>
              <a:t> </a:t>
            </a:r>
            <a:r>
              <a:rPr sz="3600" dirty="0">
                <a:solidFill>
                  <a:srgbClr val="FF0000"/>
                </a:solidFill>
              </a:rPr>
              <a:t>two</a:t>
            </a:r>
            <a:r>
              <a:rPr sz="3600" spc="-25" dirty="0">
                <a:solidFill>
                  <a:srgbClr val="FF0000"/>
                </a:solidFill>
              </a:rPr>
              <a:t> </a:t>
            </a:r>
            <a:r>
              <a:rPr sz="3600" spc="-10" dirty="0">
                <a:solidFill>
                  <a:srgbClr val="FF0000"/>
                </a:solidFill>
              </a:rPr>
              <a:t>steps: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75336" y="1535125"/>
            <a:ext cx="11678285" cy="35528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44550" indent="-74422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844550" algn="l"/>
                <a:tab pos="845185" algn="l"/>
              </a:tabLst>
            </a:pPr>
            <a:r>
              <a:rPr sz="3200" dirty="0">
                <a:latin typeface="Calibri"/>
                <a:cs typeface="Calibri"/>
              </a:rPr>
              <a:t>Data</a:t>
            </a:r>
            <a:r>
              <a:rPr sz="3200" spc="-114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assignment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step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/>
            </a:pPr>
            <a:endParaRPr sz="3150">
              <a:latin typeface="Calibri"/>
              <a:cs typeface="Calibri"/>
            </a:endParaRPr>
          </a:p>
          <a:p>
            <a:pPr marL="844550" indent="-744220">
              <a:lnSpc>
                <a:spcPct val="100000"/>
              </a:lnSpc>
              <a:buAutoNum type="arabicPeriod"/>
              <a:tabLst>
                <a:tab pos="844550" algn="l"/>
                <a:tab pos="845185" algn="l"/>
              </a:tabLst>
            </a:pPr>
            <a:r>
              <a:rPr sz="3200" dirty="0">
                <a:latin typeface="Calibri"/>
                <a:cs typeface="Calibri"/>
              </a:rPr>
              <a:t>Centroid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update</a:t>
            </a:r>
            <a:r>
              <a:rPr sz="3200" spc="-13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step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2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2240"/>
              </a:spcBef>
            </a:pPr>
            <a:r>
              <a:rPr sz="2800" dirty="0">
                <a:latin typeface="Calibri"/>
                <a:cs typeface="Calibri"/>
              </a:rPr>
              <a:t>The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algorithm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iterates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between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steps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two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until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stopping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criteria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met </a:t>
            </a:r>
            <a:r>
              <a:rPr sz="2800" dirty="0">
                <a:latin typeface="Calibri"/>
                <a:cs typeface="Calibri"/>
              </a:rPr>
              <a:t>(i.e.,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points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change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clusters,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sum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distances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minimized,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or </a:t>
            </a:r>
            <a:r>
              <a:rPr sz="2800" dirty="0">
                <a:latin typeface="Calibri"/>
                <a:cs typeface="Calibri"/>
              </a:rPr>
              <a:t>some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maximum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number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iterations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reached)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811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0000"/>
                </a:solidFill>
              </a:rPr>
              <a:t>Hierarchical</a:t>
            </a:r>
            <a:r>
              <a:rPr sz="3600" spc="-175" dirty="0">
                <a:solidFill>
                  <a:srgbClr val="FF0000"/>
                </a:solidFill>
              </a:rPr>
              <a:t> </a:t>
            </a:r>
            <a:r>
              <a:rPr sz="3600" spc="-10" dirty="0">
                <a:solidFill>
                  <a:srgbClr val="FF0000"/>
                </a:solidFill>
              </a:rPr>
              <a:t>Clustering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335991" y="1191513"/>
            <a:ext cx="11264265" cy="3014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800" spc="-10" dirty="0">
                <a:latin typeface="Calibri"/>
                <a:cs typeface="Calibri"/>
              </a:rPr>
              <a:t>Hierarchical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clustering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popular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easy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understand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clustering technique.</a:t>
            </a:r>
            <a:endParaRPr sz="2800">
              <a:latin typeface="Calibri"/>
              <a:cs typeface="Calibri"/>
            </a:endParaRPr>
          </a:p>
          <a:p>
            <a:pPr marL="12700" marR="3943985">
              <a:lnSpc>
                <a:spcPct val="200100"/>
              </a:lnSpc>
              <a:spcBef>
                <a:spcPts val="5"/>
              </a:spcBef>
            </a:pPr>
            <a:r>
              <a:rPr sz="2800" dirty="0">
                <a:latin typeface="Calibri"/>
                <a:cs typeface="Calibri"/>
              </a:rPr>
              <a:t>This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clustering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technique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divided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into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two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types: 1.Agglomerative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spc="-10" dirty="0">
                <a:latin typeface="Calibri"/>
                <a:cs typeface="Calibri"/>
              </a:rPr>
              <a:t>2.Divisive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993" y="1246454"/>
            <a:ext cx="10979785" cy="2463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988694">
              <a:lnSpc>
                <a:spcPct val="100000"/>
              </a:lnSpc>
              <a:spcBef>
                <a:spcPts val="95"/>
              </a:spcBef>
            </a:pPr>
            <a:r>
              <a:rPr sz="3200" dirty="0">
                <a:latin typeface="Calibri"/>
                <a:cs typeface="Calibri"/>
              </a:rPr>
              <a:t>The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Hierarchical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clustering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spc="-35" dirty="0">
                <a:latin typeface="Calibri"/>
                <a:cs typeface="Calibri"/>
              </a:rPr>
              <a:t>Technique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can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be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visualized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using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Dendrogram.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31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A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Dendrogram</a:t>
            </a:r>
            <a:r>
              <a:rPr sz="3200" b="1" spc="-5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tree-</a:t>
            </a:r>
            <a:r>
              <a:rPr sz="3200" dirty="0">
                <a:latin typeface="Calibri"/>
                <a:cs typeface="Calibri"/>
              </a:rPr>
              <a:t>like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diagram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that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records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sequences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of </a:t>
            </a:r>
            <a:r>
              <a:rPr sz="3200" dirty="0">
                <a:latin typeface="Calibri"/>
                <a:cs typeface="Calibri"/>
              </a:rPr>
              <a:t>merges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or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splits.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811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0000"/>
                </a:solidFill>
              </a:rPr>
              <a:t>Hierarchical</a:t>
            </a:r>
            <a:r>
              <a:rPr sz="3600" spc="-175" dirty="0">
                <a:solidFill>
                  <a:srgbClr val="FF0000"/>
                </a:solidFill>
              </a:rPr>
              <a:t> </a:t>
            </a:r>
            <a:r>
              <a:rPr sz="3600" spc="-10" dirty="0">
                <a:solidFill>
                  <a:srgbClr val="FF0000"/>
                </a:solidFill>
              </a:rPr>
              <a:t>Clustering</a:t>
            </a:r>
            <a:endParaRPr sz="36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0707" y="3827609"/>
            <a:ext cx="4670259" cy="30303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57619" y="3940918"/>
            <a:ext cx="2868258" cy="266192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659" y="1439990"/>
            <a:ext cx="7244997" cy="480350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09816" y="1082039"/>
            <a:ext cx="5282183" cy="5032248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0868" y="831291"/>
            <a:ext cx="11256010" cy="3319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56285" algn="l"/>
              </a:tabLst>
            </a:pPr>
            <a:r>
              <a:rPr sz="3600" b="1" spc="-25" dirty="0">
                <a:latin typeface="Calibri"/>
                <a:cs typeface="Calibri"/>
              </a:rPr>
              <a:t>1.</a:t>
            </a:r>
            <a:r>
              <a:rPr sz="3600" b="1" dirty="0">
                <a:latin typeface="Calibri"/>
                <a:cs typeface="Calibri"/>
              </a:rPr>
              <a:t>	Agglomerative</a:t>
            </a:r>
            <a:r>
              <a:rPr sz="3600" b="1" spc="-175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Hierarchical</a:t>
            </a:r>
            <a:r>
              <a:rPr sz="3600" b="1" spc="-15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clustering</a:t>
            </a:r>
            <a:r>
              <a:rPr sz="3600" b="1" spc="-125" dirty="0">
                <a:latin typeface="Calibri"/>
                <a:cs typeface="Calibri"/>
              </a:rPr>
              <a:t> </a:t>
            </a:r>
            <a:r>
              <a:rPr sz="3600" b="1" spc="-10" dirty="0">
                <a:latin typeface="Calibri"/>
                <a:cs typeface="Calibri"/>
              </a:rPr>
              <a:t>Technique:</a:t>
            </a:r>
            <a:endParaRPr sz="3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5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3600" dirty="0">
                <a:latin typeface="Calibri"/>
                <a:cs typeface="Calibri"/>
              </a:rPr>
              <a:t>In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this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technique,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initially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each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data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point</a:t>
            </a:r>
            <a:r>
              <a:rPr sz="3600" spc="-6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is</a:t>
            </a:r>
            <a:r>
              <a:rPr sz="3600" spc="-3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considered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as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an </a:t>
            </a:r>
            <a:r>
              <a:rPr sz="3600" dirty="0">
                <a:latin typeface="Calibri"/>
                <a:cs typeface="Calibri"/>
              </a:rPr>
              <a:t>individual</a:t>
            </a:r>
            <a:r>
              <a:rPr sz="3600" spc="-3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cluster.</a:t>
            </a:r>
            <a:endParaRPr sz="3600">
              <a:latin typeface="Calibri"/>
              <a:cs typeface="Calibri"/>
            </a:endParaRPr>
          </a:p>
          <a:p>
            <a:pPr marL="12700" marR="1127760">
              <a:lnSpc>
                <a:spcPct val="100000"/>
              </a:lnSpc>
            </a:pPr>
            <a:r>
              <a:rPr sz="3600" dirty="0">
                <a:latin typeface="Calibri"/>
                <a:cs typeface="Calibri"/>
              </a:rPr>
              <a:t>At</a:t>
            </a:r>
            <a:r>
              <a:rPr sz="3600" spc="-9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each</a:t>
            </a:r>
            <a:r>
              <a:rPr sz="3600" spc="-10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iteration,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the</a:t>
            </a:r>
            <a:r>
              <a:rPr sz="3600" spc="-9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similar</a:t>
            </a:r>
            <a:r>
              <a:rPr sz="3600" spc="-8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clusters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merge</a:t>
            </a:r>
            <a:r>
              <a:rPr sz="3600" spc="-114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with</a:t>
            </a:r>
            <a:r>
              <a:rPr sz="3600" spc="-8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other </a:t>
            </a:r>
            <a:r>
              <a:rPr sz="3600" dirty="0">
                <a:latin typeface="Calibri"/>
                <a:cs typeface="Calibri"/>
              </a:rPr>
              <a:t>clusters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until</a:t>
            </a:r>
            <a:r>
              <a:rPr sz="3600" spc="-1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one</a:t>
            </a:r>
            <a:r>
              <a:rPr sz="3600" spc="-9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cluster</a:t>
            </a:r>
            <a:r>
              <a:rPr sz="3600" spc="-6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or</a:t>
            </a:r>
            <a:r>
              <a:rPr sz="3600" spc="-9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K</a:t>
            </a:r>
            <a:r>
              <a:rPr sz="3600" spc="-7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clusters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are</a:t>
            </a:r>
            <a:r>
              <a:rPr sz="3600" spc="-9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formed.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075" y="227075"/>
            <a:ext cx="11741150" cy="64643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3600" b="0" dirty="0">
                <a:latin typeface="Calibri"/>
                <a:cs typeface="Calibri"/>
              </a:rPr>
              <a:t>ORDINARY</a:t>
            </a:r>
            <a:r>
              <a:rPr sz="3600" b="0" spc="-85" dirty="0">
                <a:latin typeface="Calibri"/>
                <a:cs typeface="Calibri"/>
              </a:rPr>
              <a:t> </a:t>
            </a:r>
            <a:r>
              <a:rPr sz="3600" b="0" dirty="0">
                <a:latin typeface="Calibri"/>
                <a:cs typeface="Calibri"/>
              </a:rPr>
              <a:t>LEAST</a:t>
            </a:r>
            <a:r>
              <a:rPr sz="3600" b="0" spc="-95" dirty="0">
                <a:latin typeface="Calibri"/>
                <a:cs typeface="Calibri"/>
              </a:rPr>
              <a:t> </a:t>
            </a:r>
            <a:r>
              <a:rPr sz="3600" b="0" spc="-10" dirty="0">
                <a:latin typeface="Calibri"/>
                <a:cs typeface="Calibri"/>
              </a:rPr>
              <a:t>SQUARES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3987" y="1433271"/>
            <a:ext cx="1147953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834">
              <a:lnSpc>
                <a:spcPct val="100000"/>
              </a:lnSpc>
              <a:spcBef>
                <a:spcPts val="100"/>
              </a:spcBef>
              <a:tabLst>
                <a:tab pos="469900" algn="l"/>
              </a:tabLst>
            </a:pPr>
            <a:r>
              <a:rPr sz="2400" spc="-25" dirty="0">
                <a:latin typeface="Calibri"/>
                <a:cs typeface="Calibri"/>
              </a:rPr>
              <a:t>3.</a:t>
            </a:r>
            <a:r>
              <a:rPr sz="2400" dirty="0">
                <a:latin typeface="Calibri"/>
                <a:cs typeface="Calibri"/>
              </a:rPr>
              <a:t>	This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approach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treats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matrix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linear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algebra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operations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estimate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optimal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values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coefficients.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means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must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available</a:t>
            </a:r>
            <a:r>
              <a:rPr sz="2400" spc="-25" dirty="0">
                <a:latin typeface="Calibri"/>
                <a:cs typeface="Calibri"/>
              </a:rPr>
              <a:t> and </a:t>
            </a:r>
            <a:r>
              <a:rPr sz="2400" dirty="0">
                <a:latin typeface="Calibri"/>
                <a:cs typeface="Calibri"/>
              </a:rPr>
              <a:t>you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must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have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enough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memory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perform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matrix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operations.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6991" y="3590544"/>
            <a:ext cx="2386965" cy="1755775"/>
          </a:xfrm>
          <a:prstGeom prst="rect">
            <a:avLst/>
          </a:prstGeom>
          <a:solidFill>
            <a:srgbClr val="4471C4"/>
          </a:solidFill>
          <a:ln w="12191">
            <a:solidFill>
              <a:srgbClr val="2E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363855" marR="358775" indent="652145">
              <a:lnSpc>
                <a:spcPct val="100000"/>
              </a:lnSpc>
              <a:spcBef>
                <a:spcPts val="1505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OLS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(ORDINARY</a:t>
            </a:r>
            <a:r>
              <a:rPr sz="1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LEAST</a:t>
            </a:r>
            <a:endParaRPr sz="1800">
              <a:latin typeface="Calibri"/>
              <a:cs typeface="Calibri"/>
            </a:endParaRPr>
          </a:p>
          <a:p>
            <a:pPr marL="723900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SQUARES)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87122" y="3697718"/>
            <a:ext cx="1565698" cy="1490428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2958083" y="4355591"/>
            <a:ext cx="5844540" cy="228600"/>
          </a:xfrm>
          <a:custGeom>
            <a:avLst/>
            <a:gdLst/>
            <a:ahLst/>
            <a:cxnLst/>
            <a:rect l="l" t="t" r="r" b="b"/>
            <a:pathLst>
              <a:path w="5844540" h="228600">
                <a:moveTo>
                  <a:pt x="5615559" y="0"/>
                </a:moveTo>
                <a:lnTo>
                  <a:pt x="5615559" y="228599"/>
                </a:lnTo>
                <a:lnTo>
                  <a:pt x="5767959" y="152399"/>
                </a:lnTo>
                <a:lnTo>
                  <a:pt x="5653659" y="152399"/>
                </a:lnTo>
                <a:lnTo>
                  <a:pt x="5653659" y="76199"/>
                </a:lnTo>
                <a:lnTo>
                  <a:pt x="5767959" y="76199"/>
                </a:lnTo>
                <a:lnTo>
                  <a:pt x="5615559" y="0"/>
                </a:lnTo>
                <a:close/>
              </a:path>
              <a:path w="5844540" h="228600">
                <a:moveTo>
                  <a:pt x="5615559" y="76199"/>
                </a:moveTo>
                <a:lnTo>
                  <a:pt x="0" y="76199"/>
                </a:lnTo>
                <a:lnTo>
                  <a:pt x="0" y="152399"/>
                </a:lnTo>
                <a:lnTo>
                  <a:pt x="5615559" y="152399"/>
                </a:lnTo>
                <a:lnTo>
                  <a:pt x="5615559" y="76199"/>
                </a:lnTo>
                <a:close/>
              </a:path>
              <a:path w="5844540" h="228600">
                <a:moveTo>
                  <a:pt x="5767959" y="76199"/>
                </a:moveTo>
                <a:lnTo>
                  <a:pt x="5653659" y="76199"/>
                </a:lnTo>
                <a:lnTo>
                  <a:pt x="5653659" y="152399"/>
                </a:lnTo>
                <a:lnTo>
                  <a:pt x="5767959" y="152399"/>
                </a:lnTo>
                <a:lnTo>
                  <a:pt x="5844159" y="114299"/>
                </a:lnTo>
                <a:lnTo>
                  <a:pt x="5767959" y="761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400803" y="3866464"/>
            <a:ext cx="295211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dirty="0">
                <a:solidFill>
                  <a:srgbClr val="001F5F"/>
                </a:solidFill>
                <a:latin typeface="Calibri"/>
                <a:cs typeface="Calibri"/>
              </a:rPr>
              <a:t>Algebric</a:t>
            </a:r>
            <a:r>
              <a:rPr sz="2800" b="1" spc="-6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1F5F"/>
                </a:solidFill>
                <a:latin typeface="Calibri"/>
                <a:cs typeface="Calibri"/>
              </a:rPr>
              <a:t>Operations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63061" y="4720285"/>
            <a:ext cx="550862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spc="-25" dirty="0">
                <a:solidFill>
                  <a:srgbClr val="001F5F"/>
                </a:solidFill>
                <a:latin typeface="Calibri"/>
                <a:cs typeface="Calibri"/>
              </a:rPr>
              <a:t>(Add,Subtract,Product,Transpose</a:t>
            </a:r>
            <a:r>
              <a:rPr sz="2800" b="1" spc="1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solidFill>
                  <a:srgbClr val="001F5F"/>
                </a:solidFill>
                <a:latin typeface="Calibri"/>
                <a:cs typeface="Calibri"/>
              </a:rPr>
              <a:t>etc)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8391" y="1364056"/>
            <a:ext cx="11191240" cy="3994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7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basic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algorithm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of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Agglomerative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is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straight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forward</a:t>
            </a:r>
            <a:r>
              <a:rPr sz="2800" spc="-10" dirty="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150"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buAutoNum type="arabicPeriod"/>
              <a:tabLst>
                <a:tab pos="527685" algn="l"/>
                <a:tab pos="528320" algn="l"/>
              </a:tabLst>
            </a:pPr>
            <a:r>
              <a:rPr sz="3200" dirty="0">
                <a:latin typeface="Calibri"/>
                <a:cs typeface="Calibri"/>
              </a:rPr>
              <a:t>Compute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1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proximity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matrix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Font typeface="Calibri"/>
              <a:buAutoNum type="arabicPeriod"/>
            </a:pPr>
            <a:endParaRPr sz="3100"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buAutoNum type="arabicPeriod"/>
              <a:tabLst>
                <a:tab pos="527685" algn="l"/>
                <a:tab pos="528320" algn="l"/>
              </a:tabLst>
            </a:pPr>
            <a:r>
              <a:rPr sz="3200" dirty="0">
                <a:latin typeface="Calibri"/>
                <a:cs typeface="Calibri"/>
              </a:rPr>
              <a:t>Let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each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data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point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be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cluster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Font typeface="Calibri"/>
              <a:buAutoNum type="arabicPeriod"/>
            </a:pPr>
            <a:endParaRPr sz="3100">
              <a:latin typeface="Calibri"/>
              <a:cs typeface="Calibri"/>
            </a:endParaRPr>
          </a:p>
          <a:p>
            <a:pPr marL="527685" marR="5080" indent="-515620">
              <a:lnSpc>
                <a:spcPct val="100000"/>
              </a:lnSpc>
              <a:buAutoNum type="arabicPeriod"/>
              <a:tabLst>
                <a:tab pos="527685" algn="l"/>
                <a:tab pos="528320" algn="l"/>
              </a:tabLst>
            </a:pPr>
            <a:r>
              <a:rPr sz="3200" spc="-10" dirty="0">
                <a:latin typeface="Calibri"/>
                <a:cs typeface="Calibri"/>
              </a:rPr>
              <a:t>Repeat: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Merge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two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closest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clusters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update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proximity </a:t>
            </a:r>
            <a:r>
              <a:rPr sz="3200" dirty="0">
                <a:latin typeface="Calibri"/>
                <a:cs typeface="Calibri"/>
              </a:rPr>
              <a:t>matrix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Until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only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single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cluster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remains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3293" y="418033"/>
            <a:ext cx="99961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56285" algn="l"/>
              </a:tabLst>
            </a:pPr>
            <a:r>
              <a:rPr sz="3600" spc="-25" dirty="0"/>
              <a:t>1.</a:t>
            </a:r>
            <a:r>
              <a:rPr sz="3600" dirty="0"/>
              <a:t>	Agglomerative</a:t>
            </a:r>
            <a:r>
              <a:rPr sz="3600" spc="-175" dirty="0"/>
              <a:t> </a:t>
            </a:r>
            <a:r>
              <a:rPr sz="3600" dirty="0"/>
              <a:t>Hierarchical</a:t>
            </a:r>
            <a:r>
              <a:rPr sz="3600" spc="-150" dirty="0"/>
              <a:t> </a:t>
            </a:r>
            <a:r>
              <a:rPr sz="3600" dirty="0"/>
              <a:t>clustering</a:t>
            </a:r>
            <a:r>
              <a:rPr sz="3600" spc="-125" dirty="0"/>
              <a:t> </a:t>
            </a:r>
            <a:r>
              <a:rPr sz="3600" spc="-10" dirty="0"/>
              <a:t>Technique:</a:t>
            </a:r>
            <a:endParaRPr sz="3600"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929" y="1394706"/>
            <a:ext cx="9744423" cy="524638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94105" y="370154"/>
            <a:ext cx="173164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latin typeface="Calibri"/>
                <a:cs typeface="Calibri"/>
              </a:rPr>
              <a:t>Choosing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09130" y="370154"/>
            <a:ext cx="84816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52145" algn="l"/>
                <a:tab pos="6203950" algn="l"/>
              </a:tabLst>
            </a:pPr>
            <a:r>
              <a:rPr sz="3600" b="0" dirty="0">
                <a:latin typeface="Calibri"/>
                <a:cs typeface="Calibri"/>
              </a:rPr>
              <a:t>k</a:t>
            </a:r>
            <a:r>
              <a:rPr sz="3600" b="0" spc="15" dirty="0">
                <a:latin typeface="Calibri"/>
                <a:cs typeface="Calibri"/>
              </a:rPr>
              <a:t> </a:t>
            </a:r>
            <a:r>
              <a:rPr sz="3600" b="0" spc="-50" dirty="0">
                <a:latin typeface="Calibri"/>
                <a:cs typeface="Calibri"/>
              </a:rPr>
              <a:t>:</a:t>
            </a:r>
            <a:r>
              <a:rPr sz="3600" b="0" dirty="0">
                <a:latin typeface="Calibri"/>
                <a:cs typeface="Calibri"/>
              </a:rPr>
              <a:t>	How</a:t>
            </a:r>
            <a:r>
              <a:rPr sz="3600" b="0" spc="-65" dirty="0">
                <a:latin typeface="Calibri"/>
                <a:cs typeface="Calibri"/>
              </a:rPr>
              <a:t> </a:t>
            </a:r>
            <a:r>
              <a:rPr sz="3600" b="0" dirty="0">
                <a:latin typeface="Calibri"/>
                <a:cs typeface="Calibri"/>
              </a:rPr>
              <a:t>to</a:t>
            </a:r>
            <a:r>
              <a:rPr sz="3600" b="0" spc="-75" dirty="0">
                <a:latin typeface="Calibri"/>
                <a:cs typeface="Calibri"/>
              </a:rPr>
              <a:t> </a:t>
            </a:r>
            <a:r>
              <a:rPr sz="3600" b="0" dirty="0">
                <a:latin typeface="Calibri"/>
                <a:cs typeface="Calibri"/>
              </a:rPr>
              <a:t>examine</a:t>
            </a:r>
            <a:r>
              <a:rPr sz="3600" b="0" spc="-95" dirty="0">
                <a:latin typeface="Calibri"/>
                <a:cs typeface="Calibri"/>
              </a:rPr>
              <a:t> </a:t>
            </a:r>
            <a:r>
              <a:rPr sz="3600" b="0" dirty="0">
                <a:latin typeface="Calibri"/>
                <a:cs typeface="Calibri"/>
              </a:rPr>
              <a:t>the</a:t>
            </a:r>
            <a:r>
              <a:rPr sz="3600" b="0" spc="-114" dirty="0">
                <a:latin typeface="Calibri"/>
                <a:cs typeface="Calibri"/>
              </a:rPr>
              <a:t> </a:t>
            </a:r>
            <a:r>
              <a:rPr sz="3600" b="0" spc="-10" dirty="0">
                <a:latin typeface="Calibri"/>
                <a:cs typeface="Calibri"/>
              </a:rPr>
              <a:t>Value</a:t>
            </a:r>
            <a:r>
              <a:rPr sz="3600" b="0" spc="-90" dirty="0">
                <a:latin typeface="Calibri"/>
                <a:cs typeface="Calibri"/>
              </a:rPr>
              <a:t> </a:t>
            </a:r>
            <a:r>
              <a:rPr sz="3600" b="0" spc="-25" dirty="0">
                <a:latin typeface="Calibri"/>
                <a:cs typeface="Calibri"/>
              </a:rPr>
              <a:t>of</a:t>
            </a:r>
            <a:r>
              <a:rPr sz="3600" b="0" dirty="0">
                <a:latin typeface="Calibri"/>
                <a:cs typeface="Calibri"/>
              </a:rPr>
              <a:t>	k</a:t>
            </a:r>
            <a:r>
              <a:rPr sz="3600" b="0" spc="-10" dirty="0">
                <a:latin typeface="Calibri"/>
                <a:cs typeface="Calibri"/>
              </a:rPr>
              <a:t> </a:t>
            </a:r>
            <a:r>
              <a:rPr sz="3600" b="0" spc="-20" dirty="0">
                <a:latin typeface="Calibri"/>
                <a:cs typeface="Calibri"/>
              </a:rPr>
              <a:t>(Clusters)?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5710" y="681883"/>
            <a:ext cx="11350139" cy="5533131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0617" rIns="0" bIns="0" rtlCol="0">
            <a:spAutoFit/>
          </a:bodyPr>
          <a:lstStyle/>
          <a:p>
            <a:pPr marL="325755">
              <a:lnSpc>
                <a:spcPct val="100000"/>
              </a:lnSpc>
              <a:spcBef>
                <a:spcPts val="90"/>
              </a:spcBef>
            </a:pPr>
            <a:r>
              <a:rPr sz="4400" dirty="0"/>
              <a:t>2.</a:t>
            </a:r>
            <a:r>
              <a:rPr sz="4400" spc="-140" dirty="0"/>
              <a:t> </a:t>
            </a:r>
            <a:r>
              <a:rPr sz="4400" dirty="0"/>
              <a:t>Divisive</a:t>
            </a:r>
            <a:r>
              <a:rPr sz="4400" spc="-125" dirty="0"/>
              <a:t> </a:t>
            </a:r>
            <a:r>
              <a:rPr sz="4400" spc="-20" dirty="0"/>
              <a:t>Hierarchical</a:t>
            </a:r>
            <a:r>
              <a:rPr sz="4400" spc="-95" dirty="0"/>
              <a:t> </a:t>
            </a:r>
            <a:r>
              <a:rPr sz="4400" spc="-10" dirty="0"/>
              <a:t>Clustering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202488" y="1326845"/>
            <a:ext cx="11473180" cy="50736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2800" dirty="0">
                <a:latin typeface="Calibri"/>
                <a:cs typeface="Calibri"/>
              </a:rPr>
              <a:t>The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Divisive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Hierarchical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clustering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exactly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opposite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12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Agglomerative </a:t>
            </a:r>
            <a:r>
              <a:rPr sz="2800" b="1" dirty="0">
                <a:latin typeface="Calibri"/>
                <a:cs typeface="Calibri"/>
              </a:rPr>
              <a:t>Hierarchical</a:t>
            </a:r>
            <a:r>
              <a:rPr sz="2800" b="1" spc="-14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clustering.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In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Divisive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Hierarchical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clustering,</a:t>
            </a:r>
            <a:endParaRPr sz="2800">
              <a:latin typeface="Calibri"/>
              <a:cs typeface="Calibri"/>
            </a:endParaRPr>
          </a:p>
          <a:p>
            <a:pPr marL="12700" marR="759460">
              <a:lnSpc>
                <a:spcPct val="100000"/>
              </a:lnSpc>
              <a:spcBef>
                <a:spcPts val="5"/>
              </a:spcBef>
            </a:pPr>
            <a:r>
              <a:rPr sz="2800" dirty="0">
                <a:latin typeface="Calibri"/>
                <a:cs typeface="Calibri"/>
              </a:rPr>
              <a:t>we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consider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points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single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cluster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each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iteration,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we </a:t>
            </a:r>
            <a:r>
              <a:rPr sz="2800" dirty="0">
                <a:latin typeface="Calibri"/>
                <a:cs typeface="Calibri"/>
              </a:rPr>
              <a:t>separate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points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cluster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which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similar.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50">
              <a:latin typeface="Calibri"/>
              <a:cs typeface="Calibri"/>
            </a:endParaRPr>
          </a:p>
          <a:p>
            <a:pPr marL="9525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Each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point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which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separated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considered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individual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cluster.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the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end,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we’ll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left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 clusters.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050">
              <a:latin typeface="Calibri"/>
              <a:cs typeface="Calibri"/>
            </a:endParaRPr>
          </a:p>
          <a:p>
            <a:pPr marL="136525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As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we’re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dividing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single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clusters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into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clusters,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named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b="1" dirty="0">
                <a:latin typeface="Calibri"/>
                <a:cs typeface="Calibri"/>
              </a:rPr>
              <a:t>Divisive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Hierarchical</a:t>
            </a:r>
            <a:endParaRPr sz="2400">
              <a:latin typeface="Calibri"/>
              <a:cs typeface="Calibri"/>
            </a:endParaRPr>
          </a:p>
          <a:p>
            <a:pPr marL="136525">
              <a:lnSpc>
                <a:spcPct val="100000"/>
              </a:lnSpc>
              <a:spcBef>
                <a:spcPts val="5"/>
              </a:spcBef>
            </a:pPr>
            <a:r>
              <a:rPr sz="2400" b="1" spc="-10" dirty="0">
                <a:latin typeface="Calibri"/>
                <a:cs typeface="Calibri"/>
              </a:rPr>
              <a:t>Clustering.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8656" rIns="0" bIns="0" rtlCol="0">
            <a:spAutoFit/>
          </a:bodyPr>
          <a:lstStyle/>
          <a:p>
            <a:pPr marL="2875915">
              <a:lnSpc>
                <a:spcPct val="100000"/>
              </a:lnSpc>
              <a:spcBef>
                <a:spcPts val="110"/>
              </a:spcBef>
            </a:pPr>
            <a:r>
              <a:rPr sz="4000" dirty="0">
                <a:solidFill>
                  <a:srgbClr val="FF0000"/>
                </a:solidFill>
              </a:rPr>
              <a:t>DENSITY</a:t>
            </a:r>
            <a:r>
              <a:rPr sz="4000" spc="-90" dirty="0">
                <a:solidFill>
                  <a:srgbClr val="FF0000"/>
                </a:solidFill>
              </a:rPr>
              <a:t> </a:t>
            </a:r>
            <a:r>
              <a:rPr sz="4000" dirty="0">
                <a:solidFill>
                  <a:srgbClr val="FF0000"/>
                </a:solidFill>
              </a:rPr>
              <a:t>BASED</a:t>
            </a:r>
            <a:r>
              <a:rPr sz="4000" spc="-65" dirty="0">
                <a:solidFill>
                  <a:srgbClr val="FF0000"/>
                </a:solidFill>
              </a:rPr>
              <a:t> </a:t>
            </a:r>
            <a:r>
              <a:rPr sz="4000" spc="-10" dirty="0">
                <a:solidFill>
                  <a:srgbClr val="FF0000"/>
                </a:solidFill>
              </a:rPr>
              <a:t>CLUSTERING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93268" y="1116837"/>
            <a:ext cx="11063605" cy="19665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14"/>
              </a:spcBef>
            </a:pPr>
            <a:r>
              <a:rPr sz="3200" dirty="0">
                <a:solidFill>
                  <a:srgbClr val="414A55"/>
                </a:solidFill>
                <a:latin typeface="Times New Roman"/>
                <a:cs typeface="Times New Roman"/>
              </a:rPr>
              <a:t>Density</a:t>
            </a:r>
            <a:r>
              <a:rPr sz="3200" spc="-65" dirty="0">
                <a:solidFill>
                  <a:srgbClr val="414A55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14A55"/>
                </a:solidFill>
                <a:latin typeface="Times New Roman"/>
                <a:cs typeface="Times New Roman"/>
              </a:rPr>
              <a:t>based</a:t>
            </a:r>
            <a:r>
              <a:rPr sz="3200" spc="-45" dirty="0">
                <a:solidFill>
                  <a:srgbClr val="414A55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14A55"/>
                </a:solidFill>
                <a:latin typeface="Times New Roman"/>
                <a:cs typeface="Times New Roman"/>
              </a:rPr>
              <a:t>clustering</a:t>
            </a:r>
            <a:r>
              <a:rPr sz="3200" spc="-60" dirty="0">
                <a:solidFill>
                  <a:srgbClr val="414A55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14A55"/>
                </a:solidFill>
                <a:latin typeface="Times New Roman"/>
                <a:cs typeface="Times New Roman"/>
              </a:rPr>
              <a:t>algorithm</a:t>
            </a:r>
            <a:r>
              <a:rPr sz="3200" spc="-65" dirty="0">
                <a:solidFill>
                  <a:srgbClr val="414A55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14A55"/>
                </a:solidFill>
                <a:latin typeface="Times New Roman"/>
                <a:cs typeface="Times New Roman"/>
              </a:rPr>
              <a:t>has</a:t>
            </a:r>
            <a:r>
              <a:rPr sz="3200" spc="-70" dirty="0">
                <a:solidFill>
                  <a:srgbClr val="414A55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14A55"/>
                </a:solidFill>
                <a:latin typeface="Times New Roman"/>
                <a:cs typeface="Times New Roman"/>
              </a:rPr>
              <a:t>played</a:t>
            </a:r>
            <a:r>
              <a:rPr sz="3200" spc="-50" dirty="0">
                <a:solidFill>
                  <a:srgbClr val="414A55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14A55"/>
                </a:solidFill>
                <a:latin typeface="Times New Roman"/>
                <a:cs typeface="Times New Roman"/>
              </a:rPr>
              <a:t>a</a:t>
            </a:r>
            <a:r>
              <a:rPr sz="3200" spc="-55" dirty="0">
                <a:solidFill>
                  <a:srgbClr val="414A55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14A55"/>
                </a:solidFill>
                <a:latin typeface="Times New Roman"/>
                <a:cs typeface="Times New Roman"/>
              </a:rPr>
              <a:t>vital</a:t>
            </a:r>
            <a:r>
              <a:rPr sz="3200" spc="-75" dirty="0">
                <a:solidFill>
                  <a:srgbClr val="414A55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14A55"/>
                </a:solidFill>
                <a:latin typeface="Times New Roman"/>
                <a:cs typeface="Times New Roman"/>
              </a:rPr>
              <a:t>role</a:t>
            </a:r>
            <a:r>
              <a:rPr sz="3200" spc="-55" dirty="0">
                <a:solidFill>
                  <a:srgbClr val="414A55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14A55"/>
                </a:solidFill>
                <a:latin typeface="Times New Roman"/>
                <a:cs typeface="Times New Roman"/>
              </a:rPr>
              <a:t>in</a:t>
            </a:r>
            <a:r>
              <a:rPr sz="3200" spc="-65" dirty="0">
                <a:solidFill>
                  <a:srgbClr val="414A55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414A55"/>
                </a:solidFill>
                <a:latin typeface="Times New Roman"/>
                <a:cs typeface="Times New Roman"/>
              </a:rPr>
              <a:t>finding </a:t>
            </a:r>
            <a:r>
              <a:rPr sz="3200" dirty="0">
                <a:solidFill>
                  <a:srgbClr val="414A55"/>
                </a:solidFill>
                <a:latin typeface="Times New Roman"/>
                <a:cs typeface="Times New Roman"/>
              </a:rPr>
              <a:t>non</a:t>
            </a:r>
            <a:r>
              <a:rPr sz="3200" spc="-100" dirty="0">
                <a:solidFill>
                  <a:srgbClr val="414A55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14A55"/>
                </a:solidFill>
                <a:latin typeface="Times New Roman"/>
                <a:cs typeface="Times New Roman"/>
              </a:rPr>
              <a:t>linear</a:t>
            </a:r>
            <a:r>
              <a:rPr sz="3200" spc="-70" dirty="0">
                <a:solidFill>
                  <a:srgbClr val="414A55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14A55"/>
                </a:solidFill>
                <a:latin typeface="Times New Roman"/>
                <a:cs typeface="Times New Roman"/>
              </a:rPr>
              <a:t>shapes</a:t>
            </a:r>
            <a:r>
              <a:rPr sz="3200" spc="-50" dirty="0">
                <a:solidFill>
                  <a:srgbClr val="414A55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14A55"/>
                </a:solidFill>
                <a:latin typeface="Times New Roman"/>
                <a:cs typeface="Times New Roman"/>
              </a:rPr>
              <a:t>structure</a:t>
            </a:r>
            <a:r>
              <a:rPr sz="3200" spc="-70" dirty="0">
                <a:solidFill>
                  <a:srgbClr val="414A55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14A55"/>
                </a:solidFill>
                <a:latin typeface="Times New Roman"/>
                <a:cs typeface="Times New Roman"/>
              </a:rPr>
              <a:t>based</a:t>
            </a:r>
            <a:r>
              <a:rPr sz="3200" spc="-65" dirty="0">
                <a:solidFill>
                  <a:srgbClr val="414A55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14A55"/>
                </a:solidFill>
                <a:latin typeface="Times New Roman"/>
                <a:cs typeface="Times New Roman"/>
              </a:rPr>
              <a:t>on</a:t>
            </a:r>
            <a:r>
              <a:rPr sz="3200" spc="-55" dirty="0">
                <a:solidFill>
                  <a:srgbClr val="414A55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14A55"/>
                </a:solidFill>
                <a:latin typeface="Times New Roman"/>
                <a:cs typeface="Times New Roman"/>
              </a:rPr>
              <a:t>the</a:t>
            </a:r>
            <a:r>
              <a:rPr sz="3200" spc="-75" dirty="0">
                <a:solidFill>
                  <a:srgbClr val="414A55"/>
                </a:solidFill>
                <a:latin typeface="Times New Roman"/>
                <a:cs typeface="Times New Roman"/>
              </a:rPr>
              <a:t> </a:t>
            </a:r>
            <a:r>
              <a:rPr sz="3200" spc="-20" dirty="0">
                <a:solidFill>
                  <a:srgbClr val="414A55"/>
                </a:solidFill>
                <a:latin typeface="Times New Roman"/>
                <a:cs typeface="Times New Roman"/>
              </a:rPr>
              <a:t>density.</a:t>
            </a:r>
            <a:r>
              <a:rPr sz="3200" spc="-40" dirty="0">
                <a:solidFill>
                  <a:srgbClr val="414A55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414A55"/>
                </a:solidFill>
                <a:latin typeface="Times New Roman"/>
                <a:cs typeface="Times New Roman"/>
              </a:rPr>
              <a:t>Density-Based </a:t>
            </a:r>
            <a:r>
              <a:rPr sz="3200" dirty="0">
                <a:solidFill>
                  <a:srgbClr val="414A55"/>
                </a:solidFill>
                <a:latin typeface="Times New Roman"/>
                <a:cs typeface="Times New Roman"/>
              </a:rPr>
              <a:t>Spatial</a:t>
            </a:r>
            <a:r>
              <a:rPr sz="3200" spc="-140" dirty="0">
                <a:solidFill>
                  <a:srgbClr val="414A55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14A55"/>
                </a:solidFill>
                <a:latin typeface="Times New Roman"/>
                <a:cs typeface="Times New Roman"/>
              </a:rPr>
              <a:t>Clustering</a:t>
            </a:r>
            <a:r>
              <a:rPr sz="3200" spc="-75" dirty="0">
                <a:solidFill>
                  <a:srgbClr val="414A55"/>
                </a:solidFill>
                <a:latin typeface="Times New Roman"/>
                <a:cs typeface="Times New Roman"/>
              </a:rPr>
              <a:t> </a:t>
            </a:r>
            <a:r>
              <a:rPr sz="3200" spc="-20" dirty="0">
                <a:solidFill>
                  <a:srgbClr val="414A55"/>
                </a:solidFill>
                <a:latin typeface="Times New Roman"/>
                <a:cs typeface="Times New Roman"/>
              </a:rPr>
              <a:t>of</a:t>
            </a:r>
            <a:r>
              <a:rPr sz="3200" spc="-185" dirty="0">
                <a:solidFill>
                  <a:srgbClr val="414A55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14A55"/>
                </a:solidFill>
                <a:latin typeface="Times New Roman"/>
                <a:cs typeface="Times New Roman"/>
              </a:rPr>
              <a:t>Applications</a:t>
            </a:r>
            <a:r>
              <a:rPr sz="3200" spc="-85" dirty="0">
                <a:solidFill>
                  <a:srgbClr val="414A55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14A55"/>
                </a:solidFill>
                <a:latin typeface="Times New Roman"/>
                <a:cs typeface="Times New Roman"/>
              </a:rPr>
              <a:t>with</a:t>
            </a:r>
            <a:r>
              <a:rPr sz="3200" spc="-85" dirty="0">
                <a:solidFill>
                  <a:srgbClr val="414A55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14A55"/>
                </a:solidFill>
                <a:latin typeface="Times New Roman"/>
                <a:cs typeface="Times New Roman"/>
              </a:rPr>
              <a:t>Noise</a:t>
            </a:r>
            <a:r>
              <a:rPr sz="3200" spc="-75" dirty="0">
                <a:solidFill>
                  <a:srgbClr val="414A55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14A55"/>
                </a:solidFill>
                <a:latin typeface="Times New Roman"/>
                <a:cs typeface="Times New Roman"/>
              </a:rPr>
              <a:t>(DBSCAN)</a:t>
            </a:r>
            <a:r>
              <a:rPr sz="3200" spc="-65" dirty="0">
                <a:solidFill>
                  <a:srgbClr val="414A55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14A55"/>
                </a:solidFill>
                <a:latin typeface="Times New Roman"/>
                <a:cs typeface="Times New Roman"/>
              </a:rPr>
              <a:t>is</a:t>
            </a:r>
            <a:r>
              <a:rPr sz="3200" spc="-85" dirty="0">
                <a:solidFill>
                  <a:srgbClr val="414A55"/>
                </a:solidFill>
                <a:latin typeface="Times New Roman"/>
                <a:cs typeface="Times New Roman"/>
              </a:rPr>
              <a:t> </a:t>
            </a:r>
            <a:r>
              <a:rPr sz="3200" spc="-20" dirty="0">
                <a:solidFill>
                  <a:srgbClr val="414A55"/>
                </a:solidFill>
                <a:latin typeface="Times New Roman"/>
                <a:cs typeface="Times New Roman"/>
              </a:rPr>
              <a:t>most </a:t>
            </a:r>
            <a:r>
              <a:rPr sz="3200" dirty="0">
                <a:solidFill>
                  <a:srgbClr val="414A55"/>
                </a:solidFill>
                <a:latin typeface="Times New Roman"/>
                <a:cs typeface="Times New Roman"/>
              </a:rPr>
              <a:t>widely</a:t>
            </a:r>
            <a:r>
              <a:rPr sz="3200" spc="-75" dirty="0">
                <a:solidFill>
                  <a:srgbClr val="414A55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14A55"/>
                </a:solidFill>
                <a:latin typeface="Times New Roman"/>
                <a:cs typeface="Times New Roman"/>
              </a:rPr>
              <a:t>used</a:t>
            </a:r>
            <a:r>
              <a:rPr sz="3200" spc="-60" dirty="0">
                <a:solidFill>
                  <a:srgbClr val="414A55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14A55"/>
                </a:solidFill>
                <a:latin typeface="Times New Roman"/>
                <a:cs typeface="Times New Roman"/>
              </a:rPr>
              <a:t>density</a:t>
            </a:r>
            <a:r>
              <a:rPr sz="3200" spc="-65" dirty="0">
                <a:solidFill>
                  <a:srgbClr val="414A55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14A55"/>
                </a:solidFill>
                <a:latin typeface="Times New Roman"/>
                <a:cs typeface="Times New Roman"/>
              </a:rPr>
              <a:t>based</a:t>
            </a:r>
            <a:r>
              <a:rPr sz="3200" spc="-50" dirty="0">
                <a:solidFill>
                  <a:srgbClr val="414A55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414A55"/>
                </a:solidFill>
                <a:latin typeface="Times New Roman"/>
                <a:cs typeface="Times New Roman"/>
              </a:rPr>
              <a:t>algorithm.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14629">
              <a:lnSpc>
                <a:spcPct val="100000"/>
              </a:lnSpc>
              <a:spcBef>
                <a:spcPts val="105"/>
              </a:spcBef>
            </a:pPr>
            <a:r>
              <a:rPr sz="4000" dirty="0"/>
              <a:t>DBSCAN</a:t>
            </a:r>
            <a:r>
              <a:rPr sz="4000" spc="-40" dirty="0"/>
              <a:t> </a:t>
            </a:r>
            <a:r>
              <a:rPr sz="4000" spc="-10" dirty="0"/>
              <a:t>Clustering: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02742" y="1371041"/>
            <a:ext cx="10900410" cy="2162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dirty="0">
                <a:latin typeface="Calibri"/>
                <a:cs typeface="Calibri"/>
              </a:rPr>
              <a:t>DBSCAN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stands</a:t>
            </a:r>
            <a:r>
              <a:rPr sz="3200" spc="-13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for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800" b="1" spc="-1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800" spc="-10" dirty="0">
                <a:latin typeface="Calibri"/>
                <a:cs typeface="Calibri"/>
              </a:rPr>
              <a:t>ensity-</a:t>
            </a:r>
            <a:r>
              <a:rPr sz="2800" b="1" dirty="0">
                <a:solidFill>
                  <a:srgbClr val="FF0000"/>
                </a:solidFill>
                <a:latin typeface="Calibri"/>
                <a:cs typeface="Calibri"/>
              </a:rPr>
              <a:t>B</a:t>
            </a:r>
            <a:r>
              <a:rPr sz="2800" dirty="0">
                <a:latin typeface="Calibri"/>
                <a:cs typeface="Calibri"/>
              </a:rPr>
              <a:t>ased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patial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800" dirty="0">
                <a:latin typeface="Calibri"/>
                <a:cs typeface="Calibri"/>
              </a:rPr>
              <a:t>lustering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pplications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oise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2800" b="1" dirty="0">
                <a:latin typeface="Calibri"/>
                <a:cs typeface="Calibri"/>
              </a:rPr>
              <a:t>DBSCAN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clustering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method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machine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learning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separate </a:t>
            </a:r>
            <a:r>
              <a:rPr sz="2800" dirty="0">
                <a:latin typeface="Calibri"/>
                <a:cs typeface="Calibri"/>
              </a:rPr>
              <a:t>clusters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high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density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clusters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low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density.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7840" y="209549"/>
            <a:ext cx="415417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dirty="0"/>
              <a:t>DBSCAN</a:t>
            </a:r>
            <a:r>
              <a:rPr sz="4000" spc="-20" dirty="0"/>
              <a:t> </a:t>
            </a:r>
            <a:r>
              <a:rPr sz="4000" spc="-10" dirty="0"/>
              <a:t>Clustering: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02742" y="1080338"/>
            <a:ext cx="10865485" cy="3927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7685" indent="-51562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3200" b="1" dirty="0">
                <a:latin typeface="Calibri"/>
                <a:cs typeface="Calibri"/>
              </a:rPr>
              <a:t>DBSCAN</a:t>
            </a:r>
            <a:r>
              <a:rPr sz="3200" b="1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density</a:t>
            </a:r>
            <a:r>
              <a:rPr sz="3200" b="1" spc="-7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based</a:t>
            </a:r>
            <a:r>
              <a:rPr sz="3200" b="1" spc="-8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clustering</a:t>
            </a:r>
            <a:r>
              <a:rPr sz="3200" b="1" spc="-6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algorithm.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AutoNum type="arabicPeriod"/>
            </a:pPr>
            <a:endParaRPr sz="3100">
              <a:latin typeface="Calibri"/>
              <a:cs typeface="Calibri"/>
            </a:endParaRPr>
          </a:p>
          <a:p>
            <a:pPr marL="527685" marR="5080" indent="-515620">
              <a:lnSpc>
                <a:spcPct val="100000"/>
              </a:lnSpc>
              <a:buAutoNum type="arabicPeriod"/>
              <a:tabLst>
                <a:tab pos="527685" algn="l"/>
                <a:tab pos="528320" algn="l"/>
              </a:tabLst>
            </a:pPr>
            <a:r>
              <a:rPr sz="3200" dirty="0">
                <a:latin typeface="Calibri"/>
                <a:cs typeface="Calibri"/>
              </a:rPr>
              <a:t>It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does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great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job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seeking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areas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data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that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have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high </a:t>
            </a:r>
            <a:r>
              <a:rPr sz="3200" dirty="0">
                <a:latin typeface="Calibri"/>
                <a:cs typeface="Calibri"/>
              </a:rPr>
              <a:t>density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observations,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versus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areas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data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that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are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not </a:t>
            </a:r>
            <a:r>
              <a:rPr sz="3200" dirty="0">
                <a:latin typeface="Calibri"/>
                <a:cs typeface="Calibri"/>
              </a:rPr>
              <a:t>very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dense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with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observations.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AutoNum type="arabicPeriod"/>
            </a:pPr>
            <a:endParaRPr sz="3150">
              <a:latin typeface="Calibri"/>
              <a:cs typeface="Calibri"/>
            </a:endParaRPr>
          </a:p>
          <a:p>
            <a:pPr marL="527685" marR="353695" indent="-51562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3200" dirty="0">
                <a:latin typeface="Calibri"/>
                <a:cs typeface="Calibri"/>
              </a:rPr>
              <a:t>DBSCAN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can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sort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data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into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clusters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varying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shapes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as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well, </a:t>
            </a:r>
            <a:r>
              <a:rPr sz="3200" dirty="0">
                <a:latin typeface="Calibri"/>
                <a:cs typeface="Calibri"/>
              </a:rPr>
              <a:t>another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strong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advantage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9385" rIns="0" bIns="0" rtlCol="0">
            <a:spAutoFit/>
          </a:bodyPr>
          <a:lstStyle/>
          <a:p>
            <a:pPr marL="1905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0000"/>
                </a:solidFill>
              </a:rPr>
              <a:t>DBSCAN</a:t>
            </a:r>
            <a:r>
              <a:rPr sz="3600" spc="-30" dirty="0">
                <a:solidFill>
                  <a:srgbClr val="FF0000"/>
                </a:solidFill>
              </a:rPr>
              <a:t> </a:t>
            </a:r>
            <a:r>
              <a:rPr sz="3600" dirty="0">
                <a:solidFill>
                  <a:srgbClr val="FF0000"/>
                </a:solidFill>
              </a:rPr>
              <a:t>works</a:t>
            </a:r>
            <a:r>
              <a:rPr sz="3600" spc="-40" dirty="0">
                <a:solidFill>
                  <a:srgbClr val="FF0000"/>
                </a:solidFill>
              </a:rPr>
              <a:t> </a:t>
            </a:r>
            <a:r>
              <a:rPr sz="3600" dirty="0">
                <a:solidFill>
                  <a:srgbClr val="FF0000"/>
                </a:solidFill>
              </a:rPr>
              <a:t>as</a:t>
            </a:r>
            <a:r>
              <a:rPr sz="3600" spc="-40" dirty="0">
                <a:solidFill>
                  <a:srgbClr val="FF0000"/>
                </a:solidFill>
              </a:rPr>
              <a:t> </a:t>
            </a:r>
            <a:r>
              <a:rPr sz="3600" spc="-10" dirty="0">
                <a:solidFill>
                  <a:srgbClr val="FF0000"/>
                </a:solidFill>
              </a:rPr>
              <a:t>such: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378968" y="1615897"/>
            <a:ext cx="11110595" cy="386905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27685" indent="-515620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dirty="0">
                <a:latin typeface="Calibri"/>
                <a:cs typeface="Calibri"/>
              </a:rPr>
              <a:t>Divides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dataset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into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n</a:t>
            </a:r>
            <a:r>
              <a:rPr sz="2800" i="1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dimensions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Calibri"/>
              <a:buAutoNum type="arabicPeriod"/>
            </a:pPr>
            <a:endParaRPr sz="2750">
              <a:latin typeface="Calibri"/>
              <a:cs typeface="Calibri"/>
            </a:endParaRPr>
          </a:p>
          <a:p>
            <a:pPr marL="527685" marR="5080" indent="-515620">
              <a:lnSpc>
                <a:spcPct val="100000"/>
              </a:lnSpc>
              <a:buAutoNum type="arabicPeriod"/>
              <a:tabLst>
                <a:tab pos="527685" algn="l"/>
                <a:tab pos="528320" algn="l"/>
              </a:tabLst>
            </a:pPr>
            <a:r>
              <a:rPr sz="2800" dirty="0">
                <a:latin typeface="Calibri"/>
                <a:cs typeface="Calibri"/>
              </a:rPr>
              <a:t>For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each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point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dataset,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DBSCAN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forms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n</a:t>
            </a:r>
            <a:r>
              <a:rPr sz="2800" i="1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dimensional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shape </a:t>
            </a:r>
            <a:r>
              <a:rPr sz="2800" dirty="0">
                <a:latin typeface="Calibri"/>
                <a:cs typeface="Calibri"/>
              </a:rPr>
              <a:t>around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point,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counts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how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many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points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fall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within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shape.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Calibri"/>
              <a:buAutoNum type="arabicPeriod"/>
            </a:pPr>
            <a:endParaRPr sz="2750">
              <a:latin typeface="Calibri"/>
              <a:cs typeface="Calibri"/>
            </a:endParaRPr>
          </a:p>
          <a:p>
            <a:pPr marL="527685" marR="405130" indent="-515620">
              <a:lnSpc>
                <a:spcPct val="100000"/>
              </a:lnSpc>
              <a:buAutoNum type="arabicPeriod"/>
              <a:tabLst>
                <a:tab pos="527685" algn="l"/>
                <a:tab pos="528320" algn="l"/>
              </a:tabLst>
            </a:pPr>
            <a:r>
              <a:rPr sz="2800" dirty="0">
                <a:latin typeface="Calibri"/>
                <a:cs typeface="Calibri"/>
              </a:rPr>
              <a:t>DBSCAN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counts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shape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i="1" spc="-30" dirty="0">
                <a:latin typeface="Calibri"/>
                <a:cs typeface="Calibri"/>
              </a:rPr>
              <a:t>cluster.</a:t>
            </a:r>
            <a:r>
              <a:rPr sz="2800" i="1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DBSCAN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iteratively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expands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the </a:t>
            </a:r>
            <a:r>
              <a:rPr sz="2800" spc="-30" dirty="0">
                <a:latin typeface="Calibri"/>
                <a:cs typeface="Calibri"/>
              </a:rPr>
              <a:t>cluster,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going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through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each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individual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point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within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cluster,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and </a:t>
            </a:r>
            <a:r>
              <a:rPr sz="2800" dirty="0">
                <a:latin typeface="Calibri"/>
                <a:cs typeface="Calibri"/>
              </a:rPr>
              <a:t>counting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number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other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points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nearby.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742" y="589229"/>
            <a:ext cx="974026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dirty="0">
                <a:solidFill>
                  <a:srgbClr val="FF0000"/>
                </a:solidFill>
                <a:latin typeface="Arial"/>
                <a:cs typeface="Arial"/>
              </a:rPr>
              <a:t>DBSCAN</a:t>
            </a:r>
            <a:r>
              <a:rPr sz="4000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FF0000"/>
                </a:solidFill>
                <a:latin typeface="Arial"/>
                <a:cs typeface="Arial"/>
              </a:rPr>
              <a:t>algorithm</a:t>
            </a:r>
            <a:r>
              <a:rPr sz="40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FF0000"/>
                </a:solidFill>
                <a:latin typeface="Arial"/>
                <a:cs typeface="Arial"/>
              </a:rPr>
              <a:t>has</a:t>
            </a:r>
            <a:r>
              <a:rPr sz="4000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FF0000"/>
                </a:solidFill>
                <a:latin typeface="Arial"/>
                <a:cs typeface="Arial"/>
              </a:rPr>
              <a:t>two</a:t>
            </a:r>
            <a:r>
              <a:rPr sz="40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4000" spc="-10" dirty="0">
                <a:solidFill>
                  <a:srgbClr val="FF0000"/>
                </a:solidFill>
                <a:latin typeface="Arial"/>
                <a:cs typeface="Arial"/>
              </a:rPr>
              <a:t>parameters: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742" y="1815464"/>
            <a:ext cx="10690225" cy="19761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0"/>
              </a:spcBef>
              <a:buSzPct val="96875"/>
              <a:buAutoNum type="arabicPeriod"/>
              <a:tabLst>
                <a:tab pos="357505" algn="l"/>
              </a:tabLst>
            </a:pPr>
            <a:r>
              <a:rPr sz="3200" i="1" dirty="0">
                <a:solidFill>
                  <a:srgbClr val="404040"/>
                </a:solidFill>
                <a:latin typeface="Arial"/>
                <a:cs typeface="Arial"/>
              </a:rPr>
              <a:t>ɛ</a:t>
            </a:r>
            <a:r>
              <a:rPr sz="3200" dirty="0">
                <a:solidFill>
                  <a:srgbClr val="404040"/>
                </a:solidFill>
                <a:latin typeface="Arial"/>
                <a:cs typeface="Arial"/>
              </a:rPr>
              <a:t>:</a:t>
            </a:r>
            <a:r>
              <a:rPr sz="3200" spc="-1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404040"/>
                </a:solidFill>
                <a:latin typeface="Arial"/>
                <a:cs typeface="Arial"/>
              </a:rPr>
              <a:t>The</a:t>
            </a:r>
            <a:r>
              <a:rPr sz="3200" spc="-5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404040"/>
                </a:solidFill>
                <a:latin typeface="Arial"/>
                <a:cs typeface="Arial"/>
              </a:rPr>
              <a:t>radius</a:t>
            </a:r>
            <a:r>
              <a:rPr sz="3200" spc="-7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404040"/>
                </a:solidFill>
                <a:latin typeface="Arial"/>
                <a:cs typeface="Arial"/>
              </a:rPr>
              <a:t>of</a:t>
            </a:r>
            <a:r>
              <a:rPr sz="3200" spc="-7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404040"/>
                </a:solidFill>
                <a:latin typeface="Arial"/>
                <a:cs typeface="Arial"/>
              </a:rPr>
              <a:t>our</a:t>
            </a:r>
            <a:r>
              <a:rPr sz="3200" spc="-7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404040"/>
                </a:solidFill>
                <a:latin typeface="Arial"/>
                <a:cs typeface="Arial"/>
              </a:rPr>
              <a:t>neighborhoods</a:t>
            </a:r>
            <a:r>
              <a:rPr sz="3200" spc="-8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404040"/>
                </a:solidFill>
                <a:latin typeface="Arial"/>
                <a:cs typeface="Arial"/>
              </a:rPr>
              <a:t>around</a:t>
            </a:r>
            <a:r>
              <a:rPr sz="3200" spc="-7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404040"/>
                </a:solidFill>
                <a:latin typeface="Arial"/>
                <a:cs typeface="Arial"/>
              </a:rPr>
              <a:t>a</a:t>
            </a:r>
            <a:r>
              <a:rPr sz="3200" spc="-7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404040"/>
                </a:solidFill>
                <a:latin typeface="Arial"/>
                <a:cs typeface="Arial"/>
              </a:rPr>
              <a:t>data</a:t>
            </a:r>
            <a:r>
              <a:rPr sz="3200" spc="-7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404040"/>
                </a:solidFill>
                <a:latin typeface="Arial"/>
                <a:cs typeface="Arial"/>
              </a:rPr>
              <a:t>point</a:t>
            </a:r>
            <a:r>
              <a:rPr sz="3200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i="1" spc="-25" dirty="0">
                <a:solidFill>
                  <a:srgbClr val="404040"/>
                </a:solidFill>
                <a:latin typeface="Arial"/>
                <a:cs typeface="Arial"/>
              </a:rPr>
              <a:t>p</a:t>
            </a:r>
            <a:r>
              <a:rPr sz="3200" spc="-25" dirty="0">
                <a:solidFill>
                  <a:srgbClr val="404040"/>
                </a:solidFill>
                <a:latin typeface="Arial"/>
                <a:cs typeface="Arial"/>
              </a:rPr>
              <a:t>.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404040"/>
              </a:buClr>
              <a:buFont typeface="Arial"/>
              <a:buAutoNum type="arabicPeriod"/>
            </a:pPr>
            <a:endParaRPr sz="3300">
              <a:latin typeface="Arial"/>
              <a:cs typeface="Arial"/>
            </a:endParaRPr>
          </a:p>
          <a:p>
            <a:pPr marL="356870" marR="8255" indent="-344805">
              <a:lnSpc>
                <a:spcPct val="100000"/>
              </a:lnSpc>
              <a:buSzPct val="96875"/>
              <a:buAutoNum type="arabicPeriod"/>
              <a:tabLst>
                <a:tab pos="357505" algn="l"/>
              </a:tabLst>
            </a:pPr>
            <a:r>
              <a:rPr sz="3200" i="1" dirty="0">
                <a:solidFill>
                  <a:srgbClr val="404040"/>
                </a:solidFill>
                <a:latin typeface="Arial"/>
                <a:cs typeface="Arial"/>
              </a:rPr>
              <a:t>minPts</a:t>
            </a:r>
            <a:r>
              <a:rPr sz="3200" dirty="0">
                <a:solidFill>
                  <a:srgbClr val="404040"/>
                </a:solidFill>
                <a:latin typeface="Arial"/>
                <a:cs typeface="Arial"/>
              </a:rPr>
              <a:t>:</a:t>
            </a:r>
            <a:r>
              <a:rPr sz="3200" spc="-1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404040"/>
                </a:solidFill>
                <a:latin typeface="Arial"/>
                <a:cs typeface="Arial"/>
              </a:rPr>
              <a:t>The</a:t>
            </a:r>
            <a:r>
              <a:rPr sz="3200" spc="-9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404040"/>
                </a:solidFill>
                <a:latin typeface="Arial"/>
                <a:cs typeface="Arial"/>
              </a:rPr>
              <a:t>minimum</a:t>
            </a:r>
            <a:r>
              <a:rPr sz="3200" spc="-1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404040"/>
                </a:solidFill>
                <a:latin typeface="Arial"/>
                <a:cs typeface="Arial"/>
              </a:rPr>
              <a:t>number</a:t>
            </a:r>
            <a:r>
              <a:rPr sz="3200" spc="-9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404040"/>
                </a:solidFill>
                <a:latin typeface="Arial"/>
                <a:cs typeface="Arial"/>
              </a:rPr>
              <a:t>of</a:t>
            </a:r>
            <a:r>
              <a:rPr sz="3200" spc="-9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404040"/>
                </a:solidFill>
                <a:latin typeface="Arial"/>
                <a:cs typeface="Arial"/>
              </a:rPr>
              <a:t>data</a:t>
            </a:r>
            <a:r>
              <a:rPr sz="3200" spc="-9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404040"/>
                </a:solidFill>
                <a:latin typeface="Arial"/>
                <a:cs typeface="Arial"/>
              </a:rPr>
              <a:t>points</a:t>
            </a:r>
            <a:r>
              <a:rPr sz="3200" spc="-10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404040"/>
                </a:solidFill>
                <a:latin typeface="Arial"/>
                <a:cs typeface="Arial"/>
              </a:rPr>
              <a:t>we</a:t>
            </a:r>
            <a:r>
              <a:rPr sz="3200" spc="-7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404040"/>
                </a:solidFill>
                <a:latin typeface="Arial"/>
                <a:cs typeface="Arial"/>
              </a:rPr>
              <a:t>want</a:t>
            </a:r>
            <a:r>
              <a:rPr sz="3200" spc="-5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404040"/>
                </a:solidFill>
                <a:latin typeface="Arial"/>
                <a:cs typeface="Arial"/>
              </a:rPr>
              <a:t>in</a:t>
            </a:r>
            <a:r>
              <a:rPr sz="3200" spc="-114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spc="-50" dirty="0">
                <a:solidFill>
                  <a:srgbClr val="404040"/>
                </a:solidFill>
                <a:latin typeface="Arial"/>
                <a:cs typeface="Arial"/>
              </a:rPr>
              <a:t>a </a:t>
            </a:r>
            <a:r>
              <a:rPr sz="3200" spc="-10" dirty="0">
                <a:solidFill>
                  <a:srgbClr val="404040"/>
                </a:solidFill>
                <a:latin typeface="Arial"/>
                <a:cs typeface="Arial"/>
              </a:rPr>
              <a:t>neighborhood</a:t>
            </a:r>
            <a:r>
              <a:rPr sz="3200" spc="-7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404040"/>
                </a:solidFill>
                <a:latin typeface="Arial"/>
                <a:cs typeface="Arial"/>
              </a:rPr>
              <a:t>to</a:t>
            </a:r>
            <a:r>
              <a:rPr sz="3200" spc="-8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404040"/>
                </a:solidFill>
                <a:latin typeface="Arial"/>
                <a:cs typeface="Arial"/>
              </a:rPr>
              <a:t>define</a:t>
            </a:r>
            <a:r>
              <a:rPr sz="3200" spc="-7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404040"/>
                </a:solidFill>
                <a:latin typeface="Arial"/>
                <a:cs typeface="Arial"/>
              </a:rPr>
              <a:t>a</a:t>
            </a:r>
            <a:r>
              <a:rPr sz="3200" spc="-7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404040"/>
                </a:solidFill>
                <a:latin typeface="Arial"/>
                <a:cs typeface="Arial"/>
              </a:rPr>
              <a:t>cluster.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265" y="407288"/>
            <a:ext cx="11207750" cy="1000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Using</a:t>
            </a:r>
            <a:r>
              <a:rPr spc="-1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these</a:t>
            </a:r>
            <a:r>
              <a:rPr spc="-1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two</a:t>
            </a:r>
            <a:r>
              <a:rPr spc="-1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parameters,</a:t>
            </a:r>
            <a:r>
              <a:rPr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DBSCAN</a:t>
            </a:r>
            <a:r>
              <a:rPr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categories</a:t>
            </a:r>
            <a:r>
              <a:rPr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pc="-1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20" dirty="0">
                <a:solidFill>
                  <a:srgbClr val="FF0000"/>
                </a:solidFill>
                <a:latin typeface="Arial"/>
                <a:cs typeface="Arial"/>
              </a:rPr>
              <a:t>data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points</a:t>
            </a:r>
            <a:r>
              <a:rPr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into</a:t>
            </a:r>
            <a:r>
              <a:rPr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three</a:t>
            </a:r>
            <a:r>
              <a:rPr spc="-1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FF0000"/>
                </a:solidFill>
                <a:latin typeface="Arial"/>
                <a:cs typeface="Arial"/>
              </a:rPr>
              <a:t>categories: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9265" y="1840484"/>
            <a:ext cx="11734165" cy="41421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54000">
              <a:lnSpc>
                <a:spcPct val="100000"/>
              </a:lnSpc>
              <a:spcBef>
                <a:spcPts val="100"/>
              </a:spcBef>
              <a:buSzPct val="96666"/>
              <a:buFont typeface="Arial"/>
              <a:buChar char="•"/>
              <a:tabLst>
                <a:tab pos="147320" algn="l"/>
              </a:tabLst>
            </a:pPr>
            <a:r>
              <a:rPr sz="3000" i="1" dirty="0">
                <a:solidFill>
                  <a:srgbClr val="404040"/>
                </a:solidFill>
                <a:latin typeface="Arial"/>
                <a:cs typeface="Arial"/>
              </a:rPr>
              <a:t>Core</a:t>
            </a:r>
            <a:r>
              <a:rPr sz="3000" i="1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000" i="1" dirty="0">
                <a:solidFill>
                  <a:srgbClr val="404040"/>
                </a:solidFill>
                <a:latin typeface="Arial"/>
                <a:cs typeface="Arial"/>
              </a:rPr>
              <a:t>Points</a:t>
            </a:r>
            <a:r>
              <a:rPr sz="3000" dirty="0">
                <a:solidFill>
                  <a:srgbClr val="404040"/>
                </a:solidFill>
                <a:latin typeface="Arial"/>
                <a:cs typeface="Arial"/>
              </a:rPr>
              <a:t>:</a:t>
            </a:r>
            <a:r>
              <a:rPr sz="3000" spc="-204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404040"/>
                </a:solidFill>
                <a:latin typeface="Arial"/>
                <a:cs typeface="Arial"/>
              </a:rPr>
              <a:t>A</a:t>
            </a:r>
            <a:r>
              <a:rPr sz="3000" spc="-18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404040"/>
                </a:solidFill>
                <a:latin typeface="Arial"/>
                <a:cs typeface="Arial"/>
              </a:rPr>
              <a:t>data</a:t>
            </a:r>
            <a:r>
              <a:rPr sz="3000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404040"/>
                </a:solidFill>
                <a:latin typeface="Arial"/>
                <a:cs typeface="Arial"/>
              </a:rPr>
              <a:t>point</a:t>
            </a:r>
            <a:r>
              <a:rPr sz="3000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000" i="1" dirty="0">
                <a:solidFill>
                  <a:srgbClr val="404040"/>
                </a:solidFill>
                <a:latin typeface="Arial"/>
                <a:cs typeface="Arial"/>
              </a:rPr>
              <a:t>p</a:t>
            </a:r>
            <a:r>
              <a:rPr sz="3000" i="1" spc="-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404040"/>
                </a:solidFill>
                <a:latin typeface="Arial"/>
                <a:cs typeface="Arial"/>
              </a:rPr>
              <a:t>is</a:t>
            </a:r>
            <a:r>
              <a:rPr sz="3000" spc="-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404040"/>
                </a:solidFill>
                <a:latin typeface="Arial"/>
                <a:cs typeface="Arial"/>
              </a:rPr>
              <a:t>a</a:t>
            </a:r>
            <a:r>
              <a:rPr sz="3000" spc="-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000" i="1" dirty="0">
                <a:solidFill>
                  <a:srgbClr val="404040"/>
                </a:solidFill>
                <a:latin typeface="Arial"/>
                <a:cs typeface="Arial"/>
              </a:rPr>
              <a:t>core</a:t>
            </a:r>
            <a:r>
              <a:rPr sz="3000" i="1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000" i="1" dirty="0">
                <a:solidFill>
                  <a:srgbClr val="404040"/>
                </a:solidFill>
                <a:latin typeface="Arial"/>
                <a:cs typeface="Arial"/>
              </a:rPr>
              <a:t>point</a:t>
            </a:r>
            <a:r>
              <a:rPr sz="3000" i="1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404040"/>
                </a:solidFill>
                <a:latin typeface="Arial"/>
                <a:cs typeface="Arial"/>
              </a:rPr>
              <a:t>if</a:t>
            </a:r>
            <a:r>
              <a:rPr sz="3000" spc="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404040"/>
                </a:solidFill>
                <a:latin typeface="Arial"/>
                <a:cs typeface="Arial"/>
              </a:rPr>
              <a:t>Nbhd</a:t>
            </a:r>
            <a:r>
              <a:rPr sz="3000" dirty="0">
                <a:solidFill>
                  <a:srgbClr val="404040"/>
                </a:solidFill>
                <a:latin typeface="Arial"/>
                <a:cs typeface="Arial"/>
              </a:rPr>
              <a:t>(</a:t>
            </a:r>
            <a:r>
              <a:rPr sz="3000" i="1" dirty="0">
                <a:solidFill>
                  <a:srgbClr val="404040"/>
                </a:solidFill>
                <a:latin typeface="Arial"/>
                <a:cs typeface="Arial"/>
              </a:rPr>
              <a:t>p</a:t>
            </a:r>
            <a:r>
              <a:rPr sz="3000" dirty="0">
                <a:solidFill>
                  <a:srgbClr val="404040"/>
                </a:solidFill>
                <a:latin typeface="Arial"/>
                <a:cs typeface="Arial"/>
              </a:rPr>
              <a:t>,</a:t>
            </a:r>
            <a:r>
              <a:rPr sz="3000" i="1" dirty="0">
                <a:solidFill>
                  <a:srgbClr val="404040"/>
                </a:solidFill>
                <a:latin typeface="Arial"/>
                <a:cs typeface="Arial"/>
              </a:rPr>
              <a:t>ɛ</a:t>
            </a:r>
            <a:r>
              <a:rPr sz="3000" dirty="0">
                <a:solidFill>
                  <a:srgbClr val="404040"/>
                </a:solidFill>
                <a:latin typeface="Arial"/>
                <a:cs typeface="Arial"/>
              </a:rPr>
              <a:t>)</a:t>
            </a:r>
            <a:r>
              <a:rPr sz="3000" spc="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000" spc="-25" dirty="0">
                <a:solidFill>
                  <a:srgbClr val="404040"/>
                </a:solidFill>
                <a:latin typeface="Arial"/>
                <a:cs typeface="Arial"/>
              </a:rPr>
              <a:t>[ɛ- </a:t>
            </a:r>
            <a:r>
              <a:rPr sz="3000" dirty="0">
                <a:solidFill>
                  <a:srgbClr val="404040"/>
                </a:solidFill>
                <a:latin typeface="Arial"/>
                <a:cs typeface="Arial"/>
              </a:rPr>
              <a:t>neighborhood</a:t>
            </a:r>
            <a:r>
              <a:rPr sz="3000" spc="-8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404040"/>
                </a:solidFill>
                <a:latin typeface="Arial"/>
                <a:cs typeface="Arial"/>
              </a:rPr>
              <a:t>of</a:t>
            </a:r>
            <a:r>
              <a:rPr sz="3000" spc="-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000" i="1" dirty="0">
                <a:solidFill>
                  <a:srgbClr val="404040"/>
                </a:solidFill>
                <a:latin typeface="Arial"/>
                <a:cs typeface="Arial"/>
              </a:rPr>
              <a:t>p</a:t>
            </a:r>
            <a:r>
              <a:rPr sz="3000" dirty="0">
                <a:solidFill>
                  <a:srgbClr val="404040"/>
                </a:solidFill>
                <a:latin typeface="Arial"/>
                <a:cs typeface="Arial"/>
              </a:rPr>
              <a:t>]</a:t>
            </a:r>
            <a:r>
              <a:rPr sz="30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404040"/>
                </a:solidFill>
                <a:latin typeface="Arial"/>
                <a:cs typeface="Arial"/>
              </a:rPr>
              <a:t>contains</a:t>
            </a:r>
            <a:r>
              <a:rPr sz="3000" spc="-9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404040"/>
                </a:solidFill>
                <a:latin typeface="Arial"/>
                <a:cs typeface="Arial"/>
              </a:rPr>
              <a:t>at</a:t>
            </a:r>
            <a:r>
              <a:rPr sz="3000" spc="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404040"/>
                </a:solidFill>
                <a:latin typeface="Arial"/>
                <a:cs typeface="Arial"/>
              </a:rPr>
              <a:t>least</a:t>
            </a:r>
            <a:r>
              <a:rPr sz="3000" spc="-4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000" i="1" dirty="0">
                <a:solidFill>
                  <a:srgbClr val="404040"/>
                </a:solidFill>
                <a:latin typeface="Arial"/>
                <a:cs typeface="Arial"/>
              </a:rPr>
              <a:t>minPts</a:t>
            </a:r>
            <a:r>
              <a:rPr sz="3000" i="1" spc="-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404040"/>
                </a:solidFill>
                <a:latin typeface="Arial"/>
                <a:cs typeface="Arial"/>
              </a:rPr>
              <a:t>;</a:t>
            </a:r>
            <a:r>
              <a:rPr sz="30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404040"/>
                </a:solidFill>
                <a:latin typeface="Arial"/>
                <a:cs typeface="Arial"/>
              </a:rPr>
              <a:t>|</a:t>
            </a:r>
            <a:r>
              <a:rPr sz="3000" b="1" dirty="0">
                <a:solidFill>
                  <a:srgbClr val="404040"/>
                </a:solidFill>
                <a:latin typeface="Arial"/>
                <a:cs typeface="Arial"/>
              </a:rPr>
              <a:t>Nbhd</a:t>
            </a:r>
            <a:r>
              <a:rPr sz="3000" dirty="0">
                <a:solidFill>
                  <a:srgbClr val="404040"/>
                </a:solidFill>
                <a:latin typeface="Arial"/>
                <a:cs typeface="Arial"/>
              </a:rPr>
              <a:t>(</a:t>
            </a:r>
            <a:r>
              <a:rPr sz="3000" i="1" dirty="0">
                <a:solidFill>
                  <a:srgbClr val="404040"/>
                </a:solidFill>
                <a:latin typeface="Arial"/>
                <a:cs typeface="Arial"/>
              </a:rPr>
              <a:t>p</a:t>
            </a:r>
            <a:r>
              <a:rPr sz="3000" dirty="0">
                <a:solidFill>
                  <a:srgbClr val="404040"/>
                </a:solidFill>
                <a:latin typeface="Arial"/>
                <a:cs typeface="Arial"/>
              </a:rPr>
              <a:t>,</a:t>
            </a:r>
            <a:r>
              <a:rPr sz="3000" i="1" dirty="0">
                <a:solidFill>
                  <a:srgbClr val="404040"/>
                </a:solidFill>
                <a:latin typeface="Arial"/>
                <a:cs typeface="Arial"/>
              </a:rPr>
              <a:t>ɛ</a:t>
            </a:r>
            <a:r>
              <a:rPr sz="3000" dirty="0">
                <a:solidFill>
                  <a:srgbClr val="404040"/>
                </a:solidFill>
                <a:latin typeface="Arial"/>
                <a:cs typeface="Arial"/>
              </a:rPr>
              <a:t>)|</a:t>
            </a:r>
            <a:r>
              <a:rPr sz="3000" spc="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404040"/>
                </a:solidFill>
                <a:latin typeface="Arial"/>
                <a:cs typeface="Arial"/>
              </a:rPr>
              <a:t>&gt;= </a:t>
            </a:r>
            <a:r>
              <a:rPr sz="3000" i="1" spc="-10" dirty="0">
                <a:solidFill>
                  <a:srgbClr val="404040"/>
                </a:solidFill>
                <a:latin typeface="Arial"/>
                <a:cs typeface="Arial"/>
              </a:rPr>
              <a:t>minPts</a:t>
            </a:r>
            <a:r>
              <a:rPr sz="3000" spc="-10" dirty="0">
                <a:solidFill>
                  <a:srgbClr val="404040"/>
                </a:solidFill>
                <a:latin typeface="Arial"/>
                <a:cs typeface="Arial"/>
              </a:rPr>
              <a:t>.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04040"/>
              </a:buClr>
              <a:buFont typeface="Arial"/>
              <a:buChar char="•"/>
            </a:pPr>
            <a:endParaRPr sz="31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buSzPct val="96666"/>
              <a:buFont typeface="Arial"/>
              <a:buChar char="•"/>
              <a:tabLst>
                <a:tab pos="147320" algn="l"/>
              </a:tabLst>
            </a:pPr>
            <a:r>
              <a:rPr sz="3000" i="1" dirty="0">
                <a:solidFill>
                  <a:srgbClr val="404040"/>
                </a:solidFill>
                <a:latin typeface="Arial"/>
                <a:cs typeface="Arial"/>
              </a:rPr>
              <a:t>Border</a:t>
            </a:r>
            <a:r>
              <a:rPr sz="3000" i="1" spc="-7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000" i="1" dirty="0">
                <a:solidFill>
                  <a:srgbClr val="404040"/>
                </a:solidFill>
                <a:latin typeface="Arial"/>
                <a:cs typeface="Arial"/>
              </a:rPr>
              <a:t>Points:</a:t>
            </a:r>
            <a:r>
              <a:rPr sz="3000" i="1" spc="-15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000" i="1" dirty="0">
                <a:solidFill>
                  <a:srgbClr val="404040"/>
                </a:solidFill>
                <a:latin typeface="Arial"/>
                <a:cs typeface="Arial"/>
              </a:rPr>
              <a:t>A</a:t>
            </a:r>
            <a:r>
              <a:rPr sz="3000" i="1" spc="-10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000" i="1" dirty="0">
                <a:solidFill>
                  <a:srgbClr val="404040"/>
                </a:solidFill>
                <a:latin typeface="Arial"/>
                <a:cs typeface="Arial"/>
              </a:rPr>
              <a:t>data</a:t>
            </a:r>
            <a:r>
              <a:rPr sz="3000" i="1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000" i="1" dirty="0">
                <a:solidFill>
                  <a:srgbClr val="404040"/>
                </a:solidFill>
                <a:latin typeface="Arial"/>
                <a:cs typeface="Arial"/>
              </a:rPr>
              <a:t>point</a:t>
            </a:r>
            <a:r>
              <a:rPr sz="3000" i="1" spc="-6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000" i="1" dirty="0">
                <a:solidFill>
                  <a:srgbClr val="404040"/>
                </a:solidFill>
                <a:latin typeface="Arial"/>
                <a:cs typeface="Arial"/>
              </a:rPr>
              <a:t>*q</a:t>
            </a:r>
            <a:r>
              <a:rPr sz="3000" i="1" spc="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404040"/>
                </a:solidFill>
                <a:latin typeface="Arial"/>
                <a:cs typeface="Arial"/>
              </a:rPr>
              <a:t>is a</a:t>
            </a:r>
            <a:r>
              <a:rPr sz="3000" spc="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000" i="1" dirty="0">
                <a:solidFill>
                  <a:srgbClr val="404040"/>
                </a:solidFill>
                <a:latin typeface="Arial"/>
                <a:cs typeface="Arial"/>
              </a:rPr>
              <a:t>border</a:t>
            </a:r>
            <a:r>
              <a:rPr sz="3000" i="1" spc="-5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000" i="1" dirty="0">
                <a:solidFill>
                  <a:srgbClr val="404040"/>
                </a:solidFill>
                <a:latin typeface="Arial"/>
                <a:cs typeface="Arial"/>
              </a:rPr>
              <a:t>point</a:t>
            </a:r>
            <a:r>
              <a:rPr sz="3000" i="1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404040"/>
                </a:solidFill>
                <a:latin typeface="Arial"/>
                <a:cs typeface="Arial"/>
              </a:rPr>
              <a:t>if</a:t>
            </a:r>
            <a:r>
              <a:rPr sz="30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404040"/>
                </a:solidFill>
                <a:latin typeface="Arial"/>
                <a:cs typeface="Arial"/>
              </a:rPr>
              <a:t>Nbhd</a:t>
            </a:r>
            <a:r>
              <a:rPr sz="3000" dirty="0">
                <a:solidFill>
                  <a:srgbClr val="404040"/>
                </a:solidFill>
                <a:latin typeface="Arial"/>
                <a:cs typeface="Arial"/>
              </a:rPr>
              <a:t>(</a:t>
            </a:r>
            <a:r>
              <a:rPr sz="3000" i="1" dirty="0">
                <a:solidFill>
                  <a:srgbClr val="404040"/>
                </a:solidFill>
                <a:latin typeface="Arial"/>
                <a:cs typeface="Arial"/>
              </a:rPr>
              <a:t>q</a:t>
            </a:r>
            <a:r>
              <a:rPr sz="3000" dirty="0">
                <a:solidFill>
                  <a:srgbClr val="404040"/>
                </a:solidFill>
                <a:latin typeface="Arial"/>
                <a:cs typeface="Arial"/>
              </a:rPr>
              <a:t>,</a:t>
            </a:r>
            <a:r>
              <a:rPr sz="3000" spc="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000" i="1" dirty="0">
                <a:solidFill>
                  <a:srgbClr val="404040"/>
                </a:solidFill>
                <a:latin typeface="Arial"/>
                <a:cs typeface="Arial"/>
              </a:rPr>
              <a:t>ɛ</a:t>
            </a:r>
            <a:r>
              <a:rPr sz="3000" dirty="0">
                <a:solidFill>
                  <a:srgbClr val="404040"/>
                </a:solidFill>
                <a:latin typeface="Arial"/>
                <a:cs typeface="Arial"/>
              </a:rPr>
              <a:t>)</a:t>
            </a:r>
            <a:r>
              <a:rPr sz="3000" spc="-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000" spc="-10" dirty="0">
                <a:solidFill>
                  <a:srgbClr val="404040"/>
                </a:solidFill>
                <a:latin typeface="Arial"/>
                <a:cs typeface="Arial"/>
              </a:rPr>
              <a:t>contains </a:t>
            </a:r>
            <a:r>
              <a:rPr sz="3000" dirty="0">
                <a:solidFill>
                  <a:srgbClr val="404040"/>
                </a:solidFill>
                <a:latin typeface="Arial"/>
                <a:cs typeface="Arial"/>
              </a:rPr>
              <a:t>less</a:t>
            </a:r>
            <a:r>
              <a:rPr sz="3000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404040"/>
                </a:solidFill>
                <a:latin typeface="Arial"/>
                <a:cs typeface="Arial"/>
              </a:rPr>
              <a:t>than</a:t>
            </a:r>
            <a:r>
              <a:rPr sz="3000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000" i="1" dirty="0">
                <a:solidFill>
                  <a:srgbClr val="404040"/>
                </a:solidFill>
                <a:latin typeface="Arial"/>
                <a:cs typeface="Arial"/>
              </a:rPr>
              <a:t>minPts</a:t>
            </a:r>
            <a:r>
              <a:rPr sz="3000" i="1" spc="-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404040"/>
                </a:solidFill>
                <a:latin typeface="Arial"/>
                <a:cs typeface="Arial"/>
              </a:rPr>
              <a:t>data</a:t>
            </a:r>
            <a:r>
              <a:rPr sz="3000" spc="-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404040"/>
                </a:solidFill>
                <a:latin typeface="Arial"/>
                <a:cs typeface="Arial"/>
              </a:rPr>
              <a:t>points,</a:t>
            </a:r>
            <a:r>
              <a:rPr sz="3000" spc="-5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404040"/>
                </a:solidFill>
                <a:latin typeface="Arial"/>
                <a:cs typeface="Arial"/>
              </a:rPr>
              <a:t>but</a:t>
            </a:r>
            <a:r>
              <a:rPr sz="3000" spc="-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000" i="1" dirty="0">
                <a:solidFill>
                  <a:srgbClr val="404040"/>
                </a:solidFill>
                <a:latin typeface="Arial"/>
                <a:cs typeface="Arial"/>
              </a:rPr>
              <a:t>q </a:t>
            </a:r>
            <a:r>
              <a:rPr sz="3000" dirty="0">
                <a:solidFill>
                  <a:srgbClr val="404040"/>
                </a:solidFill>
                <a:latin typeface="Arial"/>
                <a:cs typeface="Arial"/>
              </a:rPr>
              <a:t>is </a:t>
            </a:r>
            <a:r>
              <a:rPr sz="3000" i="1" dirty="0">
                <a:solidFill>
                  <a:srgbClr val="404040"/>
                </a:solidFill>
                <a:latin typeface="Arial"/>
                <a:cs typeface="Arial"/>
              </a:rPr>
              <a:t>reachable</a:t>
            </a:r>
            <a:r>
              <a:rPr sz="3000" i="1" spc="-5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404040"/>
                </a:solidFill>
                <a:latin typeface="Arial"/>
                <a:cs typeface="Arial"/>
              </a:rPr>
              <a:t>from</a:t>
            </a:r>
            <a:r>
              <a:rPr sz="30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404040"/>
                </a:solidFill>
                <a:latin typeface="Arial"/>
                <a:cs typeface="Arial"/>
              </a:rPr>
              <a:t>some</a:t>
            </a:r>
            <a:r>
              <a:rPr sz="30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000" i="1" spc="-20" dirty="0">
                <a:solidFill>
                  <a:srgbClr val="404040"/>
                </a:solidFill>
                <a:latin typeface="Arial"/>
                <a:cs typeface="Arial"/>
              </a:rPr>
              <a:t>core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000" i="1" dirty="0">
                <a:solidFill>
                  <a:srgbClr val="404040"/>
                </a:solidFill>
                <a:latin typeface="Arial"/>
                <a:cs typeface="Arial"/>
              </a:rPr>
              <a:t>point</a:t>
            </a:r>
            <a:r>
              <a:rPr sz="3000" i="1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000" i="1" spc="-25" dirty="0">
                <a:solidFill>
                  <a:srgbClr val="404040"/>
                </a:solidFill>
                <a:latin typeface="Arial"/>
                <a:cs typeface="Arial"/>
              </a:rPr>
              <a:t>p</a:t>
            </a:r>
            <a:r>
              <a:rPr sz="3000" spc="-25" dirty="0">
                <a:solidFill>
                  <a:srgbClr val="404040"/>
                </a:solidFill>
                <a:latin typeface="Arial"/>
                <a:cs typeface="Arial"/>
              </a:rPr>
              <a:t>.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100">
              <a:latin typeface="Arial"/>
              <a:cs typeface="Arial"/>
            </a:endParaRPr>
          </a:p>
          <a:p>
            <a:pPr marL="12700" marR="582930">
              <a:lnSpc>
                <a:spcPct val="100000"/>
              </a:lnSpc>
              <a:buSzPct val="96666"/>
              <a:buFont typeface="Arial"/>
              <a:buChar char="•"/>
              <a:tabLst>
                <a:tab pos="147320" algn="l"/>
              </a:tabLst>
            </a:pPr>
            <a:r>
              <a:rPr sz="3000" i="1" dirty="0">
                <a:solidFill>
                  <a:srgbClr val="404040"/>
                </a:solidFill>
                <a:latin typeface="Arial"/>
                <a:cs typeface="Arial"/>
              </a:rPr>
              <a:t>Outlier</a:t>
            </a:r>
            <a:r>
              <a:rPr sz="3000" dirty="0">
                <a:solidFill>
                  <a:srgbClr val="404040"/>
                </a:solidFill>
                <a:latin typeface="Arial"/>
                <a:cs typeface="Arial"/>
              </a:rPr>
              <a:t>:</a:t>
            </a:r>
            <a:r>
              <a:rPr sz="3000" spc="-2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404040"/>
                </a:solidFill>
                <a:latin typeface="Arial"/>
                <a:cs typeface="Arial"/>
              </a:rPr>
              <a:t>A</a:t>
            </a:r>
            <a:r>
              <a:rPr sz="3000" spc="-17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404040"/>
                </a:solidFill>
                <a:latin typeface="Arial"/>
                <a:cs typeface="Arial"/>
              </a:rPr>
              <a:t>data</a:t>
            </a:r>
            <a:r>
              <a:rPr sz="30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404040"/>
                </a:solidFill>
                <a:latin typeface="Arial"/>
                <a:cs typeface="Arial"/>
              </a:rPr>
              <a:t>point</a:t>
            </a:r>
            <a:r>
              <a:rPr sz="3000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000" i="1" dirty="0">
                <a:solidFill>
                  <a:srgbClr val="404040"/>
                </a:solidFill>
                <a:latin typeface="Arial"/>
                <a:cs typeface="Arial"/>
              </a:rPr>
              <a:t>o</a:t>
            </a:r>
            <a:r>
              <a:rPr sz="3000" i="1" spc="-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404040"/>
                </a:solidFill>
                <a:latin typeface="Arial"/>
                <a:cs typeface="Arial"/>
              </a:rPr>
              <a:t>is an</a:t>
            </a:r>
            <a:r>
              <a:rPr sz="30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000" i="1" dirty="0">
                <a:solidFill>
                  <a:srgbClr val="404040"/>
                </a:solidFill>
                <a:latin typeface="Arial"/>
                <a:cs typeface="Arial"/>
              </a:rPr>
              <a:t>outlier</a:t>
            </a:r>
            <a:r>
              <a:rPr sz="3000" i="1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404040"/>
                </a:solidFill>
                <a:latin typeface="Arial"/>
                <a:cs typeface="Arial"/>
              </a:rPr>
              <a:t>if it</a:t>
            </a:r>
            <a:r>
              <a:rPr sz="3000" spc="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404040"/>
                </a:solidFill>
                <a:latin typeface="Arial"/>
                <a:cs typeface="Arial"/>
              </a:rPr>
              <a:t>is neither</a:t>
            </a:r>
            <a:r>
              <a:rPr sz="3000" spc="-5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404040"/>
                </a:solidFill>
                <a:latin typeface="Arial"/>
                <a:cs typeface="Arial"/>
              </a:rPr>
              <a:t>a</a:t>
            </a:r>
            <a:r>
              <a:rPr sz="3000" spc="-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404040"/>
                </a:solidFill>
                <a:latin typeface="Arial"/>
                <a:cs typeface="Arial"/>
              </a:rPr>
              <a:t>core</a:t>
            </a:r>
            <a:r>
              <a:rPr sz="30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404040"/>
                </a:solidFill>
                <a:latin typeface="Arial"/>
                <a:cs typeface="Arial"/>
              </a:rPr>
              <a:t>point</a:t>
            </a:r>
            <a:r>
              <a:rPr sz="3000" spc="-5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404040"/>
                </a:solidFill>
                <a:latin typeface="Arial"/>
                <a:cs typeface="Arial"/>
              </a:rPr>
              <a:t>nor</a:t>
            </a:r>
            <a:r>
              <a:rPr sz="30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000" spc="-50" dirty="0">
                <a:solidFill>
                  <a:srgbClr val="404040"/>
                </a:solidFill>
                <a:latin typeface="Arial"/>
                <a:cs typeface="Arial"/>
              </a:rPr>
              <a:t>a </a:t>
            </a:r>
            <a:r>
              <a:rPr sz="3000" dirty="0">
                <a:solidFill>
                  <a:srgbClr val="404040"/>
                </a:solidFill>
                <a:latin typeface="Arial"/>
                <a:cs typeface="Arial"/>
              </a:rPr>
              <a:t>border</a:t>
            </a:r>
            <a:r>
              <a:rPr sz="3000" spc="-10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404040"/>
                </a:solidFill>
                <a:latin typeface="Arial"/>
                <a:cs typeface="Arial"/>
              </a:rPr>
              <a:t>point.</a:t>
            </a:r>
            <a:r>
              <a:rPr sz="3000" spc="-6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000" spc="-10" dirty="0">
                <a:solidFill>
                  <a:srgbClr val="404040"/>
                </a:solidFill>
                <a:latin typeface="Arial"/>
                <a:cs typeface="Arial"/>
              </a:rPr>
              <a:t>Essentially,</a:t>
            </a:r>
            <a:r>
              <a:rPr sz="3000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404040"/>
                </a:solidFill>
                <a:latin typeface="Arial"/>
                <a:cs typeface="Arial"/>
              </a:rPr>
              <a:t>this</a:t>
            </a:r>
            <a:r>
              <a:rPr sz="3000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404040"/>
                </a:solidFill>
                <a:latin typeface="Arial"/>
                <a:cs typeface="Arial"/>
              </a:rPr>
              <a:t>is</a:t>
            </a:r>
            <a:r>
              <a:rPr sz="3000" spc="-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404040"/>
                </a:solidFill>
                <a:latin typeface="Arial"/>
                <a:cs typeface="Arial"/>
              </a:rPr>
              <a:t>the</a:t>
            </a:r>
            <a:r>
              <a:rPr sz="30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404040"/>
                </a:solidFill>
                <a:latin typeface="Arial"/>
                <a:cs typeface="Arial"/>
              </a:rPr>
              <a:t>“other”</a:t>
            </a:r>
            <a:r>
              <a:rPr sz="3000" spc="-7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000" spc="-10" dirty="0">
                <a:solidFill>
                  <a:srgbClr val="404040"/>
                </a:solidFill>
                <a:latin typeface="Arial"/>
                <a:cs typeface="Arial"/>
              </a:rPr>
              <a:t>class.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075" y="227075"/>
            <a:ext cx="11741150" cy="64643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5"/>
              </a:spcBef>
            </a:pPr>
            <a:r>
              <a:rPr sz="3600" b="0" dirty="0">
                <a:latin typeface="Calibri"/>
                <a:cs typeface="Calibri"/>
              </a:rPr>
              <a:t>GRADIENT</a:t>
            </a:r>
            <a:r>
              <a:rPr sz="3600" b="0" spc="-20" dirty="0">
                <a:latin typeface="Calibri"/>
                <a:cs typeface="Calibri"/>
              </a:rPr>
              <a:t> </a:t>
            </a:r>
            <a:r>
              <a:rPr sz="3600" b="0" spc="-10" dirty="0">
                <a:latin typeface="Calibri"/>
                <a:cs typeface="Calibri"/>
              </a:rPr>
              <a:t>DESCENT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3987" y="1205560"/>
            <a:ext cx="11531600" cy="5149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27685" marR="55880" indent="-515620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dirty="0">
                <a:latin typeface="Calibri"/>
                <a:cs typeface="Calibri"/>
              </a:rPr>
              <a:t>When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there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multiple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inputs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you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process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optimizing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the </a:t>
            </a:r>
            <a:r>
              <a:rPr sz="2800" dirty="0">
                <a:latin typeface="Calibri"/>
                <a:cs typeface="Calibri"/>
              </a:rPr>
              <a:t>values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coefficients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by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iteratively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minimizing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error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model</a:t>
            </a:r>
            <a:r>
              <a:rPr sz="2800" spc="-25" dirty="0">
                <a:latin typeface="Calibri"/>
                <a:cs typeface="Calibri"/>
              </a:rPr>
              <a:t> on </a:t>
            </a:r>
            <a:r>
              <a:rPr sz="2800" dirty="0">
                <a:latin typeface="Calibri"/>
                <a:cs typeface="Calibri"/>
              </a:rPr>
              <a:t>your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training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data.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Calibri"/>
              <a:buAutoNum type="arabicPeriod"/>
            </a:pPr>
            <a:endParaRPr sz="2750" dirty="0">
              <a:latin typeface="Calibri"/>
              <a:cs typeface="Calibri"/>
            </a:endParaRPr>
          </a:p>
          <a:p>
            <a:pPr marL="527685" marR="5080" indent="-515620">
              <a:lnSpc>
                <a:spcPct val="100000"/>
              </a:lnSpc>
              <a:buAutoNum type="arabicPeriod"/>
              <a:tabLst>
                <a:tab pos="527685" algn="l"/>
                <a:tab pos="528320" algn="l"/>
              </a:tabLst>
            </a:pPr>
            <a:r>
              <a:rPr sz="2800" dirty="0">
                <a:latin typeface="Calibri"/>
                <a:cs typeface="Calibri"/>
              </a:rPr>
              <a:t>This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operation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called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Gradient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Descent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works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by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starting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random </a:t>
            </a:r>
            <a:r>
              <a:rPr sz="2800" dirty="0">
                <a:latin typeface="Calibri"/>
                <a:cs typeface="Calibri"/>
              </a:rPr>
              <a:t>values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each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coefficient.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sum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squared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errors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calculated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 </a:t>
            </a:r>
            <a:r>
              <a:rPr sz="2800" dirty="0">
                <a:latin typeface="Calibri"/>
                <a:cs typeface="Calibri"/>
              </a:rPr>
              <a:t>each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pair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input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output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values.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Calibri"/>
              <a:buAutoNum type="arabicPeriod"/>
            </a:pPr>
            <a:endParaRPr sz="2750" dirty="0">
              <a:latin typeface="Calibri"/>
              <a:cs typeface="Calibri"/>
            </a:endParaRPr>
          </a:p>
          <a:p>
            <a:pPr marL="527685" marR="333375" indent="-515620">
              <a:lnSpc>
                <a:spcPct val="100000"/>
              </a:lnSpc>
              <a:buAutoNum type="arabicPeriod"/>
              <a:tabLst>
                <a:tab pos="527685" algn="l"/>
                <a:tab pos="528320" algn="l"/>
              </a:tabLst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learning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rate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scale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factor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coefficients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updated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in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direction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towards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minimizing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error.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process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repeated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until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a </a:t>
            </a:r>
            <a:r>
              <a:rPr sz="2800" dirty="0">
                <a:latin typeface="Calibri"/>
                <a:cs typeface="Calibri"/>
              </a:rPr>
              <a:t>minimum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sum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squared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error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achieved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further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improvement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is </a:t>
            </a:r>
            <a:r>
              <a:rPr sz="2800" spc="-10" dirty="0">
                <a:latin typeface="Calibri"/>
                <a:cs typeface="Calibri"/>
              </a:rPr>
              <a:t>possible.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9385" rIns="0" bIns="0" rtlCol="0">
            <a:spAutoFit/>
          </a:bodyPr>
          <a:lstStyle/>
          <a:p>
            <a:pPr marL="1905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0000"/>
                </a:solidFill>
              </a:rPr>
              <a:t>DBSCAN</a:t>
            </a:r>
            <a:r>
              <a:rPr sz="3600" spc="-30" dirty="0">
                <a:solidFill>
                  <a:srgbClr val="FF0000"/>
                </a:solidFill>
              </a:rPr>
              <a:t> </a:t>
            </a:r>
            <a:r>
              <a:rPr sz="3600" dirty="0">
                <a:solidFill>
                  <a:srgbClr val="FF0000"/>
                </a:solidFill>
              </a:rPr>
              <a:t>works</a:t>
            </a:r>
            <a:r>
              <a:rPr sz="3600" spc="-40" dirty="0">
                <a:solidFill>
                  <a:srgbClr val="FF0000"/>
                </a:solidFill>
              </a:rPr>
              <a:t> </a:t>
            </a:r>
            <a:r>
              <a:rPr sz="3600" dirty="0">
                <a:solidFill>
                  <a:srgbClr val="FF0000"/>
                </a:solidFill>
              </a:rPr>
              <a:t>as</a:t>
            </a:r>
            <a:r>
              <a:rPr sz="3600" spc="-40" dirty="0">
                <a:solidFill>
                  <a:srgbClr val="FF0000"/>
                </a:solidFill>
              </a:rPr>
              <a:t> </a:t>
            </a:r>
            <a:r>
              <a:rPr sz="3600" spc="-10" dirty="0">
                <a:solidFill>
                  <a:srgbClr val="FF0000"/>
                </a:solidFill>
              </a:rPr>
              <a:t>such: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378968" y="1615897"/>
            <a:ext cx="11110595" cy="386905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27685" indent="-515620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dirty="0">
                <a:latin typeface="Calibri"/>
                <a:cs typeface="Calibri"/>
              </a:rPr>
              <a:t>Divides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dataset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into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n</a:t>
            </a:r>
            <a:r>
              <a:rPr sz="2800" i="1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dimensions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Calibri"/>
              <a:buAutoNum type="arabicPeriod"/>
            </a:pPr>
            <a:endParaRPr sz="2750">
              <a:latin typeface="Calibri"/>
              <a:cs typeface="Calibri"/>
            </a:endParaRPr>
          </a:p>
          <a:p>
            <a:pPr marL="527685" marR="5080" indent="-515620">
              <a:lnSpc>
                <a:spcPct val="100000"/>
              </a:lnSpc>
              <a:buAutoNum type="arabicPeriod"/>
              <a:tabLst>
                <a:tab pos="527685" algn="l"/>
                <a:tab pos="528320" algn="l"/>
              </a:tabLst>
            </a:pPr>
            <a:r>
              <a:rPr sz="2800" dirty="0">
                <a:latin typeface="Calibri"/>
                <a:cs typeface="Calibri"/>
              </a:rPr>
              <a:t>For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each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point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dataset,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DBSCAN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forms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n</a:t>
            </a:r>
            <a:r>
              <a:rPr sz="2800" i="1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dimensional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shape </a:t>
            </a:r>
            <a:r>
              <a:rPr sz="2800" dirty="0">
                <a:latin typeface="Calibri"/>
                <a:cs typeface="Calibri"/>
              </a:rPr>
              <a:t>around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point,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counts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how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many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points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fall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within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shape.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Calibri"/>
              <a:buAutoNum type="arabicPeriod"/>
            </a:pPr>
            <a:endParaRPr sz="2750">
              <a:latin typeface="Calibri"/>
              <a:cs typeface="Calibri"/>
            </a:endParaRPr>
          </a:p>
          <a:p>
            <a:pPr marL="527685" marR="405130" indent="-515620">
              <a:lnSpc>
                <a:spcPct val="100000"/>
              </a:lnSpc>
              <a:buAutoNum type="arabicPeriod"/>
              <a:tabLst>
                <a:tab pos="527685" algn="l"/>
                <a:tab pos="528320" algn="l"/>
              </a:tabLst>
            </a:pPr>
            <a:r>
              <a:rPr sz="2800" dirty="0">
                <a:latin typeface="Calibri"/>
                <a:cs typeface="Calibri"/>
              </a:rPr>
              <a:t>DBSCAN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counts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shape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i="1" spc="-30" dirty="0">
                <a:latin typeface="Calibri"/>
                <a:cs typeface="Calibri"/>
              </a:rPr>
              <a:t>cluster.</a:t>
            </a:r>
            <a:r>
              <a:rPr sz="2800" i="1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DBSCAN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iteratively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expands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the </a:t>
            </a:r>
            <a:r>
              <a:rPr sz="2800" spc="-30" dirty="0">
                <a:latin typeface="Calibri"/>
                <a:cs typeface="Calibri"/>
              </a:rPr>
              <a:t>cluster,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going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through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each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individual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point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within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cluster,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and </a:t>
            </a:r>
            <a:r>
              <a:rPr sz="2800" dirty="0">
                <a:latin typeface="Calibri"/>
                <a:cs typeface="Calibri"/>
              </a:rPr>
              <a:t>counting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number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other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points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nearby.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373" y="597407"/>
            <a:ext cx="12083626" cy="5663184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0937" y="677062"/>
            <a:ext cx="10706033" cy="5610352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231" y="252984"/>
            <a:ext cx="11527790" cy="70739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1397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10"/>
              </a:spcBef>
            </a:pPr>
            <a:r>
              <a:rPr sz="4000" dirty="0"/>
              <a:t>Mean</a:t>
            </a:r>
            <a:r>
              <a:rPr sz="4000" spc="-25" dirty="0"/>
              <a:t> </a:t>
            </a:r>
            <a:r>
              <a:rPr sz="4000" dirty="0"/>
              <a:t>shift</a:t>
            </a:r>
            <a:r>
              <a:rPr sz="4000" spc="-35" dirty="0"/>
              <a:t> </a:t>
            </a:r>
            <a:r>
              <a:rPr sz="4000" spc="-10" dirty="0"/>
              <a:t>clustering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12191" y="1408887"/>
            <a:ext cx="11268710" cy="33102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400" dirty="0">
                <a:latin typeface="Arial"/>
                <a:cs typeface="Arial"/>
              </a:rPr>
              <a:t>Mean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shift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clustering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algorithm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assigns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datapoints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clusters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Arial"/>
                <a:cs typeface="Arial"/>
              </a:rPr>
              <a:t>iteratively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by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shifting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points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towards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mode.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469900" marR="5080" indent="-457834">
              <a:lnSpc>
                <a:spcPct val="100000"/>
              </a:lnSpc>
              <a:buAutoNum type="arabicPeriod" startAt="2"/>
              <a:tabLst>
                <a:tab pos="469900" algn="l"/>
                <a:tab pos="470534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mode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understood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highest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density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datapoints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(in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region, 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context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Mean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shift).</a:t>
            </a:r>
            <a:r>
              <a:rPr sz="2400" spc="-1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such,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also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known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mode-</a:t>
            </a:r>
            <a:r>
              <a:rPr sz="2400" spc="-10" dirty="0">
                <a:latin typeface="Arial"/>
                <a:cs typeface="Arial"/>
              </a:rPr>
              <a:t>seeking algorithm.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AutoNum type="arabicPeriod" startAt="2"/>
            </a:pPr>
            <a:endParaRPr sz="2600">
              <a:latin typeface="Arial"/>
              <a:cs typeface="Arial"/>
            </a:endParaRPr>
          </a:p>
          <a:p>
            <a:pPr marL="469900" marR="812165" indent="-457834">
              <a:lnSpc>
                <a:spcPts val="2810"/>
              </a:lnSpc>
              <a:spcBef>
                <a:spcPts val="5"/>
              </a:spcBef>
              <a:buFont typeface="Arial"/>
              <a:buAutoNum type="arabicPeriod" startAt="2"/>
              <a:tabLst>
                <a:tab pos="554990" algn="l"/>
                <a:tab pos="555625" algn="l"/>
              </a:tabLst>
            </a:pPr>
            <a:r>
              <a:rPr dirty="0"/>
              <a:t>	</a:t>
            </a:r>
            <a:r>
              <a:rPr sz="2400" dirty="0">
                <a:latin typeface="Arial"/>
                <a:cs typeface="Arial"/>
              </a:rPr>
              <a:t>Mean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shift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algorithm has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applications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field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image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processing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 </a:t>
            </a:r>
            <a:r>
              <a:rPr sz="2400" dirty="0">
                <a:latin typeface="Arial"/>
                <a:cs typeface="Arial"/>
              </a:rPr>
              <a:t>computer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vision.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231" y="185928"/>
            <a:ext cx="11527790" cy="71056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13970" rIns="0" bIns="0" rtlCol="0">
            <a:spAutoFit/>
          </a:bodyPr>
          <a:lstStyle/>
          <a:p>
            <a:pPr marL="3810" algn="ctr">
              <a:lnSpc>
                <a:spcPct val="100000"/>
              </a:lnSpc>
              <a:spcBef>
                <a:spcPts val="110"/>
              </a:spcBef>
            </a:pPr>
            <a:r>
              <a:rPr sz="4000" dirty="0"/>
              <a:t>Mean</a:t>
            </a:r>
            <a:r>
              <a:rPr sz="4000" spc="-20" dirty="0"/>
              <a:t> </a:t>
            </a:r>
            <a:r>
              <a:rPr sz="4000" dirty="0"/>
              <a:t>shift</a:t>
            </a:r>
            <a:r>
              <a:rPr sz="4000" spc="-45" dirty="0"/>
              <a:t> </a:t>
            </a:r>
            <a:r>
              <a:rPr sz="4000" spc="-10" dirty="0"/>
              <a:t>clustering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12191" y="1169670"/>
            <a:ext cx="11372215" cy="4782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5080" indent="-344805" algn="just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Given</a:t>
            </a:r>
            <a:r>
              <a:rPr sz="2400" spc="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set</a:t>
            </a:r>
            <a:r>
              <a:rPr sz="2400" spc="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datapoints,</a:t>
            </a:r>
            <a:r>
              <a:rPr sz="2400" spc="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algorithm</a:t>
            </a:r>
            <a:r>
              <a:rPr sz="2400" spc="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iteratively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assign</a:t>
            </a:r>
            <a:r>
              <a:rPr sz="2400" spc="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each</a:t>
            </a:r>
            <a:r>
              <a:rPr sz="2400" spc="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datapoint</a:t>
            </a:r>
            <a:r>
              <a:rPr sz="2400" spc="9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towards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closest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cluster</a:t>
            </a:r>
            <a:r>
              <a:rPr sz="2400" spc="-10" dirty="0">
                <a:latin typeface="Arial"/>
                <a:cs typeface="Arial"/>
              </a:rPr>
              <a:t> centroid.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AutoNum type="arabicPeriod"/>
            </a:pPr>
            <a:endParaRPr sz="2500">
              <a:latin typeface="Arial"/>
              <a:cs typeface="Arial"/>
            </a:endParaRPr>
          </a:p>
          <a:p>
            <a:pPr marL="356870" marR="5080" indent="-344805" algn="just">
              <a:lnSpc>
                <a:spcPct val="100000"/>
              </a:lnSpc>
              <a:buAutoNum type="arabicPeriod"/>
              <a:tabLst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2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direction</a:t>
            </a:r>
            <a:r>
              <a:rPr sz="2400" spc="229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2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2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closest</a:t>
            </a:r>
            <a:r>
              <a:rPr sz="2400" spc="2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cluster</a:t>
            </a:r>
            <a:r>
              <a:rPr sz="2400" spc="2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centroid</a:t>
            </a:r>
            <a:r>
              <a:rPr sz="2400" spc="1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2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determined</a:t>
            </a:r>
            <a:r>
              <a:rPr sz="2400" spc="2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by</a:t>
            </a:r>
            <a:r>
              <a:rPr sz="2400" spc="2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where</a:t>
            </a:r>
            <a:r>
              <a:rPr sz="2400" spc="2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most</a:t>
            </a:r>
            <a:r>
              <a:rPr sz="2400" spc="2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22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points</a:t>
            </a:r>
            <a:r>
              <a:rPr sz="2400" spc="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nearby</a:t>
            </a:r>
            <a:r>
              <a:rPr sz="2400" spc="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are</a:t>
            </a:r>
            <a:r>
              <a:rPr sz="2400" spc="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at.</a:t>
            </a:r>
            <a:r>
              <a:rPr sz="2400" spc="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</a:t>
            </a:r>
            <a:r>
              <a:rPr sz="2400" spc="10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each</a:t>
            </a:r>
            <a:r>
              <a:rPr sz="2400" spc="114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iteration</a:t>
            </a:r>
            <a:r>
              <a:rPr sz="2400" spc="1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each</a:t>
            </a:r>
            <a:r>
              <a:rPr sz="2400" spc="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data</a:t>
            </a:r>
            <a:r>
              <a:rPr sz="2400" spc="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point</a:t>
            </a:r>
            <a:r>
              <a:rPr sz="2400" spc="114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will</a:t>
            </a:r>
            <a:r>
              <a:rPr sz="2400" spc="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move</a:t>
            </a:r>
            <a:r>
              <a:rPr sz="2400" spc="114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closer</a:t>
            </a:r>
            <a:r>
              <a:rPr sz="2400" spc="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1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where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most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points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are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at,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which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is or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will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lead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cluster </a:t>
            </a:r>
            <a:r>
              <a:rPr sz="2400" spc="-10" dirty="0">
                <a:latin typeface="Arial"/>
                <a:cs typeface="Arial"/>
              </a:rPr>
              <a:t>center.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AutoNum type="arabicPeriod"/>
            </a:pPr>
            <a:endParaRPr sz="25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buAutoNum type="arabicPeriod"/>
              <a:tabLst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When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algorithm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stops,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each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point is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assigned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 a </a:t>
            </a:r>
            <a:r>
              <a:rPr sz="2400" spc="-10" dirty="0">
                <a:latin typeface="Arial"/>
                <a:cs typeface="Arial"/>
              </a:rPr>
              <a:t>cluster.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AutoNum type="arabicPeriod"/>
            </a:pPr>
            <a:endParaRPr sz="25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Unlike</a:t>
            </a:r>
            <a:r>
              <a:rPr sz="2400" spc="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114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popular</a:t>
            </a:r>
            <a:r>
              <a:rPr sz="2400" spc="114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K-</a:t>
            </a:r>
            <a:r>
              <a:rPr sz="2400" dirty="0">
                <a:latin typeface="Arial"/>
                <a:cs typeface="Arial"/>
              </a:rPr>
              <a:t>Means</a:t>
            </a:r>
            <a:r>
              <a:rPr sz="2400" spc="1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algorithm,</a:t>
            </a:r>
            <a:r>
              <a:rPr sz="2400" spc="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meanshift</a:t>
            </a:r>
            <a:r>
              <a:rPr sz="2400" spc="1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does</a:t>
            </a:r>
            <a:r>
              <a:rPr sz="2400" spc="114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not</a:t>
            </a:r>
            <a:r>
              <a:rPr sz="2400" spc="1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require</a:t>
            </a:r>
            <a:r>
              <a:rPr sz="2400" spc="1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specifying</a:t>
            </a:r>
            <a:r>
              <a:rPr sz="2400" spc="10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the</a:t>
            </a:r>
            <a:endParaRPr sz="24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number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clusters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advance.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buAutoNum type="arabicPeriod" startAt="5"/>
              <a:tabLst>
                <a:tab pos="357505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number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clusters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determined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by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algorithm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with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respect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data.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3907" y="167233"/>
            <a:ext cx="9373710" cy="6494959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44424"/>
            <a:ext cx="12192000" cy="585470"/>
          </a:xfrm>
          <a:custGeom>
            <a:avLst/>
            <a:gdLst/>
            <a:ahLst/>
            <a:cxnLst/>
            <a:rect l="l" t="t" r="r" b="b"/>
            <a:pathLst>
              <a:path w="12192000" h="585469">
                <a:moveTo>
                  <a:pt x="12192000" y="0"/>
                </a:moveTo>
                <a:lnTo>
                  <a:pt x="0" y="0"/>
                </a:lnTo>
                <a:lnTo>
                  <a:pt x="0" y="585215"/>
                </a:lnTo>
                <a:lnTo>
                  <a:pt x="12192000" y="585215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56717" y="352120"/>
            <a:ext cx="11485245" cy="6261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dirty="0">
                <a:latin typeface="Calibri"/>
                <a:cs typeface="Calibri"/>
              </a:rPr>
              <a:t>Principle</a:t>
            </a:r>
            <a:r>
              <a:rPr sz="3200" b="1" spc="-11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Component</a:t>
            </a:r>
            <a:r>
              <a:rPr sz="3200" b="1" spc="-9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Analysis</a:t>
            </a:r>
            <a:r>
              <a:rPr sz="3200" b="1" spc="-12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:</a:t>
            </a:r>
            <a:r>
              <a:rPr sz="3200" b="1" spc="-12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Dimensionality</a:t>
            </a:r>
            <a:r>
              <a:rPr sz="3200" b="1" spc="-114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Reduction</a:t>
            </a:r>
            <a:r>
              <a:rPr sz="3200" b="1" spc="-114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Technique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50">
              <a:latin typeface="Calibri"/>
              <a:cs typeface="Calibri"/>
            </a:endParaRPr>
          </a:p>
          <a:p>
            <a:pPr marL="563880" marR="1316355" indent="-515620">
              <a:lnSpc>
                <a:spcPct val="100000"/>
              </a:lnSpc>
              <a:buAutoNum type="arabicPeriod"/>
              <a:tabLst>
                <a:tab pos="563880" algn="l"/>
                <a:tab pos="564515" algn="l"/>
              </a:tabLst>
            </a:pPr>
            <a:r>
              <a:rPr sz="3200" dirty="0">
                <a:latin typeface="Calibri"/>
                <a:cs typeface="Calibri"/>
              </a:rPr>
              <a:t>This</a:t>
            </a:r>
            <a:r>
              <a:rPr sz="3200" spc="-114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technique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extracts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some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amount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features</a:t>
            </a:r>
            <a:r>
              <a:rPr sz="3200" spc="-1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from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the </a:t>
            </a:r>
            <a:r>
              <a:rPr sz="3200" dirty="0">
                <a:latin typeface="Calibri"/>
                <a:cs typeface="Calibri"/>
              </a:rPr>
              <a:t>original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dataset.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rabicPeriod"/>
            </a:pPr>
            <a:endParaRPr sz="3150">
              <a:latin typeface="Calibri"/>
              <a:cs typeface="Calibri"/>
            </a:endParaRPr>
          </a:p>
          <a:p>
            <a:pPr marL="563880" marR="2019300" indent="-515620">
              <a:lnSpc>
                <a:spcPct val="100000"/>
              </a:lnSpc>
              <a:buAutoNum type="arabicPeriod"/>
              <a:tabLst>
                <a:tab pos="563880" algn="l"/>
                <a:tab pos="564515" algn="l"/>
              </a:tabLst>
            </a:pPr>
            <a:r>
              <a:rPr sz="3200" dirty="0">
                <a:latin typeface="Calibri"/>
                <a:cs typeface="Calibri"/>
              </a:rPr>
              <a:t>These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extracted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features/variables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are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called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Principal Components.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rabicPeriod"/>
            </a:pPr>
            <a:endParaRPr sz="3150">
              <a:latin typeface="Calibri"/>
              <a:cs typeface="Calibri"/>
            </a:endParaRPr>
          </a:p>
          <a:p>
            <a:pPr marL="563880" marR="922019" indent="-515620">
              <a:lnSpc>
                <a:spcPct val="100000"/>
              </a:lnSpc>
              <a:buAutoNum type="arabicPeriod"/>
              <a:tabLst>
                <a:tab pos="563880" algn="l"/>
                <a:tab pos="564515" algn="l"/>
              </a:tabLst>
            </a:pPr>
            <a:r>
              <a:rPr sz="3200" dirty="0">
                <a:latin typeface="Calibri"/>
                <a:cs typeface="Calibri"/>
              </a:rPr>
              <a:t>The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main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motive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behind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this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technique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to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extract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low </a:t>
            </a:r>
            <a:r>
              <a:rPr sz="3200" dirty="0">
                <a:latin typeface="Calibri"/>
                <a:cs typeface="Calibri"/>
              </a:rPr>
              <a:t>dimensional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set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features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from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high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dimensional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dataset.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rabicPeriod"/>
            </a:pPr>
            <a:endParaRPr sz="3150">
              <a:latin typeface="Calibri"/>
              <a:cs typeface="Calibri"/>
            </a:endParaRPr>
          </a:p>
          <a:p>
            <a:pPr marL="563880" marR="271780" indent="-515620">
              <a:lnSpc>
                <a:spcPct val="100000"/>
              </a:lnSpc>
              <a:buAutoNum type="arabicPeriod"/>
              <a:tabLst>
                <a:tab pos="563880" algn="l"/>
                <a:tab pos="564515" algn="l"/>
              </a:tabLst>
            </a:pPr>
            <a:r>
              <a:rPr sz="3200" dirty="0">
                <a:latin typeface="Calibri"/>
                <a:cs typeface="Calibri"/>
              </a:rPr>
              <a:t>It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more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useful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when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we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are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dealing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with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3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or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high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dimensional data.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77368"/>
            <a:ext cx="12192000" cy="585470"/>
          </a:xfrm>
          <a:custGeom>
            <a:avLst/>
            <a:gdLst/>
            <a:ahLst/>
            <a:cxnLst/>
            <a:rect l="l" t="t" r="r" b="b"/>
            <a:pathLst>
              <a:path w="12192000" h="585469">
                <a:moveTo>
                  <a:pt x="12192000" y="0"/>
                </a:moveTo>
                <a:lnTo>
                  <a:pt x="0" y="0"/>
                </a:lnTo>
                <a:lnTo>
                  <a:pt x="0" y="585215"/>
                </a:lnTo>
                <a:lnTo>
                  <a:pt x="12192000" y="585215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630" rIns="0" bIns="0" rtlCol="0">
            <a:spAutoFit/>
          </a:bodyPr>
          <a:lstStyle/>
          <a:p>
            <a:pPr marL="168275">
              <a:lnSpc>
                <a:spcPct val="100000"/>
              </a:lnSpc>
              <a:spcBef>
                <a:spcPts val="95"/>
              </a:spcBef>
            </a:pPr>
            <a:r>
              <a:rPr dirty="0"/>
              <a:t>Principle</a:t>
            </a:r>
            <a:r>
              <a:rPr spc="-110" dirty="0"/>
              <a:t> </a:t>
            </a:r>
            <a:r>
              <a:rPr dirty="0"/>
              <a:t>Component</a:t>
            </a:r>
            <a:r>
              <a:rPr spc="-90" dirty="0"/>
              <a:t> </a:t>
            </a:r>
            <a:r>
              <a:rPr dirty="0"/>
              <a:t>Analysis</a:t>
            </a:r>
            <a:r>
              <a:rPr spc="-125" dirty="0"/>
              <a:t> </a:t>
            </a:r>
            <a:r>
              <a:rPr dirty="0"/>
              <a:t>:</a:t>
            </a:r>
            <a:r>
              <a:rPr spc="-120" dirty="0"/>
              <a:t> </a:t>
            </a:r>
            <a:r>
              <a:rPr dirty="0"/>
              <a:t>Dimensionality</a:t>
            </a:r>
            <a:r>
              <a:rPr spc="-114" dirty="0"/>
              <a:t> </a:t>
            </a:r>
            <a:r>
              <a:rPr spc="-10" dirty="0"/>
              <a:t>Reduction</a:t>
            </a:r>
            <a:r>
              <a:rPr spc="-114" dirty="0"/>
              <a:t> </a:t>
            </a:r>
            <a:r>
              <a:rPr spc="-10" dirty="0"/>
              <a:t>Technique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739" y="1457960"/>
            <a:ext cx="11856085" cy="46278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800" b="1" dirty="0">
                <a:latin typeface="Calibri"/>
                <a:cs typeface="Calibri"/>
              </a:rPr>
              <a:t>If</a:t>
            </a:r>
            <a:r>
              <a:rPr sz="2800" b="1" spc="-2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we</a:t>
            </a:r>
            <a:r>
              <a:rPr sz="2800" b="1" spc="-1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want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to</a:t>
            </a:r>
            <a:r>
              <a:rPr sz="2800" b="1" spc="-2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perform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this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technique,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then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matrix</a:t>
            </a:r>
            <a:r>
              <a:rPr sz="2800" b="1" spc="-4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must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contain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numeric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and </a:t>
            </a:r>
            <a:r>
              <a:rPr sz="2800" b="1" spc="-10" dirty="0">
                <a:latin typeface="Calibri"/>
                <a:cs typeface="Calibri"/>
              </a:rPr>
              <a:t>standardize</a:t>
            </a:r>
            <a:r>
              <a:rPr sz="2800" b="1" spc="-95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data.</a:t>
            </a:r>
            <a:endParaRPr sz="2800">
              <a:latin typeface="Calibri"/>
              <a:cs typeface="Calibri"/>
            </a:endParaRPr>
          </a:p>
          <a:p>
            <a:pPr marL="955675" marR="1224280" indent="-229235">
              <a:lnSpc>
                <a:spcPts val="3020"/>
              </a:lnSpc>
              <a:spcBef>
                <a:spcPts val="2355"/>
              </a:spcBef>
              <a:buFont typeface="Arial"/>
              <a:buChar char="•"/>
              <a:tabLst>
                <a:tab pos="956310" algn="l"/>
              </a:tabLst>
            </a:pPr>
            <a:r>
              <a:rPr sz="2800" dirty="0">
                <a:latin typeface="Calibri"/>
                <a:cs typeface="Calibri"/>
              </a:rPr>
              <a:t>If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want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perform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technique,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matrix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must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contain </a:t>
            </a:r>
            <a:r>
              <a:rPr sz="2800" dirty="0">
                <a:latin typeface="Calibri"/>
                <a:cs typeface="Calibri"/>
              </a:rPr>
              <a:t>numeric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standardize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data.</a:t>
            </a:r>
            <a:endParaRPr sz="2800">
              <a:latin typeface="Calibri"/>
              <a:cs typeface="Calibri"/>
            </a:endParaRPr>
          </a:p>
          <a:p>
            <a:pPr marL="955675" indent="-229235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956310" algn="l"/>
              </a:tabLst>
            </a:pPr>
            <a:r>
              <a:rPr sz="2800" dirty="0">
                <a:latin typeface="Calibri"/>
                <a:cs typeface="Calibri"/>
              </a:rPr>
              <a:t>PCA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linear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combination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original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variables.</a:t>
            </a:r>
            <a:endParaRPr sz="2800">
              <a:latin typeface="Calibri"/>
              <a:cs typeface="Calibri"/>
            </a:endParaRPr>
          </a:p>
          <a:p>
            <a:pPr marL="955675" marR="1096645" indent="-229235">
              <a:lnSpc>
                <a:spcPts val="3020"/>
              </a:lnSpc>
              <a:spcBef>
                <a:spcPts val="1035"/>
              </a:spcBef>
              <a:buFont typeface="Arial"/>
              <a:buChar char="•"/>
              <a:tabLst>
                <a:tab pos="956310" algn="l"/>
              </a:tabLst>
            </a:pP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first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principal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component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should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explain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maximum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variance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dataset.</a:t>
            </a:r>
            <a:endParaRPr sz="2800">
              <a:latin typeface="Calibri"/>
              <a:cs typeface="Calibri"/>
            </a:endParaRPr>
          </a:p>
          <a:p>
            <a:pPr marL="955675" marR="835025" indent="-229235">
              <a:lnSpc>
                <a:spcPct val="90000"/>
              </a:lnSpc>
              <a:spcBef>
                <a:spcPts val="969"/>
              </a:spcBef>
              <a:buFont typeface="Arial"/>
              <a:buChar char="•"/>
              <a:tabLst>
                <a:tab pos="956310" algn="l"/>
              </a:tabLst>
            </a:pPr>
            <a:r>
              <a:rPr sz="2800" dirty="0">
                <a:latin typeface="Calibri"/>
                <a:cs typeface="Calibri"/>
              </a:rPr>
              <a:t>And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remaining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variance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being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explained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by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second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principal </a:t>
            </a:r>
            <a:r>
              <a:rPr sz="2800" dirty="0">
                <a:latin typeface="Calibri"/>
                <a:cs typeface="Calibri"/>
              </a:rPr>
              <a:t>component.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These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components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uncorrelated,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cycle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goes </a:t>
            </a:r>
            <a:r>
              <a:rPr sz="2800" spc="-25" dirty="0">
                <a:latin typeface="Calibri"/>
                <a:cs typeface="Calibri"/>
              </a:rPr>
              <a:t>on.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77368"/>
            <a:ext cx="12192000" cy="585470"/>
          </a:xfrm>
          <a:custGeom>
            <a:avLst/>
            <a:gdLst/>
            <a:ahLst/>
            <a:cxnLst/>
            <a:rect l="l" t="t" r="r" b="b"/>
            <a:pathLst>
              <a:path w="12192000" h="585469">
                <a:moveTo>
                  <a:pt x="12192000" y="0"/>
                </a:moveTo>
                <a:lnTo>
                  <a:pt x="0" y="0"/>
                </a:lnTo>
                <a:lnTo>
                  <a:pt x="0" y="585215"/>
                </a:lnTo>
                <a:lnTo>
                  <a:pt x="12192000" y="585215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17244" y="285445"/>
            <a:ext cx="9037955" cy="53073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30325">
              <a:lnSpc>
                <a:spcPct val="100000"/>
              </a:lnSpc>
              <a:spcBef>
                <a:spcPts val="95"/>
              </a:spcBef>
            </a:pPr>
            <a:r>
              <a:rPr sz="3200" b="1" dirty="0">
                <a:latin typeface="Calibri"/>
                <a:cs typeface="Calibri"/>
              </a:rPr>
              <a:t>PCA</a:t>
            </a:r>
            <a:r>
              <a:rPr sz="3200" b="1" spc="-6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:</a:t>
            </a:r>
            <a:r>
              <a:rPr sz="3200" b="1" spc="-8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Dimensionality</a:t>
            </a:r>
            <a:r>
              <a:rPr sz="3200" b="1" spc="-8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Reduction</a:t>
            </a:r>
            <a:r>
              <a:rPr sz="3200" b="1" spc="-3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:</a:t>
            </a:r>
            <a:r>
              <a:rPr sz="3200" b="1" spc="-8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Applications</a:t>
            </a:r>
            <a:endParaRPr sz="3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2720"/>
              </a:spcBef>
              <a:buFont typeface="Arial"/>
              <a:buChar char="•"/>
              <a:tabLst>
                <a:tab pos="241300" algn="l"/>
              </a:tabLst>
            </a:pPr>
            <a:r>
              <a:rPr sz="3200" dirty="0">
                <a:latin typeface="Calibri"/>
                <a:cs typeface="Calibri"/>
              </a:rPr>
              <a:t>Face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Recognition</a:t>
            </a:r>
            <a:endParaRPr sz="3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241300" algn="l"/>
              </a:tabLst>
            </a:pPr>
            <a:r>
              <a:rPr sz="3200" dirty="0">
                <a:latin typeface="Calibri"/>
                <a:cs typeface="Calibri"/>
              </a:rPr>
              <a:t>Image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Compression</a:t>
            </a:r>
            <a:endParaRPr sz="3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3200" dirty="0">
                <a:latin typeface="Calibri"/>
                <a:cs typeface="Calibri"/>
              </a:rPr>
              <a:t>Gene</a:t>
            </a:r>
            <a:r>
              <a:rPr sz="3200" spc="-1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Expression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Analysis</a:t>
            </a:r>
            <a:endParaRPr sz="3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3200" dirty="0">
                <a:latin typeface="Calibri"/>
                <a:cs typeface="Calibri"/>
              </a:rPr>
              <a:t>Data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Reduction</a:t>
            </a:r>
            <a:endParaRPr sz="3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41300" algn="l"/>
              </a:tabLst>
            </a:pPr>
            <a:r>
              <a:rPr sz="3200" dirty="0">
                <a:latin typeface="Calibri"/>
                <a:cs typeface="Calibri"/>
              </a:rPr>
              <a:t>Data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Classification</a:t>
            </a:r>
            <a:endParaRPr sz="3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241300" algn="l"/>
              </a:tabLst>
            </a:pPr>
            <a:r>
              <a:rPr sz="3200" spc="-35" dirty="0">
                <a:latin typeface="Calibri"/>
                <a:cs typeface="Calibri"/>
              </a:rPr>
              <a:t>Trend</a:t>
            </a:r>
            <a:r>
              <a:rPr sz="3200" spc="-14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Analysis</a:t>
            </a:r>
            <a:endParaRPr sz="3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3200" dirty="0">
                <a:latin typeface="Calibri"/>
                <a:cs typeface="Calibri"/>
              </a:rPr>
              <a:t>Factor</a:t>
            </a:r>
            <a:r>
              <a:rPr sz="3200" spc="-17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Analysis</a:t>
            </a:r>
            <a:endParaRPr sz="3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41300" algn="l"/>
              </a:tabLst>
            </a:pPr>
            <a:r>
              <a:rPr sz="3200" dirty="0">
                <a:latin typeface="Calibri"/>
                <a:cs typeface="Calibri"/>
              </a:rPr>
              <a:t>Noise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Reduction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20511" y="1368551"/>
            <a:ext cx="6086855" cy="496824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13105"/>
            <a:ext cx="329057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dirty="0">
                <a:latin typeface="Calibri Light"/>
                <a:cs typeface="Calibri Light"/>
              </a:rPr>
              <a:t>Steps</a:t>
            </a:r>
            <a:r>
              <a:rPr sz="4400" b="0" spc="-70" dirty="0">
                <a:latin typeface="Calibri Light"/>
                <a:cs typeface="Calibri Light"/>
              </a:rPr>
              <a:t> </a:t>
            </a:r>
            <a:r>
              <a:rPr sz="4400" b="0" dirty="0">
                <a:latin typeface="Calibri Light"/>
                <a:cs typeface="Calibri Light"/>
              </a:rPr>
              <a:t>of</a:t>
            </a:r>
            <a:r>
              <a:rPr sz="4400" b="0" spc="-105" dirty="0">
                <a:latin typeface="Calibri Light"/>
                <a:cs typeface="Calibri Light"/>
              </a:rPr>
              <a:t> </a:t>
            </a:r>
            <a:r>
              <a:rPr sz="4400" b="0" dirty="0">
                <a:latin typeface="Calibri Light"/>
                <a:cs typeface="Calibri Light"/>
              </a:rPr>
              <a:t>PCA</a:t>
            </a:r>
            <a:r>
              <a:rPr sz="4400" b="0" spc="-85" dirty="0">
                <a:latin typeface="Calibri Light"/>
                <a:cs typeface="Calibri Light"/>
              </a:rPr>
              <a:t> </a:t>
            </a:r>
            <a:r>
              <a:rPr sz="4400" b="0" spc="-25" dirty="0">
                <a:latin typeface="Calibri Light"/>
                <a:cs typeface="Calibri Light"/>
              </a:rPr>
              <a:t>:-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77439" y="1905392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>
                <a:moveTo>
                  <a:pt x="0" y="0"/>
                </a:moveTo>
                <a:lnTo>
                  <a:pt x="216745" y="0"/>
                </a:lnTo>
              </a:path>
            </a:pathLst>
          </a:custGeom>
          <a:ln w="182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09933" y="2838079"/>
            <a:ext cx="218440" cy="0"/>
          </a:xfrm>
          <a:custGeom>
            <a:avLst/>
            <a:gdLst/>
            <a:ahLst/>
            <a:cxnLst/>
            <a:rect l="l" t="t" r="r" b="b"/>
            <a:pathLst>
              <a:path w="218439">
                <a:moveTo>
                  <a:pt x="0" y="0"/>
                </a:moveTo>
                <a:lnTo>
                  <a:pt x="218314" y="0"/>
                </a:lnTo>
              </a:path>
            </a:pathLst>
          </a:custGeom>
          <a:ln w="182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91844" y="1708856"/>
            <a:ext cx="8259445" cy="246443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266700" indent="-228600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266700" algn="l"/>
                <a:tab pos="843915" algn="l"/>
                <a:tab pos="1194435" algn="l"/>
              </a:tabLst>
            </a:pPr>
            <a:r>
              <a:rPr sz="2800" spc="-25" dirty="0">
                <a:latin typeface="Calibri"/>
                <a:cs typeface="Calibri"/>
              </a:rPr>
              <a:t>Let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4125" i="1" spc="-75" baseline="-7070" dirty="0">
                <a:latin typeface="Times New Roman"/>
                <a:cs typeface="Times New Roman"/>
              </a:rPr>
              <a:t>X</a:t>
            </a:r>
            <a:r>
              <a:rPr sz="4125" i="1" baseline="-7070" dirty="0">
                <a:latin typeface="Times New Roman"/>
                <a:cs typeface="Times New Roman"/>
              </a:rPr>
              <a:t>	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mean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vector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(taking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mean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rows)</a:t>
            </a:r>
            <a:endParaRPr sz="2800">
              <a:latin typeface="Calibri"/>
              <a:cs typeface="Calibri"/>
            </a:endParaRPr>
          </a:p>
          <a:p>
            <a:pPr marL="266700" indent="-228600">
              <a:lnSpc>
                <a:spcPts val="3315"/>
              </a:lnSpc>
              <a:spcBef>
                <a:spcPts val="675"/>
              </a:spcBef>
              <a:buFont typeface="Arial"/>
              <a:buChar char="•"/>
              <a:tabLst>
                <a:tab pos="266700" algn="l"/>
              </a:tabLst>
            </a:pPr>
            <a:r>
              <a:rPr sz="2800" dirty="0">
                <a:latin typeface="Calibri"/>
                <a:cs typeface="Calibri"/>
              </a:rPr>
              <a:t>Adjust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original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by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mean</a:t>
            </a:r>
            <a:endParaRPr sz="2800">
              <a:latin typeface="Calibri"/>
              <a:cs typeface="Calibri"/>
            </a:endParaRPr>
          </a:p>
          <a:p>
            <a:pPr marL="494665">
              <a:lnSpc>
                <a:spcPts val="3254"/>
              </a:lnSpc>
              <a:tabLst>
                <a:tab pos="1576070" algn="l"/>
              </a:tabLst>
            </a:pPr>
            <a:r>
              <a:rPr sz="2400" dirty="0">
                <a:latin typeface="Calibri"/>
                <a:cs typeface="Calibri"/>
              </a:rPr>
              <a:t>X</a:t>
            </a:r>
            <a:r>
              <a:rPr sz="2400" dirty="0">
                <a:latin typeface="Tahoma"/>
                <a:cs typeface="Tahoma"/>
              </a:rPr>
              <a:t>’</a:t>
            </a:r>
            <a:r>
              <a:rPr sz="2400" spc="-215" dirty="0">
                <a:latin typeface="Tahoma"/>
                <a:cs typeface="Tahoma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0" dirty="0">
                <a:latin typeface="Tahoma"/>
                <a:cs typeface="Tahoma"/>
              </a:rPr>
              <a:t>–</a:t>
            </a:r>
            <a:r>
              <a:rPr sz="2400" dirty="0">
                <a:latin typeface="Tahoma"/>
                <a:cs typeface="Tahoma"/>
              </a:rPr>
              <a:t>	</a:t>
            </a:r>
            <a:r>
              <a:rPr sz="4125" i="1" spc="-75" baseline="-9090" dirty="0">
                <a:latin typeface="Times New Roman"/>
                <a:cs typeface="Times New Roman"/>
              </a:rPr>
              <a:t>X</a:t>
            </a:r>
            <a:endParaRPr sz="4125" baseline="-9090">
              <a:latin typeface="Times New Roman"/>
              <a:cs typeface="Times New Roman"/>
            </a:endParaRPr>
          </a:p>
          <a:p>
            <a:pPr marL="2667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66700" algn="l"/>
              </a:tabLst>
            </a:pPr>
            <a:r>
              <a:rPr sz="2800" dirty="0">
                <a:latin typeface="Calibri"/>
                <a:cs typeface="Calibri"/>
              </a:rPr>
              <a:t>Compute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covariance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matrix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adjusted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  <a:p>
            <a:pPr marL="2667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66700" algn="l"/>
              </a:tabLst>
            </a:pPr>
            <a:r>
              <a:rPr sz="2800" dirty="0">
                <a:latin typeface="Calibri"/>
                <a:cs typeface="Calibri"/>
              </a:rPr>
              <a:t>Find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eigenvectors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eigenvalues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C.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075" y="227075"/>
            <a:ext cx="11741150" cy="64643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3600" dirty="0"/>
              <a:t>GRADIENT</a:t>
            </a:r>
            <a:r>
              <a:rPr sz="3600" spc="-5" dirty="0"/>
              <a:t> </a:t>
            </a:r>
            <a:r>
              <a:rPr sz="3600" spc="-10" dirty="0"/>
              <a:t>DESCENT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35940" y="1567052"/>
            <a:ext cx="11303000" cy="135001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527685" marR="5080" indent="-515620">
              <a:lnSpc>
                <a:spcPts val="3020"/>
              </a:lnSpc>
              <a:spcBef>
                <a:spcPts val="490"/>
              </a:spcBef>
              <a:buAutoNum type="arabicPeriod" startAt="4"/>
              <a:tabLst>
                <a:tab pos="527685" algn="l"/>
                <a:tab pos="528320" algn="l"/>
              </a:tabLst>
            </a:pPr>
            <a:r>
              <a:rPr sz="2800" dirty="0">
                <a:latin typeface="Calibri"/>
                <a:cs typeface="Calibri"/>
              </a:rPr>
              <a:t>Gradient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descent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often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taught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using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linear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regression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model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because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it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relatively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straightforward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understand.</a:t>
            </a:r>
            <a:endParaRPr sz="2800">
              <a:latin typeface="Calibri"/>
              <a:cs typeface="Calibri"/>
            </a:endParaRPr>
          </a:p>
          <a:p>
            <a:pPr marL="610235" indent="-598170">
              <a:lnSpc>
                <a:spcPct val="100000"/>
              </a:lnSpc>
              <a:spcBef>
                <a:spcPts val="635"/>
              </a:spcBef>
              <a:buAutoNum type="arabicPeriod" startAt="4"/>
              <a:tabLst>
                <a:tab pos="610235" algn="l"/>
                <a:tab pos="610870" algn="l"/>
              </a:tabLst>
            </a:pPr>
            <a:r>
              <a:rPr sz="2800" dirty="0">
                <a:latin typeface="Calibri"/>
                <a:cs typeface="Calibri"/>
              </a:rPr>
              <a:t>In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practice,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useful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when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you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very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large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dataset.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13105"/>
            <a:ext cx="60953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spc="-20" dirty="0">
                <a:latin typeface="Calibri Light"/>
                <a:cs typeface="Calibri Light"/>
              </a:rPr>
              <a:t>Eigenvalues</a:t>
            </a:r>
            <a:r>
              <a:rPr sz="4400" b="0" spc="-55" dirty="0">
                <a:latin typeface="Calibri Light"/>
                <a:cs typeface="Calibri Light"/>
              </a:rPr>
              <a:t> </a:t>
            </a:r>
            <a:r>
              <a:rPr sz="4400" b="0" dirty="0">
                <a:latin typeface="Calibri Light"/>
                <a:cs typeface="Calibri Light"/>
              </a:rPr>
              <a:t>&amp;</a:t>
            </a:r>
            <a:r>
              <a:rPr sz="4400" b="0" spc="-114" dirty="0">
                <a:latin typeface="Calibri Light"/>
                <a:cs typeface="Calibri Light"/>
              </a:rPr>
              <a:t> </a:t>
            </a:r>
            <a:r>
              <a:rPr sz="4400" b="0" spc="-10" dirty="0">
                <a:latin typeface="Calibri Light"/>
                <a:cs typeface="Calibri Light"/>
              </a:rPr>
              <a:t>Eigenvectors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7244" y="1792605"/>
            <a:ext cx="10165080" cy="135318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90"/>
              </a:spcBef>
              <a:buFont typeface="Arial"/>
              <a:buChar char="•"/>
              <a:tabLst>
                <a:tab pos="241300" algn="l"/>
                <a:tab pos="6356350" algn="l"/>
              </a:tabLst>
            </a:pPr>
            <a:r>
              <a:rPr sz="2800" spc="-20" dirty="0">
                <a:latin typeface="Calibri"/>
                <a:cs typeface="Calibri"/>
              </a:rPr>
              <a:t>Vectors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x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having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same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direction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A</a:t>
            </a:r>
            <a:r>
              <a:rPr sz="2800" b="1" dirty="0">
                <a:latin typeface="Calibri"/>
                <a:cs typeface="Calibri"/>
              </a:rPr>
              <a:t>x</a:t>
            </a:r>
            <a:r>
              <a:rPr sz="2800" b="1" spc="-4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are</a:t>
            </a:r>
            <a:r>
              <a:rPr sz="2800" dirty="0">
                <a:latin typeface="Calibri"/>
                <a:cs typeface="Calibri"/>
              </a:rPr>
              <a:t>	called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eigenvectors</a:t>
            </a:r>
            <a:r>
              <a:rPr sz="2800" i="1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A</a:t>
            </a:r>
            <a:r>
              <a:rPr sz="2800" i="1" spc="-3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(</a:t>
            </a:r>
            <a:r>
              <a:rPr sz="2800" i="1" spc="-25" dirty="0">
                <a:latin typeface="Calibri"/>
                <a:cs typeface="Calibri"/>
              </a:rPr>
              <a:t>A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by n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matrix).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In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equation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A</a:t>
            </a:r>
            <a:r>
              <a:rPr sz="2800" b="1" dirty="0">
                <a:latin typeface="Calibri"/>
                <a:cs typeface="Calibri"/>
              </a:rPr>
              <a:t>x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dirty="0">
                <a:latin typeface="Symbol"/>
                <a:cs typeface="Symbol"/>
              </a:rPr>
              <a:t></a:t>
            </a:r>
            <a:r>
              <a:rPr sz="2800" b="1" dirty="0">
                <a:latin typeface="Calibri"/>
                <a:cs typeface="Calibri"/>
              </a:rPr>
              <a:t>x</a:t>
            </a:r>
            <a:r>
              <a:rPr sz="2800" dirty="0">
                <a:latin typeface="Calibri"/>
                <a:cs typeface="Calibri"/>
              </a:rPr>
              <a:t>,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Symbol"/>
                <a:cs typeface="Symbol"/>
              </a:rPr>
              <a:t></a:t>
            </a:r>
            <a:r>
              <a:rPr sz="2800" spc="-10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called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eigenvalue</a:t>
            </a:r>
            <a:r>
              <a:rPr sz="2800" i="1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i="1" spc="-25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9398" y="4974300"/>
            <a:ext cx="3747135" cy="4311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831215" algn="l"/>
                <a:tab pos="1133475" algn="l"/>
                <a:tab pos="1493520" algn="l"/>
                <a:tab pos="1947545" algn="l"/>
                <a:tab pos="2437765" algn="l"/>
                <a:tab pos="3241675" algn="l"/>
                <a:tab pos="3601085" algn="l"/>
              </a:tabLst>
            </a:pPr>
            <a:r>
              <a:rPr sz="2650" spc="-50" dirty="0">
                <a:latin typeface="Symbol"/>
                <a:cs typeface="Symbol"/>
              </a:rPr>
              <a:t></a:t>
            </a:r>
            <a:r>
              <a:rPr sz="2650" dirty="0">
                <a:latin typeface="Times New Roman"/>
                <a:cs typeface="Times New Roman"/>
              </a:rPr>
              <a:t>	</a:t>
            </a:r>
            <a:r>
              <a:rPr sz="2650" spc="-50" dirty="0">
                <a:latin typeface="Symbol"/>
                <a:cs typeface="Symbol"/>
              </a:rPr>
              <a:t></a:t>
            </a:r>
            <a:r>
              <a:rPr sz="2650" dirty="0">
                <a:latin typeface="Times New Roman"/>
                <a:cs typeface="Times New Roman"/>
              </a:rPr>
              <a:t>	</a:t>
            </a:r>
            <a:r>
              <a:rPr sz="2650" spc="-50" dirty="0">
                <a:latin typeface="Symbol"/>
                <a:cs typeface="Symbol"/>
              </a:rPr>
              <a:t></a:t>
            </a:r>
            <a:r>
              <a:rPr sz="2650" dirty="0">
                <a:latin typeface="Times New Roman"/>
                <a:cs typeface="Times New Roman"/>
              </a:rPr>
              <a:t>	</a:t>
            </a:r>
            <a:r>
              <a:rPr sz="2650" spc="-50" dirty="0">
                <a:latin typeface="Symbol"/>
                <a:cs typeface="Symbol"/>
              </a:rPr>
              <a:t></a:t>
            </a:r>
            <a:r>
              <a:rPr sz="2650" dirty="0">
                <a:latin typeface="Times New Roman"/>
                <a:cs typeface="Times New Roman"/>
              </a:rPr>
              <a:t>	</a:t>
            </a:r>
            <a:r>
              <a:rPr sz="2650" spc="-50" dirty="0">
                <a:latin typeface="Symbol"/>
                <a:cs typeface="Symbol"/>
              </a:rPr>
              <a:t></a:t>
            </a:r>
            <a:r>
              <a:rPr sz="2650" dirty="0">
                <a:latin typeface="Times New Roman"/>
                <a:cs typeface="Times New Roman"/>
              </a:rPr>
              <a:t>	</a:t>
            </a:r>
            <a:r>
              <a:rPr sz="2650" spc="-50" dirty="0">
                <a:latin typeface="Symbol"/>
                <a:cs typeface="Symbol"/>
              </a:rPr>
              <a:t></a:t>
            </a:r>
            <a:r>
              <a:rPr sz="2650" dirty="0">
                <a:latin typeface="Times New Roman"/>
                <a:cs typeface="Times New Roman"/>
              </a:rPr>
              <a:t>	</a:t>
            </a:r>
            <a:r>
              <a:rPr sz="2650" spc="-50" dirty="0">
                <a:latin typeface="Symbol"/>
                <a:cs typeface="Symbol"/>
              </a:rPr>
              <a:t></a:t>
            </a:r>
            <a:r>
              <a:rPr sz="2650" dirty="0">
                <a:latin typeface="Times New Roman"/>
                <a:cs typeface="Times New Roman"/>
              </a:rPr>
              <a:t>	</a:t>
            </a:r>
            <a:r>
              <a:rPr sz="2650" spc="-50" dirty="0">
                <a:latin typeface="Symbol"/>
                <a:cs typeface="Symbol"/>
              </a:rPr>
              <a:t>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68823" y="4411716"/>
            <a:ext cx="517525" cy="4311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650" dirty="0">
                <a:latin typeface="Symbol"/>
                <a:cs typeface="Symbol"/>
              </a:rPr>
              <a:t></a:t>
            </a:r>
            <a:r>
              <a:rPr sz="2650" spc="-375" dirty="0">
                <a:latin typeface="Times New Roman"/>
                <a:cs typeface="Times New Roman"/>
              </a:rPr>
              <a:t> </a:t>
            </a:r>
            <a:r>
              <a:rPr sz="3975" spc="112" baseline="4192" dirty="0">
                <a:latin typeface="Times New Roman"/>
                <a:cs typeface="Times New Roman"/>
              </a:rPr>
              <a:t>3</a:t>
            </a:r>
            <a:r>
              <a:rPr sz="2650" spc="75" dirty="0">
                <a:latin typeface="Symbol"/>
                <a:cs typeface="Symbol"/>
              </a:rPr>
              <a:t>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74705" y="4387108"/>
            <a:ext cx="648335" cy="4311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975" spc="-30" baseline="-4192" dirty="0">
                <a:latin typeface="Symbol"/>
                <a:cs typeface="Symbol"/>
              </a:rPr>
              <a:t></a:t>
            </a:r>
            <a:r>
              <a:rPr sz="2650" spc="-20" dirty="0">
                <a:latin typeface="Times New Roman"/>
                <a:cs typeface="Times New Roman"/>
              </a:rPr>
              <a:t>12</a:t>
            </a:r>
            <a:r>
              <a:rPr sz="3975" spc="-30" baseline="-4192" dirty="0">
                <a:latin typeface="Symbol"/>
                <a:cs typeface="Symbol"/>
              </a:rPr>
              <a:t></a:t>
            </a:r>
            <a:endParaRPr sz="3975" baseline="-4192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75885" y="4411716"/>
            <a:ext cx="1002665" cy="4311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497205" algn="l"/>
              </a:tabLst>
            </a:pPr>
            <a:r>
              <a:rPr sz="3975" spc="52" baseline="4192" dirty="0">
                <a:latin typeface="Times New Roman"/>
                <a:cs typeface="Times New Roman"/>
              </a:rPr>
              <a:t>3</a:t>
            </a:r>
            <a:r>
              <a:rPr sz="2650" spc="35" dirty="0">
                <a:latin typeface="Symbol"/>
                <a:cs typeface="Symbol"/>
              </a:rPr>
              <a:t></a:t>
            </a:r>
            <a:r>
              <a:rPr sz="2650" dirty="0">
                <a:latin typeface="Times New Roman"/>
                <a:cs typeface="Times New Roman"/>
              </a:rPr>
              <a:t>	</a:t>
            </a:r>
            <a:r>
              <a:rPr sz="2650" dirty="0">
                <a:latin typeface="Symbol"/>
                <a:cs typeface="Symbol"/>
              </a:rPr>
              <a:t></a:t>
            </a:r>
            <a:r>
              <a:rPr sz="2650" spc="-370" dirty="0">
                <a:latin typeface="Times New Roman"/>
                <a:cs typeface="Times New Roman"/>
              </a:rPr>
              <a:t> </a:t>
            </a:r>
            <a:r>
              <a:rPr sz="3975" spc="112" baseline="4192" dirty="0">
                <a:latin typeface="Times New Roman"/>
                <a:cs typeface="Times New Roman"/>
              </a:rPr>
              <a:t>3</a:t>
            </a:r>
            <a:r>
              <a:rPr sz="2650" spc="75" dirty="0">
                <a:latin typeface="Symbol"/>
                <a:cs typeface="Symbol"/>
              </a:rPr>
              <a:t>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9398" y="4387108"/>
            <a:ext cx="365125" cy="4311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975" baseline="-4192" dirty="0">
                <a:latin typeface="Symbol"/>
                <a:cs typeface="Symbol"/>
              </a:rPr>
              <a:t></a:t>
            </a:r>
            <a:r>
              <a:rPr sz="3975" spc="-562" baseline="-4192" dirty="0">
                <a:latin typeface="Times New Roman"/>
                <a:cs typeface="Times New Roman"/>
              </a:rPr>
              <a:t> </a:t>
            </a:r>
            <a:r>
              <a:rPr sz="2650" spc="-50" dirty="0">
                <a:latin typeface="Times New Roman"/>
                <a:cs typeface="Times New Roman"/>
              </a:rPr>
              <a:t>2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9398" y="4635142"/>
            <a:ext cx="3747135" cy="6889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2605"/>
              </a:lnSpc>
              <a:spcBef>
                <a:spcPts val="110"/>
              </a:spcBef>
              <a:tabLst>
                <a:tab pos="831215" algn="l"/>
                <a:tab pos="1493520" algn="l"/>
                <a:tab pos="2437765" algn="l"/>
                <a:tab pos="3601085" algn="l"/>
              </a:tabLst>
            </a:pPr>
            <a:r>
              <a:rPr sz="3975" spc="-75" baseline="1048" dirty="0">
                <a:latin typeface="Symbol"/>
                <a:cs typeface="Symbol"/>
              </a:rPr>
              <a:t></a:t>
            </a:r>
            <a:r>
              <a:rPr sz="3975" baseline="1048" dirty="0">
                <a:latin typeface="Times New Roman"/>
                <a:cs typeface="Times New Roman"/>
              </a:rPr>
              <a:t>	</a:t>
            </a:r>
            <a:r>
              <a:rPr sz="3975" spc="52" baseline="1048" dirty="0">
                <a:latin typeface="Symbol"/>
                <a:cs typeface="Symbol"/>
              </a:rPr>
              <a:t></a:t>
            </a:r>
            <a:r>
              <a:rPr sz="2650" i="1" spc="35" dirty="0">
                <a:latin typeface="Times New Roman"/>
                <a:cs typeface="Times New Roman"/>
              </a:rPr>
              <a:t>x</a:t>
            </a:r>
            <a:r>
              <a:rPr sz="3975" spc="52" baseline="1048" dirty="0">
                <a:latin typeface="Symbol"/>
                <a:cs typeface="Symbol"/>
              </a:rPr>
              <a:t></a:t>
            </a:r>
            <a:r>
              <a:rPr sz="3975" baseline="1048" dirty="0">
                <a:latin typeface="Times New Roman"/>
                <a:cs typeface="Times New Roman"/>
              </a:rPr>
              <a:t>	</a:t>
            </a:r>
            <a:r>
              <a:rPr sz="3975" baseline="1048" dirty="0">
                <a:latin typeface="Symbol"/>
                <a:cs typeface="Symbol"/>
              </a:rPr>
              <a:t></a:t>
            </a:r>
            <a:r>
              <a:rPr sz="3975" spc="-120" baseline="1048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Symbol"/>
                <a:cs typeface="Symbol"/>
              </a:rPr>
              <a:t></a:t>
            </a:r>
            <a:r>
              <a:rPr sz="2650" spc="-165" dirty="0">
                <a:latin typeface="Times New Roman"/>
                <a:cs typeface="Times New Roman"/>
              </a:rPr>
              <a:t> </a:t>
            </a:r>
            <a:r>
              <a:rPr sz="3975" spc="-75" baseline="1048" dirty="0">
                <a:latin typeface="Symbol"/>
                <a:cs typeface="Symbol"/>
              </a:rPr>
              <a:t></a:t>
            </a:r>
            <a:r>
              <a:rPr sz="3975" baseline="1048" dirty="0">
                <a:latin typeface="Times New Roman"/>
                <a:cs typeface="Times New Roman"/>
              </a:rPr>
              <a:t>	</a:t>
            </a:r>
            <a:r>
              <a:rPr sz="3975" baseline="1048" dirty="0">
                <a:latin typeface="Symbol"/>
                <a:cs typeface="Symbol"/>
              </a:rPr>
              <a:t></a:t>
            </a:r>
            <a:r>
              <a:rPr sz="3975" spc="-127" baseline="1048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Symbol"/>
                <a:cs typeface="Symbol"/>
              </a:rPr>
              <a:t></a:t>
            </a:r>
            <a:r>
              <a:rPr sz="2650" spc="-75" dirty="0">
                <a:latin typeface="Times New Roman"/>
                <a:cs typeface="Times New Roman"/>
              </a:rPr>
              <a:t> </a:t>
            </a:r>
            <a:r>
              <a:rPr sz="2650" spc="30" dirty="0">
                <a:latin typeface="Times New Roman"/>
                <a:cs typeface="Times New Roman"/>
              </a:rPr>
              <a:t>4</a:t>
            </a:r>
            <a:r>
              <a:rPr sz="2650" i="1" spc="30" dirty="0">
                <a:latin typeface="Times New Roman"/>
                <a:cs typeface="Times New Roman"/>
              </a:rPr>
              <a:t>x</a:t>
            </a:r>
            <a:r>
              <a:rPr sz="3975" spc="44" baseline="1048" dirty="0">
                <a:latin typeface="Symbol"/>
                <a:cs typeface="Symbol"/>
              </a:rPr>
              <a:t></a:t>
            </a:r>
            <a:r>
              <a:rPr sz="3975" baseline="1048" dirty="0">
                <a:latin typeface="Times New Roman"/>
                <a:cs typeface="Times New Roman"/>
              </a:rPr>
              <a:t>	</a:t>
            </a:r>
            <a:r>
              <a:rPr sz="3975" spc="-75" baseline="1048" dirty="0">
                <a:latin typeface="Symbol"/>
                <a:cs typeface="Symbol"/>
              </a:rPr>
              <a:t></a:t>
            </a:r>
            <a:endParaRPr sz="3975" baseline="1048">
              <a:latin typeface="Symbol"/>
              <a:cs typeface="Symbol"/>
            </a:endParaRPr>
          </a:p>
          <a:p>
            <a:pPr marL="179070">
              <a:lnSpc>
                <a:spcPts val="2605"/>
              </a:lnSpc>
              <a:tabLst>
                <a:tab pos="643255" algn="l"/>
                <a:tab pos="1301115" algn="l"/>
                <a:tab pos="2174240" algn="l"/>
                <a:tab pos="3408679" algn="l"/>
              </a:tabLst>
            </a:pPr>
            <a:r>
              <a:rPr sz="2650" spc="-50" dirty="0">
                <a:latin typeface="Times New Roman"/>
                <a:cs typeface="Times New Roman"/>
              </a:rPr>
              <a:t>2</a:t>
            </a:r>
            <a:r>
              <a:rPr sz="2650" dirty="0">
                <a:latin typeface="Times New Roman"/>
                <a:cs typeface="Times New Roman"/>
              </a:rPr>
              <a:t>	</a:t>
            </a:r>
            <a:r>
              <a:rPr sz="2650" spc="-50" dirty="0">
                <a:latin typeface="Times New Roman"/>
                <a:cs typeface="Times New Roman"/>
              </a:rPr>
              <a:t>1</a:t>
            </a:r>
            <a:r>
              <a:rPr sz="2650" dirty="0">
                <a:latin typeface="Times New Roman"/>
                <a:cs typeface="Times New Roman"/>
              </a:rPr>
              <a:t>	</a:t>
            </a:r>
            <a:r>
              <a:rPr sz="2650" spc="-50" dirty="0">
                <a:latin typeface="Times New Roman"/>
                <a:cs typeface="Times New Roman"/>
              </a:rPr>
              <a:t>2</a:t>
            </a:r>
            <a:r>
              <a:rPr sz="2650" dirty="0">
                <a:latin typeface="Times New Roman"/>
                <a:cs typeface="Times New Roman"/>
              </a:rPr>
              <a:t>	</a:t>
            </a:r>
            <a:r>
              <a:rPr sz="2650" spc="-50" dirty="0">
                <a:latin typeface="Times New Roman"/>
                <a:cs typeface="Times New Roman"/>
              </a:rPr>
              <a:t>8</a:t>
            </a:r>
            <a:r>
              <a:rPr sz="2650" dirty="0">
                <a:latin typeface="Times New Roman"/>
                <a:cs typeface="Times New Roman"/>
              </a:rPr>
              <a:t>	</a:t>
            </a:r>
            <a:r>
              <a:rPr sz="2650" spc="-50" dirty="0">
                <a:latin typeface="Times New Roman"/>
                <a:cs typeface="Times New Roman"/>
              </a:rPr>
              <a:t>2</a:t>
            </a:r>
            <a:endParaRPr sz="26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13105"/>
            <a:ext cx="263398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spc="-25" dirty="0">
                <a:latin typeface="Calibri Light"/>
                <a:cs typeface="Calibri Light"/>
              </a:rPr>
              <a:t>Eigenvalues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1844" y="1783789"/>
            <a:ext cx="9876790" cy="113220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66700" indent="-228600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266700" algn="l"/>
              </a:tabLst>
            </a:pPr>
            <a:r>
              <a:rPr sz="2400" dirty="0">
                <a:latin typeface="Calibri"/>
                <a:cs typeface="Calibri"/>
              </a:rPr>
              <a:t>Calculate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eigenvalues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Symbol"/>
                <a:cs typeface="Symbol"/>
              </a:rPr>
              <a:t>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eigenvectors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x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covariance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matrix:</a:t>
            </a:r>
            <a:endParaRPr sz="2400">
              <a:latin typeface="Calibri"/>
              <a:cs typeface="Calibri"/>
            </a:endParaRPr>
          </a:p>
          <a:p>
            <a:pPr marL="723265" lvl="1" indent="-229235">
              <a:lnSpc>
                <a:spcPts val="2725"/>
              </a:lnSpc>
              <a:spcBef>
                <a:spcPts val="190"/>
              </a:spcBef>
              <a:buFont typeface="Arial"/>
              <a:buChar char="•"/>
              <a:tabLst>
                <a:tab pos="723900" algn="l"/>
              </a:tabLst>
            </a:pPr>
            <a:r>
              <a:rPr sz="2400" dirty="0">
                <a:latin typeface="Calibri"/>
                <a:cs typeface="Calibri"/>
              </a:rPr>
              <a:t>Eigenvalues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Symbol"/>
                <a:cs typeface="Symbol"/>
              </a:rPr>
              <a:t></a:t>
            </a:r>
            <a:r>
              <a:rPr sz="2400" i="1" baseline="-20833" dirty="0">
                <a:latin typeface="Calibri"/>
                <a:cs typeface="Calibri"/>
              </a:rPr>
              <a:t>j</a:t>
            </a:r>
            <a:r>
              <a:rPr sz="2400" i="1" spc="179" baseline="-208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calculation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[%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total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variance]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</a:t>
            </a:r>
            <a:r>
              <a:rPr sz="2400" i="1" dirty="0">
                <a:latin typeface="Calibri"/>
                <a:cs typeface="Calibri"/>
              </a:rPr>
              <a:t>V</a:t>
            </a:r>
            <a:r>
              <a:rPr sz="2400" i="1" baseline="-20833" dirty="0">
                <a:latin typeface="Calibri"/>
                <a:cs typeface="Calibri"/>
              </a:rPr>
              <a:t>j</a:t>
            </a:r>
            <a:r>
              <a:rPr sz="2400" dirty="0">
                <a:latin typeface="Calibri"/>
                <a:cs typeface="Calibri"/>
              </a:rPr>
              <a:t>)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each</a:t>
            </a:r>
            <a:endParaRPr sz="2400">
              <a:latin typeface="Calibri"/>
              <a:cs typeface="Calibri"/>
            </a:endParaRPr>
          </a:p>
          <a:p>
            <a:pPr marL="723265">
              <a:lnSpc>
                <a:spcPts val="2725"/>
              </a:lnSpc>
            </a:pPr>
            <a:r>
              <a:rPr sz="2400" dirty="0">
                <a:latin typeface="Calibri"/>
                <a:cs typeface="Calibri"/>
              </a:rPr>
              <a:t>component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i="1" spc="-25" dirty="0">
                <a:latin typeface="Calibri"/>
                <a:cs typeface="Calibri"/>
              </a:rPr>
              <a:t>j</a:t>
            </a:r>
            <a:r>
              <a:rPr sz="2400" spc="-25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60061" y="4783574"/>
            <a:ext cx="1086485" cy="0"/>
          </a:xfrm>
          <a:custGeom>
            <a:avLst/>
            <a:gdLst/>
            <a:ahLst/>
            <a:cxnLst/>
            <a:rect l="l" t="t" r="r" b="b"/>
            <a:pathLst>
              <a:path w="1086485">
                <a:moveTo>
                  <a:pt x="0" y="0"/>
                </a:moveTo>
                <a:lnTo>
                  <a:pt x="1085944" y="0"/>
                </a:lnTo>
              </a:path>
            </a:pathLst>
          </a:custGeom>
          <a:ln w="158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727156" y="4738848"/>
            <a:ext cx="153035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i="1" spc="245" dirty="0">
                <a:latin typeface="Times New Roman"/>
                <a:cs typeface="Times New Roman"/>
              </a:rPr>
              <a:t>x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62752" y="4765161"/>
            <a:ext cx="169545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i="1" spc="280" dirty="0">
                <a:latin typeface="Times New Roman"/>
                <a:cs typeface="Times New Roman"/>
              </a:rPr>
              <a:t>n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02007" y="4738848"/>
            <a:ext cx="105410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i="1" spc="155" dirty="0">
                <a:latin typeface="Times New Roman"/>
                <a:cs typeface="Times New Roman"/>
              </a:rPr>
              <a:t>j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73586" y="4262363"/>
            <a:ext cx="540385" cy="10318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905" algn="ctr">
              <a:lnSpc>
                <a:spcPts val="1495"/>
              </a:lnSpc>
              <a:spcBef>
                <a:spcPts val="130"/>
              </a:spcBef>
            </a:pPr>
            <a:r>
              <a:rPr sz="1700" i="1" spc="280" dirty="0">
                <a:latin typeface="Times New Roman"/>
                <a:cs typeface="Times New Roman"/>
              </a:rPr>
              <a:t>n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ts val="4575"/>
              </a:lnSpc>
            </a:pPr>
            <a:r>
              <a:rPr sz="4450" spc="-1710" dirty="0">
                <a:latin typeface="Symbol"/>
                <a:cs typeface="Symbol"/>
              </a:rPr>
              <a:t></a:t>
            </a:r>
            <a:endParaRPr sz="4450">
              <a:latin typeface="Symbol"/>
              <a:cs typeface="Symbol"/>
            </a:endParaRPr>
          </a:p>
          <a:p>
            <a:pPr marL="42545" algn="ctr">
              <a:lnSpc>
                <a:spcPts val="1820"/>
              </a:lnSpc>
            </a:pPr>
            <a:r>
              <a:rPr sz="1700" i="1" spc="250" dirty="0">
                <a:latin typeface="Times New Roman"/>
                <a:cs typeface="Times New Roman"/>
              </a:rPr>
              <a:t>x</a:t>
            </a:r>
            <a:r>
              <a:rPr sz="1700" spc="250" dirty="0">
                <a:latin typeface="Symbol"/>
                <a:cs typeface="Symbol"/>
              </a:rPr>
              <a:t></a:t>
            </a:r>
            <a:r>
              <a:rPr sz="1700" spc="250" dirty="0">
                <a:latin typeface="Times New Roman"/>
                <a:cs typeface="Times New Roman"/>
              </a:rPr>
              <a:t>1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62642" y="4487516"/>
            <a:ext cx="1844675" cy="4787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604520" algn="l"/>
              </a:tabLst>
            </a:pPr>
            <a:r>
              <a:rPr sz="2950" i="1" spc="505" dirty="0">
                <a:latin typeface="Times New Roman"/>
                <a:cs typeface="Times New Roman"/>
              </a:rPr>
              <a:t>V</a:t>
            </a:r>
            <a:r>
              <a:rPr sz="2950" i="1" dirty="0">
                <a:latin typeface="Times New Roman"/>
                <a:cs typeface="Times New Roman"/>
              </a:rPr>
              <a:t>	</a:t>
            </a:r>
            <a:r>
              <a:rPr sz="2950" spc="500" dirty="0">
                <a:latin typeface="Symbol"/>
                <a:cs typeface="Symbol"/>
              </a:rPr>
              <a:t></a:t>
            </a:r>
            <a:r>
              <a:rPr sz="2950" spc="-305" dirty="0">
                <a:latin typeface="Times New Roman"/>
                <a:cs typeface="Times New Roman"/>
              </a:rPr>
              <a:t> </a:t>
            </a:r>
            <a:r>
              <a:rPr sz="2950" spc="455" dirty="0">
                <a:latin typeface="Times New Roman"/>
                <a:cs typeface="Times New Roman"/>
              </a:rPr>
              <a:t>100</a:t>
            </a:r>
            <a:r>
              <a:rPr sz="2950" spc="455" dirty="0">
                <a:latin typeface="Symbol"/>
                <a:cs typeface="Symbol"/>
              </a:rPr>
              <a:t></a:t>
            </a:r>
            <a:endParaRPr sz="295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49027" y="4453316"/>
            <a:ext cx="1219835" cy="519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82295" algn="l"/>
              </a:tabLst>
            </a:pPr>
            <a:r>
              <a:rPr sz="3250" i="1" spc="285" dirty="0">
                <a:latin typeface="Symbol"/>
                <a:cs typeface="Symbol"/>
              </a:rPr>
              <a:t></a:t>
            </a:r>
            <a:r>
              <a:rPr sz="3250" dirty="0">
                <a:latin typeface="Times New Roman"/>
                <a:cs typeface="Times New Roman"/>
              </a:rPr>
              <a:t>	</a:t>
            </a:r>
            <a:r>
              <a:rPr sz="2950" spc="500" dirty="0">
                <a:latin typeface="Symbol"/>
                <a:cs typeface="Symbol"/>
              </a:rPr>
              <a:t></a:t>
            </a:r>
            <a:r>
              <a:rPr sz="2950" spc="105" dirty="0">
                <a:latin typeface="Times New Roman"/>
                <a:cs typeface="Times New Roman"/>
              </a:rPr>
              <a:t> </a:t>
            </a:r>
            <a:r>
              <a:rPr sz="2950" i="1" spc="405" dirty="0">
                <a:latin typeface="Times New Roman"/>
                <a:cs typeface="Times New Roman"/>
              </a:rPr>
              <a:t>n</a:t>
            </a:r>
            <a:endParaRPr sz="29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51452" y="4895220"/>
            <a:ext cx="1056640" cy="9023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ts val="5090"/>
              </a:lnSpc>
              <a:spcBef>
                <a:spcPts val="110"/>
              </a:spcBef>
            </a:pPr>
            <a:r>
              <a:rPr sz="4450" spc="630" dirty="0">
                <a:latin typeface="Symbol"/>
                <a:cs typeface="Symbol"/>
              </a:rPr>
              <a:t></a:t>
            </a:r>
            <a:r>
              <a:rPr sz="4875" i="1" spc="944" baseline="12820" dirty="0">
                <a:latin typeface="Symbol"/>
                <a:cs typeface="Symbol"/>
              </a:rPr>
              <a:t></a:t>
            </a:r>
            <a:r>
              <a:rPr sz="1700" i="1" spc="630" dirty="0">
                <a:latin typeface="Times New Roman"/>
                <a:cs typeface="Times New Roman"/>
              </a:rPr>
              <a:t>x</a:t>
            </a:r>
            <a:endParaRPr sz="1700">
              <a:latin typeface="Times New Roman"/>
              <a:cs typeface="Times New Roman"/>
            </a:endParaRPr>
          </a:p>
          <a:p>
            <a:pPr marL="101600">
              <a:lnSpc>
                <a:spcPts val="1789"/>
              </a:lnSpc>
            </a:pPr>
            <a:r>
              <a:rPr sz="1700" i="1" spc="250" dirty="0">
                <a:latin typeface="Times New Roman"/>
                <a:cs typeface="Times New Roman"/>
              </a:rPr>
              <a:t>x</a:t>
            </a:r>
            <a:r>
              <a:rPr sz="1700" spc="250" dirty="0">
                <a:latin typeface="Symbol"/>
                <a:cs typeface="Symbol"/>
              </a:rPr>
              <a:t></a:t>
            </a:r>
            <a:r>
              <a:rPr sz="1700" spc="250" dirty="0">
                <a:latin typeface="Times New Roman"/>
                <a:cs typeface="Times New Roman"/>
              </a:rPr>
              <a:t>1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37694" y="4169958"/>
            <a:ext cx="473075" cy="519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3250" i="1" spc="335" dirty="0">
                <a:latin typeface="Symbol"/>
                <a:cs typeface="Symbol"/>
              </a:rPr>
              <a:t></a:t>
            </a:r>
            <a:r>
              <a:rPr sz="3250" spc="-450" dirty="0">
                <a:latin typeface="Times New Roman"/>
                <a:cs typeface="Times New Roman"/>
              </a:rPr>
              <a:t> </a:t>
            </a:r>
            <a:r>
              <a:rPr sz="2550" i="1" spc="142" baseline="-24509" dirty="0">
                <a:latin typeface="Times New Roman"/>
                <a:cs typeface="Times New Roman"/>
              </a:rPr>
              <a:t>j</a:t>
            </a:r>
            <a:endParaRPr sz="2550" baseline="-24509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13105"/>
            <a:ext cx="722503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dirty="0">
                <a:latin typeface="Calibri Light"/>
                <a:cs typeface="Calibri Light"/>
              </a:rPr>
              <a:t>Principal</a:t>
            </a:r>
            <a:r>
              <a:rPr sz="4400" b="0" spc="-114" dirty="0">
                <a:latin typeface="Calibri Light"/>
                <a:cs typeface="Calibri Light"/>
              </a:rPr>
              <a:t> </a:t>
            </a:r>
            <a:r>
              <a:rPr sz="4400" b="0" spc="-10" dirty="0">
                <a:latin typeface="Calibri Light"/>
                <a:cs typeface="Calibri Light"/>
              </a:rPr>
              <a:t>components</a:t>
            </a:r>
            <a:r>
              <a:rPr sz="4400" b="0" spc="-70" dirty="0">
                <a:latin typeface="Calibri Light"/>
                <a:cs typeface="Calibri Light"/>
              </a:rPr>
              <a:t> </a:t>
            </a:r>
            <a:r>
              <a:rPr sz="4400" b="0" dirty="0">
                <a:latin typeface="Calibri Light"/>
                <a:cs typeface="Calibri Light"/>
              </a:rPr>
              <a:t>-</a:t>
            </a:r>
            <a:r>
              <a:rPr sz="4400" b="0" spc="-160" dirty="0">
                <a:latin typeface="Calibri Light"/>
                <a:cs typeface="Calibri Light"/>
              </a:rPr>
              <a:t> </a:t>
            </a:r>
            <a:r>
              <a:rPr sz="4400" b="0" spc="-10" dirty="0">
                <a:latin typeface="Calibri Light"/>
                <a:cs typeface="Calibri Light"/>
              </a:rPr>
              <a:t>Variance</a:t>
            </a:r>
            <a:endParaRPr sz="44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539913" y="2291878"/>
            <a:ext cx="5778500" cy="2753360"/>
            <a:chOff x="2539913" y="2291878"/>
            <a:chExt cx="5778500" cy="2753360"/>
          </a:xfrm>
        </p:grpSpPr>
        <p:sp>
          <p:nvSpPr>
            <p:cNvPr id="4" name="object 4"/>
            <p:cNvSpPr/>
            <p:nvPr/>
          </p:nvSpPr>
          <p:spPr>
            <a:xfrm>
              <a:off x="2762962" y="2605113"/>
              <a:ext cx="223520" cy="2376805"/>
            </a:xfrm>
            <a:custGeom>
              <a:avLst/>
              <a:gdLst/>
              <a:ahLst/>
              <a:cxnLst/>
              <a:rect l="l" t="t" r="r" b="b"/>
              <a:pathLst>
                <a:path w="223519" h="2376804">
                  <a:moveTo>
                    <a:pt x="223049" y="0"/>
                  </a:moveTo>
                  <a:lnTo>
                    <a:pt x="0" y="0"/>
                  </a:lnTo>
                  <a:lnTo>
                    <a:pt x="0" y="2376624"/>
                  </a:lnTo>
                  <a:lnTo>
                    <a:pt x="223049" y="2376624"/>
                  </a:lnTo>
                  <a:lnTo>
                    <a:pt x="223049" y="0"/>
                  </a:lnTo>
                  <a:close/>
                </a:path>
              </a:pathLst>
            </a:custGeom>
            <a:solidFill>
              <a:srgbClr val="99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62962" y="2605113"/>
              <a:ext cx="223520" cy="2376805"/>
            </a:xfrm>
            <a:custGeom>
              <a:avLst/>
              <a:gdLst/>
              <a:ahLst/>
              <a:cxnLst/>
              <a:rect l="l" t="t" r="r" b="b"/>
              <a:pathLst>
                <a:path w="223519" h="2376804">
                  <a:moveTo>
                    <a:pt x="223049" y="2376624"/>
                  </a:moveTo>
                  <a:lnTo>
                    <a:pt x="223049" y="0"/>
                  </a:lnTo>
                  <a:lnTo>
                    <a:pt x="0" y="0"/>
                  </a:lnTo>
                  <a:lnTo>
                    <a:pt x="0" y="2376624"/>
                  </a:lnTo>
                  <a:lnTo>
                    <a:pt x="223049" y="2376624"/>
                  </a:lnTo>
                </a:path>
              </a:pathLst>
            </a:custGeom>
            <a:ln w="139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34265" y="3176888"/>
              <a:ext cx="223520" cy="1805305"/>
            </a:xfrm>
            <a:custGeom>
              <a:avLst/>
              <a:gdLst/>
              <a:ahLst/>
              <a:cxnLst/>
              <a:rect l="l" t="t" r="r" b="b"/>
              <a:pathLst>
                <a:path w="223520" h="1805304">
                  <a:moveTo>
                    <a:pt x="223049" y="0"/>
                  </a:moveTo>
                  <a:lnTo>
                    <a:pt x="0" y="0"/>
                  </a:lnTo>
                  <a:lnTo>
                    <a:pt x="0" y="1804849"/>
                  </a:lnTo>
                  <a:lnTo>
                    <a:pt x="223049" y="1804849"/>
                  </a:lnTo>
                  <a:lnTo>
                    <a:pt x="223049" y="0"/>
                  </a:lnTo>
                  <a:close/>
                </a:path>
              </a:pathLst>
            </a:custGeom>
            <a:solidFill>
              <a:srgbClr val="99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34265" y="3176888"/>
              <a:ext cx="223520" cy="1805305"/>
            </a:xfrm>
            <a:custGeom>
              <a:avLst/>
              <a:gdLst/>
              <a:ahLst/>
              <a:cxnLst/>
              <a:rect l="l" t="t" r="r" b="b"/>
              <a:pathLst>
                <a:path w="223520" h="1805304">
                  <a:moveTo>
                    <a:pt x="223049" y="1804849"/>
                  </a:moveTo>
                  <a:lnTo>
                    <a:pt x="223049" y="0"/>
                  </a:lnTo>
                  <a:lnTo>
                    <a:pt x="0" y="0"/>
                  </a:lnTo>
                  <a:lnTo>
                    <a:pt x="0" y="1804849"/>
                  </a:lnTo>
                  <a:lnTo>
                    <a:pt x="223049" y="1804849"/>
                  </a:lnTo>
                </a:path>
              </a:pathLst>
            </a:custGeom>
            <a:ln w="139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905939" y="3525453"/>
              <a:ext cx="223520" cy="1456690"/>
            </a:xfrm>
            <a:custGeom>
              <a:avLst/>
              <a:gdLst/>
              <a:ahLst/>
              <a:cxnLst/>
              <a:rect l="l" t="t" r="r" b="b"/>
              <a:pathLst>
                <a:path w="223520" h="1456689">
                  <a:moveTo>
                    <a:pt x="223049" y="0"/>
                  </a:moveTo>
                  <a:lnTo>
                    <a:pt x="0" y="0"/>
                  </a:lnTo>
                  <a:lnTo>
                    <a:pt x="0" y="1456285"/>
                  </a:lnTo>
                  <a:lnTo>
                    <a:pt x="223049" y="1456285"/>
                  </a:lnTo>
                  <a:lnTo>
                    <a:pt x="223049" y="0"/>
                  </a:lnTo>
                  <a:close/>
                </a:path>
              </a:pathLst>
            </a:custGeom>
            <a:solidFill>
              <a:srgbClr val="99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905939" y="3525453"/>
              <a:ext cx="223520" cy="1456690"/>
            </a:xfrm>
            <a:custGeom>
              <a:avLst/>
              <a:gdLst/>
              <a:ahLst/>
              <a:cxnLst/>
              <a:rect l="l" t="t" r="r" b="b"/>
              <a:pathLst>
                <a:path w="223520" h="1456689">
                  <a:moveTo>
                    <a:pt x="223049" y="1456285"/>
                  </a:moveTo>
                  <a:lnTo>
                    <a:pt x="223049" y="0"/>
                  </a:lnTo>
                  <a:lnTo>
                    <a:pt x="0" y="0"/>
                  </a:lnTo>
                  <a:lnTo>
                    <a:pt x="0" y="1456285"/>
                  </a:lnTo>
                  <a:lnTo>
                    <a:pt x="223049" y="1456285"/>
                  </a:lnTo>
                </a:path>
              </a:pathLst>
            </a:custGeom>
            <a:ln w="139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7427" y="4166570"/>
              <a:ext cx="223520" cy="815340"/>
            </a:xfrm>
            <a:custGeom>
              <a:avLst/>
              <a:gdLst/>
              <a:ahLst/>
              <a:cxnLst/>
              <a:rect l="l" t="t" r="r" b="b"/>
              <a:pathLst>
                <a:path w="223520" h="815339">
                  <a:moveTo>
                    <a:pt x="223049" y="0"/>
                  </a:moveTo>
                  <a:lnTo>
                    <a:pt x="0" y="0"/>
                  </a:lnTo>
                  <a:lnTo>
                    <a:pt x="0" y="815168"/>
                  </a:lnTo>
                  <a:lnTo>
                    <a:pt x="223049" y="815168"/>
                  </a:lnTo>
                  <a:lnTo>
                    <a:pt x="223049" y="0"/>
                  </a:lnTo>
                  <a:close/>
                </a:path>
              </a:pathLst>
            </a:custGeom>
            <a:solidFill>
              <a:srgbClr val="99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7427" y="4166570"/>
              <a:ext cx="223520" cy="815340"/>
            </a:xfrm>
            <a:custGeom>
              <a:avLst/>
              <a:gdLst/>
              <a:ahLst/>
              <a:cxnLst/>
              <a:rect l="l" t="t" r="r" b="b"/>
              <a:pathLst>
                <a:path w="223520" h="815339">
                  <a:moveTo>
                    <a:pt x="223049" y="815168"/>
                  </a:moveTo>
                  <a:lnTo>
                    <a:pt x="223049" y="0"/>
                  </a:lnTo>
                  <a:lnTo>
                    <a:pt x="0" y="0"/>
                  </a:lnTo>
                  <a:lnTo>
                    <a:pt x="0" y="815168"/>
                  </a:lnTo>
                  <a:lnTo>
                    <a:pt x="223049" y="815168"/>
                  </a:lnTo>
                </a:path>
              </a:pathLst>
            </a:custGeom>
            <a:ln w="139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049100" y="4542908"/>
              <a:ext cx="223520" cy="439420"/>
            </a:xfrm>
            <a:custGeom>
              <a:avLst/>
              <a:gdLst/>
              <a:ahLst/>
              <a:cxnLst/>
              <a:rect l="l" t="t" r="r" b="b"/>
              <a:pathLst>
                <a:path w="223520" h="439420">
                  <a:moveTo>
                    <a:pt x="223049" y="0"/>
                  </a:moveTo>
                  <a:lnTo>
                    <a:pt x="0" y="0"/>
                  </a:lnTo>
                  <a:lnTo>
                    <a:pt x="0" y="438829"/>
                  </a:lnTo>
                  <a:lnTo>
                    <a:pt x="223049" y="438829"/>
                  </a:lnTo>
                  <a:lnTo>
                    <a:pt x="223049" y="0"/>
                  </a:lnTo>
                  <a:close/>
                </a:path>
              </a:pathLst>
            </a:custGeom>
            <a:solidFill>
              <a:srgbClr val="99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49100" y="4542908"/>
              <a:ext cx="223520" cy="439420"/>
            </a:xfrm>
            <a:custGeom>
              <a:avLst/>
              <a:gdLst/>
              <a:ahLst/>
              <a:cxnLst/>
              <a:rect l="l" t="t" r="r" b="b"/>
              <a:pathLst>
                <a:path w="223520" h="439420">
                  <a:moveTo>
                    <a:pt x="223049" y="438829"/>
                  </a:moveTo>
                  <a:lnTo>
                    <a:pt x="223049" y="0"/>
                  </a:lnTo>
                  <a:lnTo>
                    <a:pt x="0" y="0"/>
                  </a:lnTo>
                  <a:lnTo>
                    <a:pt x="0" y="438829"/>
                  </a:lnTo>
                  <a:lnTo>
                    <a:pt x="223049" y="438829"/>
                  </a:lnTo>
                </a:path>
              </a:pathLst>
            </a:custGeom>
            <a:ln w="13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20403" y="4570683"/>
              <a:ext cx="223520" cy="411480"/>
            </a:xfrm>
            <a:custGeom>
              <a:avLst/>
              <a:gdLst/>
              <a:ahLst/>
              <a:cxnLst/>
              <a:rect l="l" t="t" r="r" b="b"/>
              <a:pathLst>
                <a:path w="223520" h="411479">
                  <a:moveTo>
                    <a:pt x="223049" y="0"/>
                  </a:moveTo>
                  <a:lnTo>
                    <a:pt x="0" y="0"/>
                  </a:lnTo>
                  <a:lnTo>
                    <a:pt x="0" y="411055"/>
                  </a:lnTo>
                  <a:lnTo>
                    <a:pt x="223049" y="411055"/>
                  </a:lnTo>
                  <a:lnTo>
                    <a:pt x="223049" y="0"/>
                  </a:lnTo>
                  <a:close/>
                </a:path>
              </a:pathLst>
            </a:custGeom>
            <a:solidFill>
              <a:srgbClr val="99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620403" y="4570683"/>
              <a:ext cx="223520" cy="411480"/>
            </a:xfrm>
            <a:custGeom>
              <a:avLst/>
              <a:gdLst/>
              <a:ahLst/>
              <a:cxnLst/>
              <a:rect l="l" t="t" r="r" b="b"/>
              <a:pathLst>
                <a:path w="223520" h="411479">
                  <a:moveTo>
                    <a:pt x="223049" y="411055"/>
                  </a:moveTo>
                  <a:lnTo>
                    <a:pt x="223049" y="0"/>
                  </a:lnTo>
                  <a:lnTo>
                    <a:pt x="0" y="0"/>
                  </a:lnTo>
                  <a:lnTo>
                    <a:pt x="0" y="411055"/>
                  </a:lnTo>
                  <a:lnTo>
                    <a:pt x="223049" y="411055"/>
                  </a:lnTo>
                </a:path>
              </a:pathLst>
            </a:custGeom>
            <a:ln w="13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92262" y="4668354"/>
              <a:ext cx="223520" cy="313690"/>
            </a:xfrm>
            <a:custGeom>
              <a:avLst/>
              <a:gdLst/>
              <a:ahLst/>
              <a:cxnLst/>
              <a:rect l="l" t="t" r="r" b="b"/>
              <a:pathLst>
                <a:path w="223520" h="313689">
                  <a:moveTo>
                    <a:pt x="223049" y="0"/>
                  </a:moveTo>
                  <a:lnTo>
                    <a:pt x="0" y="0"/>
                  </a:lnTo>
                  <a:lnTo>
                    <a:pt x="0" y="313383"/>
                  </a:lnTo>
                  <a:lnTo>
                    <a:pt x="223049" y="313383"/>
                  </a:lnTo>
                  <a:lnTo>
                    <a:pt x="223049" y="0"/>
                  </a:lnTo>
                  <a:close/>
                </a:path>
              </a:pathLst>
            </a:custGeom>
            <a:solidFill>
              <a:srgbClr val="99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192262" y="4668354"/>
              <a:ext cx="223520" cy="313690"/>
            </a:xfrm>
            <a:custGeom>
              <a:avLst/>
              <a:gdLst/>
              <a:ahLst/>
              <a:cxnLst/>
              <a:rect l="l" t="t" r="r" b="b"/>
              <a:pathLst>
                <a:path w="223520" h="313689">
                  <a:moveTo>
                    <a:pt x="223049" y="313383"/>
                  </a:moveTo>
                  <a:lnTo>
                    <a:pt x="223049" y="0"/>
                  </a:lnTo>
                  <a:lnTo>
                    <a:pt x="0" y="0"/>
                  </a:lnTo>
                  <a:lnTo>
                    <a:pt x="0" y="313383"/>
                  </a:lnTo>
                  <a:lnTo>
                    <a:pt x="223049" y="313383"/>
                  </a:lnTo>
                </a:path>
              </a:pathLst>
            </a:custGeom>
            <a:ln w="139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763565" y="4682242"/>
              <a:ext cx="223520" cy="299720"/>
            </a:xfrm>
            <a:custGeom>
              <a:avLst/>
              <a:gdLst/>
              <a:ahLst/>
              <a:cxnLst/>
              <a:rect l="l" t="t" r="r" b="b"/>
              <a:pathLst>
                <a:path w="223520" h="299720">
                  <a:moveTo>
                    <a:pt x="223049" y="0"/>
                  </a:moveTo>
                  <a:lnTo>
                    <a:pt x="0" y="0"/>
                  </a:lnTo>
                  <a:lnTo>
                    <a:pt x="0" y="299496"/>
                  </a:lnTo>
                  <a:lnTo>
                    <a:pt x="223049" y="299496"/>
                  </a:lnTo>
                  <a:lnTo>
                    <a:pt x="223049" y="0"/>
                  </a:lnTo>
                  <a:close/>
                </a:path>
              </a:pathLst>
            </a:custGeom>
            <a:solidFill>
              <a:srgbClr val="99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763565" y="4682242"/>
              <a:ext cx="223520" cy="299720"/>
            </a:xfrm>
            <a:custGeom>
              <a:avLst/>
              <a:gdLst/>
              <a:ahLst/>
              <a:cxnLst/>
              <a:rect l="l" t="t" r="r" b="b"/>
              <a:pathLst>
                <a:path w="223520" h="299720">
                  <a:moveTo>
                    <a:pt x="223049" y="299496"/>
                  </a:moveTo>
                  <a:lnTo>
                    <a:pt x="223049" y="0"/>
                  </a:lnTo>
                  <a:lnTo>
                    <a:pt x="0" y="0"/>
                  </a:lnTo>
                  <a:lnTo>
                    <a:pt x="0" y="299496"/>
                  </a:lnTo>
                  <a:lnTo>
                    <a:pt x="223049" y="299496"/>
                  </a:lnTo>
                </a:path>
              </a:pathLst>
            </a:custGeom>
            <a:ln w="139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335238" y="4723903"/>
              <a:ext cx="223520" cy="258445"/>
            </a:xfrm>
            <a:custGeom>
              <a:avLst/>
              <a:gdLst/>
              <a:ahLst/>
              <a:cxnLst/>
              <a:rect l="l" t="t" r="r" b="b"/>
              <a:pathLst>
                <a:path w="223520" h="258445">
                  <a:moveTo>
                    <a:pt x="223049" y="0"/>
                  </a:moveTo>
                  <a:lnTo>
                    <a:pt x="0" y="0"/>
                  </a:lnTo>
                  <a:lnTo>
                    <a:pt x="0" y="257835"/>
                  </a:lnTo>
                  <a:lnTo>
                    <a:pt x="223049" y="257835"/>
                  </a:lnTo>
                  <a:lnTo>
                    <a:pt x="223049" y="0"/>
                  </a:lnTo>
                  <a:close/>
                </a:path>
              </a:pathLst>
            </a:custGeom>
            <a:solidFill>
              <a:srgbClr val="99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335238" y="4723903"/>
              <a:ext cx="223520" cy="258445"/>
            </a:xfrm>
            <a:custGeom>
              <a:avLst/>
              <a:gdLst/>
              <a:ahLst/>
              <a:cxnLst/>
              <a:rect l="l" t="t" r="r" b="b"/>
              <a:pathLst>
                <a:path w="223520" h="258445">
                  <a:moveTo>
                    <a:pt x="223049" y="257835"/>
                  </a:moveTo>
                  <a:lnTo>
                    <a:pt x="223049" y="0"/>
                  </a:lnTo>
                  <a:lnTo>
                    <a:pt x="0" y="0"/>
                  </a:lnTo>
                  <a:lnTo>
                    <a:pt x="0" y="257835"/>
                  </a:lnTo>
                  <a:lnTo>
                    <a:pt x="223049" y="257835"/>
                  </a:lnTo>
                </a:path>
              </a:pathLst>
            </a:custGeom>
            <a:ln w="139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906541" y="4737790"/>
              <a:ext cx="223520" cy="244475"/>
            </a:xfrm>
            <a:custGeom>
              <a:avLst/>
              <a:gdLst/>
              <a:ahLst/>
              <a:cxnLst/>
              <a:rect l="l" t="t" r="r" b="b"/>
              <a:pathLst>
                <a:path w="223520" h="244475">
                  <a:moveTo>
                    <a:pt x="223049" y="0"/>
                  </a:moveTo>
                  <a:lnTo>
                    <a:pt x="0" y="0"/>
                  </a:lnTo>
                  <a:lnTo>
                    <a:pt x="0" y="243948"/>
                  </a:lnTo>
                  <a:lnTo>
                    <a:pt x="223049" y="243948"/>
                  </a:lnTo>
                  <a:lnTo>
                    <a:pt x="223049" y="0"/>
                  </a:lnTo>
                  <a:close/>
                </a:path>
              </a:pathLst>
            </a:custGeom>
            <a:solidFill>
              <a:srgbClr val="99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906541" y="4737790"/>
              <a:ext cx="223520" cy="244475"/>
            </a:xfrm>
            <a:custGeom>
              <a:avLst/>
              <a:gdLst/>
              <a:ahLst/>
              <a:cxnLst/>
              <a:rect l="l" t="t" r="r" b="b"/>
              <a:pathLst>
                <a:path w="223520" h="244475">
                  <a:moveTo>
                    <a:pt x="223049" y="243948"/>
                  </a:moveTo>
                  <a:lnTo>
                    <a:pt x="223049" y="0"/>
                  </a:lnTo>
                  <a:lnTo>
                    <a:pt x="0" y="0"/>
                  </a:lnTo>
                  <a:lnTo>
                    <a:pt x="0" y="243948"/>
                  </a:lnTo>
                  <a:lnTo>
                    <a:pt x="223049" y="243948"/>
                  </a:lnTo>
                </a:path>
              </a:pathLst>
            </a:custGeom>
            <a:ln w="139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539911" y="2291879"/>
              <a:ext cx="5778500" cy="2753360"/>
            </a:xfrm>
            <a:custGeom>
              <a:avLst/>
              <a:gdLst/>
              <a:ahLst/>
              <a:cxnLst/>
              <a:rect l="l" t="t" r="r" b="b"/>
              <a:pathLst>
                <a:path w="5778500" h="2753360">
                  <a:moveTo>
                    <a:pt x="41732" y="2689860"/>
                  </a:moveTo>
                  <a:lnTo>
                    <a:pt x="0" y="2689860"/>
                  </a:lnTo>
                  <a:lnTo>
                    <a:pt x="0" y="2703753"/>
                  </a:lnTo>
                  <a:lnTo>
                    <a:pt x="41732" y="2703753"/>
                  </a:lnTo>
                  <a:lnTo>
                    <a:pt x="41732" y="2689860"/>
                  </a:lnTo>
                  <a:close/>
                </a:path>
                <a:path w="5778500" h="2753360">
                  <a:moveTo>
                    <a:pt x="41732" y="2146414"/>
                  </a:moveTo>
                  <a:lnTo>
                    <a:pt x="0" y="2146414"/>
                  </a:lnTo>
                  <a:lnTo>
                    <a:pt x="0" y="2160308"/>
                  </a:lnTo>
                  <a:lnTo>
                    <a:pt x="41732" y="2160308"/>
                  </a:lnTo>
                  <a:lnTo>
                    <a:pt x="41732" y="2146414"/>
                  </a:lnTo>
                  <a:close/>
                </a:path>
                <a:path w="5778500" h="2753360">
                  <a:moveTo>
                    <a:pt x="41732" y="1616862"/>
                  </a:moveTo>
                  <a:lnTo>
                    <a:pt x="0" y="1616862"/>
                  </a:lnTo>
                  <a:lnTo>
                    <a:pt x="0" y="1630743"/>
                  </a:lnTo>
                  <a:lnTo>
                    <a:pt x="41732" y="1630743"/>
                  </a:lnTo>
                  <a:lnTo>
                    <a:pt x="41732" y="1616862"/>
                  </a:lnTo>
                  <a:close/>
                </a:path>
                <a:path w="5778500" h="2753360">
                  <a:moveTo>
                    <a:pt x="41732" y="1073010"/>
                  </a:moveTo>
                  <a:lnTo>
                    <a:pt x="0" y="1073010"/>
                  </a:lnTo>
                  <a:lnTo>
                    <a:pt x="0" y="1086891"/>
                  </a:lnTo>
                  <a:lnTo>
                    <a:pt x="41732" y="1086891"/>
                  </a:lnTo>
                  <a:lnTo>
                    <a:pt x="41732" y="1073010"/>
                  </a:lnTo>
                  <a:close/>
                </a:path>
                <a:path w="5778500" h="2753360">
                  <a:moveTo>
                    <a:pt x="41732" y="543445"/>
                  </a:moveTo>
                  <a:lnTo>
                    <a:pt x="0" y="543445"/>
                  </a:lnTo>
                  <a:lnTo>
                    <a:pt x="0" y="557339"/>
                  </a:lnTo>
                  <a:lnTo>
                    <a:pt x="41732" y="557339"/>
                  </a:lnTo>
                  <a:lnTo>
                    <a:pt x="41732" y="543445"/>
                  </a:lnTo>
                  <a:close/>
                </a:path>
                <a:path w="5778500" h="2753360">
                  <a:moveTo>
                    <a:pt x="41732" y="0"/>
                  </a:moveTo>
                  <a:lnTo>
                    <a:pt x="0" y="0"/>
                  </a:lnTo>
                  <a:lnTo>
                    <a:pt x="0" y="13893"/>
                  </a:lnTo>
                  <a:lnTo>
                    <a:pt x="41732" y="13893"/>
                  </a:lnTo>
                  <a:lnTo>
                    <a:pt x="41732" y="0"/>
                  </a:lnTo>
                  <a:close/>
                </a:path>
                <a:path w="5778500" h="2753360">
                  <a:moveTo>
                    <a:pt x="62598" y="2711158"/>
                  </a:moveTo>
                  <a:lnTo>
                    <a:pt x="48691" y="2711158"/>
                  </a:lnTo>
                  <a:lnTo>
                    <a:pt x="48691" y="2752814"/>
                  </a:lnTo>
                  <a:lnTo>
                    <a:pt x="62598" y="2752814"/>
                  </a:lnTo>
                  <a:lnTo>
                    <a:pt x="62598" y="2711158"/>
                  </a:lnTo>
                  <a:close/>
                </a:path>
                <a:path w="5778500" h="2753360">
                  <a:moveTo>
                    <a:pt x="62598" y="6946"/>
                  </a:moveTo>
                  <a:lnTo>
                    <a:pt x="48691" y="6946"/>
                  </a:lnTo>
                  <a:lnTo>
                    <a:pt x="48691" y="2682925"/>
                  </a:lnTo>
                  <a:lnTo>
                    <a:pt x="62598" y="2682925"/>
                  </a:lnTo>
                  <a:lnTo>
                    <a:pt x="62598" y="6946"/>
                  </a:lnTo>
                  <a:close/>
                </a:path>
                <a:path w="5778500" h="2753360">
                  <a:moveTo>
                    <a:pt x="634365" y="2711158"/>
                  </a:moveTo>
                  <a:lnTo>
                    <a:pt x="620458" y="2711158"/>
                  </a:lnTo>
                  <a:lnTo>
                    <a:pt x="620458" y="2752814"/>
                  </a:lnTo>
                  <a:lnTo>
                    <a:pt x="634365" y="2752814"/>
                  </a:lnTo>
                  <a:lnTo>
                    <a:pt x="634365" y="2711158"/>
                  </a:lnTo>
                  <a:close/>
                </a:path>
                <a:path w="5778500" h="2753360">
                  <a:moveTo>
                    <a:pt x="1205661" y="2711158"/>
                  </a:moveTo>
                  <a:lnTo>
                    <a:pt x="1191755" y="2711158"/>
                  </a:lnTo>
                  <a:lnTo>
                    <a:pt x="1191755" y="2752814"/>
                  </a:lnTo>
                  <a:lnTo>
                    <a:pt x="1205661" y="2752814"/>
                  </a:lnTo>
                  <a:lnTo>
                    <a:pt x="1205661" y="2711158"/>
                  </a:lnTo>
                  <a:close/>
                </a:path>
                <a:path w="5778500" h="2753360">
                  <a:moveTo>
                    <a:pt x="1777530" y="2711158"/>
                  </a:moveTo>
                  <a:lnTo>
                    <a:pt x="1763610" y="2711158"/>
                  </a:lnTo>
                  <a:lnTo>
                    <a:pt x="1763610" y="2752814"/>
                  </a:lnTo>
                  <a:lnTo>
                    <a:pt x="1777530" y="2752814"/>
                  </a:lnTo>
                  <a:lnTo>
                    <a:pt x="1777530" y="2711158"/>
                  </a:lnTo>
                  <a:close/>
                </a:path>
                <a:path w="5778500" h="2753360">
                  <a:moveTo>
                    <a:pt x="2348827" y="2711158"/>
                  </a:moveTo>
                  <a:lnTo>
                    <a:pt x="2334920" y="2711158"/>
                  </a:lnTo>
                  <a:lnTo>
                    <a:pt x="2334920" y="2752814"/>
                  </a:lnTo>
                  <a:lnTo>
                    <a:pt x="2348827" y="2752814"/>
                  </a:lnTo>
                  <a:lnTo>
                    <a:pt x="2348827" y="2711158"/>
                  </a:lnTo>
                  <a:close/>
                </a:path>
                <a:path w="5778500" h="2753360">
                  <a:moveTo>
                    <a:pt x="2920504" y="2711158"/>
                  </a:moveTo>
                  <a:lnTo>
                    <a:pt x="2906585" y="2711158"/>
                  </a:lnTo>
                  <a:lnTo>
                    <a:pt x="2906585" y="2752814"/>
                  </a:lnTo>
                  <a:lnTo>
                    <a:pt x="2920504" y="2752814"/>
                  </a:lnTo>
                  <a:lnTo>
                    <a:pt x="2920504" y="2711158"/>
                  </a:lnTo>
                  <a:close/>
                </a:path>
                <a:path w="5778500" h="2753360">
                  <a:moveTo>
                    <a:pt x="3491801" y="2711158"/>
                  </a:moveTo>
                  <a:lnTo>
                    <a:pt x="3477895" y="2711158"/>
                  </a:lnTo>
                  <a:lnTo>
                    <a:pt x="3477895" y="2752814"/>
                  </a:lnTo>
                  <a:lnTo>
                    <a:pt x="3491801" y="2752814"/>
                  </a:lnTo>
                  <a:lnTo>
                    <a:pt x="3491801" y="2711158"/>
                  </a:lnTo>
                  <a:close/>
                </a:path>
                <a:path w="5778500" h="2753360">
                  <a:moveTo>
                    <a:pt x="4063669" y="2711158"/>
                  </a:moveTo>
                  <a:lnTo>
                    <a:pt x="4049750" y="2711158"/>
                  </a:lnTo>
                  <a:lnTo>
                    <a:pt x="4049750" y="2752814"/>
                  </a:lnTo>
                  <a:lnTo>
                    <a:pt x="4063669" y="2752814"/>
                  </a:lnTo>
                  <a:lnTo>
                    <a:pt x="4063669" y="2711158"/>
                  </a:lnTo>
                  <a:close/>
                </a:path>
                <a:path w="5778500" h="2753360">
                  <a:moveTo>
                    <a:pt x="4634966" y="2711158"/>
                  </a:moveTo>
                  <a:lnTo>
                    <a:pt x="4621060" y="2711158"/>
                  </a:lnTo>
                  <a:lnTo>
                    <a:pt x="4621060" y="2752814"/>
                  </a:lnTo>
                  <a:lnTo>
                    <a:pt x="4634966" y="2752814"/>
                  </a:lnTo>
                  <a:lnTo>
                    <a:pt x="4634966" y="2711158"/>
                  </a:lnTo>
                  <a:close/>
                </a:path>
                <a:path w="5778500" h="2753360">
                  <a:moveTo>
                    <a:pt x="5206644" y="2711158"/>
                  </a:moveTo>
                  <a:lnTo>
                    <a:pt x="5192725" y="2711158"/>
                  </a:lnTo>
                  <a:lnTo>
                    <a:pt x="5192725" y="2752814"/>
                  </a:lnTo>
                  <a:lnTo>
                    <a:pt x="5206644" y="2752814"/>
                  </a:lnTo>
                  <a:lnTo>
                    <a:pt x="5206644" y="2711158"/>
                  </a:lnTo>
                  <a:close/>
                </a:path>
                <a:path w="5778500" h="2753360">
                  <a:moveTo>
                    <a:pt x="5757075" y="2689860"/>
                  </a:moveTo>
                  <a:lnTo>
                    <a:pt x="55638" y="2689860"/>
                  </a:lnTo>
                  <a:lnTo>
                    <a:pt x="55638" y="2703753"/>
                  </a:lnTo>
                  <a:lnTo>
                    <a:pt x="5757075" y="2703753"/>
                  </a:lnTo>
                  <a:lnTo>
                    <a:pt x="5757075" y="2689860"/>
                  </a:lnTo>
                  <a:close/>
                </a:path>
                <a:path w="5778500" h="2753360">
                  <a:moveTo>
                    <a:pt x="5777941" y="2711158"/>
                  </a:moveTo>
                  <a:lnTo>
                    <a:pt x="5764034" y="2711158"/>
                  </a:lnTo>
                  <a:lnTo>
                    <a:pt x="5764034" y="2752814"/>
                  </a:lnTo>
                  <a:lnTo>
                    <a:pt x="5777941" y="2752814"/>
                  </a:lnTo>
                  <a:lnTo>
                    <a:pt x="5777941" y="27111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241562" y="2167526"/>
            <a:ext cx="6022975" cy="31978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25" dirty="0">
                <a:latin typeface="Arial"/>
                <a:cs typeface="Arial"/>
              </a:rPr>
              <a:t>25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25" dirty="0">
                <a:latin typeface="Arial"/>
                <a:cs typeface="Arial"/>
              </a:rPr>
              <a:t>20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25" dirty="0">
                <a:latin typeface="Arial"/>
                <a:cs typeface="Arial"/>
              </a:rPr>
              <a:t>15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25" dirty="0"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Arial"/>
              <a:cs typeface="Arial"/>
            </a:endParaRPr>
          </a:p>
          <a:p>
            <a:pPr marL="109855">
              <a:lnSpc>
                <a:spcPct val="100000"/>
              </a:lnSpc>
            </a:pPr>
            <a:r>
              <a:rPr sz="1400" spc="15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50">
              <a:latin typeface="Arial"/>
              <a:cs typeface="Arial"/>
            </a:endParaRPr>
          </a:p>
          <a:p>
            <a:pPr marL="109855">
              <a:lnSpc>
                <a:spcPct val="100000"/>
              </a:lnSpc>
            </a:pPr>
            <a:r>
              <a:rPr sz="1400" spc="15" dirty="0"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  <a:p>
            <a:pPr marL="472440">
              <a:lnSpc>
                <a:spcPct val="100000"/>
              </a:lnSpc>
              <a:spcBef>
                <a:spcPts val="405"/>
              </a:spcBef>
              <a:tabLst>
                <a:tab pos="1043940" algn="l"/>
                <a:tab pos="1615440" algn="l"/>
                <a:tab pos="2186940" algn="l"/>
                <a:tab pos="2758440" algn="l"/>
                <a:tab pos="3329940" algn="l"/>
                <a:tab pos="3901440" algn="l"/>
                <a:tab pos="4472940" algn="l"/>
                <a:tab pos="5044440" algn="l"/>
                <a:tab pos="5560060" algn="l"/>
              </a:tabLst>
            </a:pPr>
            <a:r>
              <a:rPr sz="1400" spc="-25" dirty="0">
                <a:latin typeface="Arial"/>
                <a:cs typeface="Arial"/>
              </a:rPr>
              <a:t>PC1</a:t>
            </a:r>
            <a:r>
              <a:rPr sz="1400" dirty="0">
                <a:latin typeface="Arial"/>
                <a:cs typeface="Arial"/>
              </a:rPr>
              <a:t>	</a:t>
            </a:r>
            <a:r>
              <a:rPr sz="1400" spc="-25" dirty="0">
                <a:latin typeface="Arial"/>
                <a:cs typeface="Arial"/>
              </a:rPr>
              <a:t>PC2</a:t>
            </a:r>
            <a:r>
              <a:rPr sz="1400" dirty="0">
                <a:latin typeface="Arial"/>
                <a:cs typeface="Arial"/>
              </a:rPr>
              <a:t>	</a:t>
            </a:r>
            <a:r>
              <a:rPr sz="1400" spc="-25" dirty="0">
                <a:latin typeface="Arial"/>
                <a:cs typeface="Arial"/>
              </a:rPr>
              <a:t>PC3</a:t>
            </a:r>
            <a:r>
              <a:rPr sz="1400" dirty="0">
                <a:latin typeface="Arial"/>
                <a:cs typeface="Arial"/>
              </a:rPr>
              <a:t>	</a:t>
            </a:r>
            <a:r>
              <a:rPr sz="1400" spc="-25" dirty="0">
                <a:latin typeface="Arial"/>
                <a:cs typeface="Arial"/>
              </a:rPr>
              <a:t>PC4</a:t>
            </a:r>
            <a:r>
              <a:rPr sz="1400" dirty="0">
                <a:latin typeface="Arial"/>
                <a:cs typeface="Arial"/>
              </a:rPr>
              <a:t>	</a:t>
            </a:r>
            <a:r>
              <a:rPr sz="1400" spc="-25" dirty="0">
                <a:latin typeface="Arial"/>
                <a:cs typeface="Arial"/>
              </a:rPr>
              <a:t>PC5</a:t>
            </a:r>
            <a:r>
              <a:rPr sz="1400" dirty="0">
                <a:latin typeface="Arial"/>
                <a:cs typeface="Arial"/>
              </a:rPr>
              <a:t>	</a:t>
            </a:r>
            <a:r>
              <a:rPr sz="1400" spc="-25" dirty="0">
                <a:latin typeface="Arial"/>
                <a:cs typeface="Arial"/>
              </a:rPr>
              <a:t>PC6</a:t>
            </a:r>
            <a:r>
              <a:rPr sz="1400" dirty="0">
                <a:latin typeface="Arial"/>
                <a:cs typeface="Arial"/>
              </a:rPr>
              <a:t>	</a:t>
            </a:r>
            <a:r>
              <a:rPr sz="1400" spc="-25" dirty="0">
                <a:latin typeface="Arial"/>
                <a:cs typeface="Arial"/>
              </a:rPr>
              <a:t>PC7</a:t>
            </a:r>
            <a:r>
              <a:rPr sz="1400" dirty="0">
                <a:latin typeface="Arial"/>
                <a:cs typeface="Arial"/>
              </a:rPr>
              <a:t>	</a:t>
            </a:r>
            <a:r>
              <a:rPr sz="1400" spc="-25" dirty="0">
                <a:latin typeface="Arial"/>
                <a:cs typeface="Arial"/>
              </a:rPr>
              <a:t>PC8</a:t>
            </a:r>
            <a:r>
              <a:rPr sz="1400" dirty="0">
                <a:latin typeface="Arial"/>
                <a:cs typeface="Arial"/>
              </a:rPr>
              <a:t>	</a:t>
            </a:r>
            <a:r>
              <a:rPr sz="1400" spc="-25" dirty="0">
                <a:latin typeface="Arial"/>
                <a:cs typeface="Arial"/>
              </a:rPr>
              <a:t>PC9</a:t>
            </a:r>
            <a:r>
              <a:rPr sz="1400" dirty="0">
                <a:latin typeface="Arial"/>
                <a:cs typeface="Arial"/>
              </a:rPr>
              <a:t>	</a:t>
            </a:r>
            <a:r>
              <a:rPr sz="1400" spc="-20" dirty="0">
                <a:latin typeface="Arial"/>
                <a:cs typeface="Arial"/>
              </a:rPr>
              <a:t>PC10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937843" y="3083908"/>
            <a:ext cx="227965" cy="11163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70"/>
              </a:lnSpc>
            </a:pPr>
            <a:r>
              <a:rPr sz="1400" b="1" dirty="0">
                <a:latin typeface="Arial"/>
                <a:cs typeface="Arial"/>
              </a:rPr>
              <a:t>Variance</a:t>
            </a:r>
            <a:r>
              <a:rPr sz="1400" b="1" spc="70" dirty="0">
                <a:latin typeface="Arial"/>
                <a:cs typeface="Arial"/>
              </a:rPr>
              <a:t> </a:t>
            </a:r>
            <a:r>
              <a:rPr sz="1400" b="1" spc="-25" dirty="0">
                <a:latin typeface="Arial"/>
                <a:cs typeface="Arial"/>
              </a:rPr>
              <a:t>(%)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13105"/>
            <a:ext cx="400621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spc="-55" dirty="0">
                <a:latin typeface="Calibri Light"/>
                <a:cs typeface="Calibri Light"/>
              </a:rPr>
              <a:t>Transformed</a:t>
            </a:r>
            <a:r>
              <a:rPr sz="4400" b="0" spc="-160" dirty="0">
                <a:latin typeface="Calibri Light"/>
                <a:cs typeface="Calibri Light"/>
              </a:rPr>
              <a:t> </a:t>
            </a:r>
            <a:r>
              <a:rPr sz="4400" b="0" spc="-20" dirty="0">
                <a:latin typeface="Calibri Light"/>
                <a:cs typeface="Calibri Light"/>
              </a:rPr>
              <a:t>Data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1844" y="1711904"/>
            <a:ext cx="9035415" cy="2452370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266700" indent="-228600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266700" algn="l"/>
              </a:tabLst>
            </a:pPr>
            <a:r>
              <a:rPr sz="2800" spc="-10" dirty="0">
                <a:latin typeface="Calibri"/>
                <a:cs typeface="Calibri"/>
              </a:rPr>
              <a:t>Eigenvalues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Symbol"/>
                <a:cs typeface="Symbol"/>
              </a:rPr>
              <a:t></a:t>
            </a:r>
            <a:r>
              <a:rPr sz="2775" i="1" baseline="-19519" dirty="0">
                <a:latin typeface="Calibri"/>
                <a:cs typeface="Calibri"/>
              </a:rPr>
              <a:t>j</a:t>
            </a:r>
            <a:r>
              <a:rPr sz="2775" i="1" spc="262" baseline="-19519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corresponds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variance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each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component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i="1" spc="-50" dirty="0">
                <a:latin typeface="Calibri"/>
                <a:cs typeface="Calibri"/>
              </a:rPr>
              <a:t>j</a:t>
            </a:r>
            <a:endParaRPr sz="2800">
              <a:latin typeface="Calibri"/>
              <a:cs typeface="Calibri"/>
            </a:endParaRPr>
          </a:p>
          <a:p>
            <a:pPr marL="2667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66700" algn="l"/>
              </a:tabLst>
            </a:pPr>
            <a:r>
              <a:rPr sz="2800" i="1" dirty="0">
                <a:latin typeface="Calibri"/>
                <a:cs typeface="Calibri"/>
              </a:rPr>
              <a:t>Thus,</a:t>
            </a:r>
            <a:r>
              <a:rPr sz="2800" i="1" spc="-45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sort</a:t>
            </a:r>
            <a:r>
              <a:rPr sz="2800" i="1" spc="-40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by </a:t>
            </a:r>
            <a:r>
              <a:rPr sz="2800" spc="-25" dirty="0">
                <a:latin typeface="Symbol"/>
                <a:cs typeface="Symbol"/>
              </a:rPr>
              <a:t></a:t>
            </a:r>
            <a:r>
              <a:rPr sz="2775" i="1" spc="-37" baseline="-19519" dirty="0">
                <a:latin typeface="Calibri"/>
                <a:cs typeface="Calibri"/>
              </a:rPr>
              <a:t>j</a:t>
            </a:r>
            <a:endParaRPr sz="2775" baseline="-19519">
              <a:latin typeface="Calibri"/>
              <a:cs typeface="Calibri"/>
            </a:endParaRPr>
          </a:p>
          <a:p>
            <a:pPr marL="266700" marR="30480" indent="-228600">
              <a:lnSpc>
                <a:spcPts val="3030"/>
              </a:lnSpc>
              <a:spcBef>
                <a:spcPts val="1025"/>
              </a:spcBef>
              <a:buFont typeface="Arial"/>
              <a:buChar char="•"/>
              <a:tabLst>
                <a:tab pos="266700" algn="l"/>
              </a:tabLst>
            </a:pPr>
            <a:r>
              <a:rPr sz="2800" spc="-65" dirty="0">
                <a:latin typeface="Calibri"/>
                <a:cs typeface="Calibri"/>
              </a:rPr>
              <a:t>Take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first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p</a:t>
            </a:r>
            <a:r>
              <a:rPr sz="2800" i="1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eigenvectors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775" b="1" baseline="-19519" dirty="0">
                <a:latin typeface="Calibri"/>
                <a:cs typeface="Calibri"/>
              </a:rPr>
              <a:t>i;</a:t>
            </a:r>
            <a:r>
              <a:rPr sz="2775" b="1" spc="577" baseline="-19519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where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number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top </a:t>
            </a:r>
            <a:r>
              <a:rPr sz="2800" spc="-10" dirty="0">
                <a:latin typeface="Calibri"/>
                <a:cs typeface="Calibri"/>
              </a:rPr>
              <a:t>eigenvalues</a:t>
            </a:r>
            <a:endParaRPr sz="2800">
              <a:latin typeface="Calibri"/>
              <a:cs typeface="Calibri"/>
            </a:endParaRPr>
          </a:p>
          <a:p>
            <a:pPr marL="266700" indent="-2286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66700" algn="l"/>
              </a:tabLst>
            </a:pPr>
            <a:r>
              <a:rPr sz="2800" dirty="0">
                <a:latin typeface="Calibri"/>
                <a:cs typeface="Calibri"/>
              </a:rPr>
              <a:t>These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directions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largest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variances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77311" y="4348788"/>
            <a:ext cx="305435" cy="0"/>
          </a:xfrm>
          <a:custGeom>
            <a:avLst/>
            <a:gdLst/>
            <a:ahLst/>
            <a:cxnLst/>
            <a:rect l="l" t="t" r="r" b="b"/>
            <a:pathLst>
              <a:path w="305435">
                <a:moveTo>
                  <a:pt x="0" y="0"/>
                </a:moveTo>
                <a:lnTo>
                  <a:pt x="305399" y="0"/>
                </a:lnTo>
              </a:path>
            </a:pathLst>
          </a:custGeom>
          <a:ln w="17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68895" y="5330600"/>
            <a:ext cx="187960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00" spc="5" dirty="0">
                <a:latin typeface="Symbol"/>
                <a:cs typeface="Symbol"/>
              </a:rPr>
              <a:t></a:t>
            </a:r>
            <a:endParaRPr sz="330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50988" y="5732317"/>
            <a:ext cx="605790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430530" algn="l"/>
              </a:tabLst>
            </a:pPr>
            <a:r>
              <a:rPr sz="33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3300" spc="-50" dirty="0">
                <a:latin typeface="Symbol"/>
                <a:cs typeface="Symbol"/>
              </a:rPr>
              <a:t></a:t>
            </a:r>
            <a:endParaRPr sz="330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16958" y="6035945"/>
            <a:ext cx="187960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00" spc="5" dirty="0">
                <a:latin typeface="Symbol"/>
                <a:cs typeface="Symbol"/>
              </a:rPr>
              <a:t></a:t>
            </a:r>
            <a:endParaRPr sz="330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60334" y="6022414"/>
            <a:ext cx="187960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00" spc="5" dirty="0">
                <a:latin typeface="Symbol"/>
                <a:cs typeface="Symbol"/>
              </a:rPr>
              <a:t></a:t>
            </a:r>
            <a:endParaRPr sz="330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60334" y="5732317"/>
            <a:ext cx="344170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950" spc="-37" baseline="-1683" dirty="0">
                <a:latin typeface="Symbol"/>
                <a:cs typeface="Symbol"/>
              </a:rPr>
              <a:t></a:t>
            </a:r>
            <a:r>
              <a:rPr sz="3300" spc="-25" dirty="0">
                <a:latin typeface="Symbol"/>
                <a:cs typeface="Symbol"/>
              </a:rPr>
              <a:t></a:t>
            </a:r>
            <a:endParaRPr sz="33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60333" y="4943276"/>
            <a:ext cx="187960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00" spc="5" dirty="0">
                <a:latin typeface="Symbol"/>
                <a:cs typeface="Symbol"/>
              </a:rPr>
              <a:t></a:t>
            </a:r>
            <a:endParaRPr sz="330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60333" y="4526342"/>
            <a:ext cx="1796414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216660" algn="l"/>
                <a:tab pos="1621155" algn="l"/>
              </a:tabLst>
            </a:pPr>
            <a:r>
              <a:rPr sz="4950" spc="-37" baseline="-1683" dirty="0">
                <a:latin typeface="Symbol"/>
                <a:cs typeface="Symbol"/>
              </a:rPr>
              <a:t></a:t>
            </a:r>
            <a:r>
              <a:rPr sz="3300" spc="-25" dirty="0">
                <a:latin typeface="Symbol"/>
                <a:cs typeface="Symbol"/>
              </a:rPr>
              <a:t></a:t>
            </a:r>
            <a:r>
              <a:rPr sz="3300" dirty="0">
                <a:latin typeface="Times New Roman"/>
                <a:cs typeface="Times New Roman"/>
              </a:rPr>
              <a:t>	</a:t>
            </a:r>
            <a:r>
              <a:rPr sz="33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3300" spc="-50" dirty="0">
                <a:latin typeface="Symbol"/>
                <a:cs typeface="Symbol"/>
              </a:rPr>
              <a:t></a:t>
            </a:r>
            <a:endParaRPr sz="33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35669" y="6022414"/>
            <a:ext cx="187960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00" spc="5" dirty="0">
                <a:latin typeface="Symbol"/>
                <a:cs typeface="Symbol"/>
              </a:rPr>
              <a:t></a:t>
            </a:r>
            <a:endParaRPr sz="330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35669" y="5746708"/>
            <a:ext cx="187960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00" spc="5" dirty="0">
                <a:latin typeface="Symbol"/>
                <a:cs typeface="Symbol"/>
              </a:rPr>
              <a:t></a:t>
            </a:r>
            <a:endParaRPr sz="33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35669" y="4540734"/>
            <a:ext cx="187960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00" spc="5" dirty="0">
                <a:latin typeface="Symbol"/>
                <a:cs typeface="Symbol"/>
              </a:rPr>
              <a:t></a:t>
            </a:r>
            <a:endParaRPr sz="33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320761" y="5209687"/>
            <a:ext cx="257175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00" spc="10" dirty="0">
                <a:latin typeface="Symbol"/>
                <a:cs typeface="Symbol"/>
              </a:rPr>
              <a:t></a:t>
            </a:r>
            <a:endParaRPr sz="330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65426" y="4943276"/>
            <a:ext cx="758190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582295" algn="l"/>
              </a:tabLst>
            </a:pPr>
            <a:r>
              <a:rPr sz="3300" spc="-50" dirty="0">
                <a:latin typeface="Symbol"/>
                <a:cs typeface="Symbol"/>
              </a:rPr>
              <a:t></a:t>
            </a:r>
            <a:r>
              <a:rPr sz="3300" dirty="0">
                <a:latin typeface="Times New Roman"/>
                <a:cs typeface="Times New Roman"/>
              </a:rPr>
              <a:t>	</a:t>
            </a:r>
            <a:r>
              <a:rPr sz="3300" spc="-50" dirty="0">
                <a:latin typeface="Symbol"/>
                <a:cs typeface="Symbol"/>
              </a:rPr>
              <a:t></a:t>
            </a:r>
            <a:endParaRPr sz="330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32657" y="6022414"/>
            <a:ext cx="920750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744855" algn="l"/>
              </a:tabLst>
            </a:pPr>
            <a:r>
              <a:rPr sz="3300" spc="-50" dirty="0">
                <a:latin typeface="Symbol"/>
                <a:cs typeface="Symbol"/>
              </a:rPr>
              <a:t></a:t>
            </a:r>
            <a:r>
              <a:rPr sz="3300" dirty="0">
                <a:latin typeface="Times New Roman"/>
                <a:cs typeface="Times New Roman"/>
              </a:rPr>
              <a:t>	</a:t>
            </a:r>
            <a:r>
              <a:rPr sz="3300" spc="-50" dirty="0">
                <a:latin typeface="Symbol"/>
                <a:cs typeface="Symbol"/>
              </a:rPr>
              <a:t></a:t>
            </a:r>
            <a:endParaRPr sz="330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32657" y="5746708"/>
            <a:ext cx="920750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744855" algn="l"/>
              </a:tabLst>
            </a:pPr>
            <a:r>
              <a:rPr sz="3300" spc="-50" dirty="0">
                <a:latin typeface="Symbol"/>
                <a:cs typeface="Symbol"/>
              </a:rPr>
              <a:t></a:t>
            </a:r>
            <a:r>
              <a:rPr sz="3300" dirty="0">
                <a:latin typeface="Times New Roman"/>
                <a:cs typeface="Times New Roman"/>
              </a:rPr>
              <a:t>	</a:t>
            </a:r>
            <a:r>
              <a:rPr sz="3300" spc="-50" dirty="0">
                <a:latin typeface="Symbol"/>
                <a:cs typeface="Symbol"/>
              </a:rPr>
              <a:t></a:t>
            </a:r>
            <a:endParaRPr sz="330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32657" y="6290488"/>
            <a:ext cx="2272030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744855" algn="l"/>
                <a:tab pos="1315085" algn="l"/>
                <a:tab pos="1939925" algn="l"/>
              </a:tabLst>
            </a:pPr>
            <a:r>
              <a:rPr sz="3300" spc="-50" dirty="0">
                <a:latin typeface="Symbol"/>
                <a:cs typeface="Symbol"/>
              </a:rPr>
              <a:t></a:t>
            </a:r>
            <a:r>
              <a:rPr sz="3300" dirty="0">
                <a:latin typeface="Times New Roman"/>
                <a:cs typeface="Times New Roman"/>
              </a:rPr>
              <a:t>	</a:t>
            </a:r>
            <a:r>
              <a:rPr sz="3300" spc="-50" dirty="0">
                <a:latin typeface="Symbol"/>
                <a:cs typeface="Symbol"/>
              </a:rPr>
              <a:t></a:t>
            </a:r>
            <a:r>
              <a:rPr sz="3300" dirty="0">
                <a:latin typeface="Times New Roman"/>
                <a:cs typeface="Times New Roman"/>
              </a:rPr>
              <a:t>	</a:t>
            </a:r>
            <a:r>
              <a:rPr sz="3300" spc="-50" dirty="0">
                <a:latin typeface="Symbol"/>
                <a:cs typeface="Symbol"/>
              </a:rPr>
              <a:t></a:t>
            </a:r>
            <a:r>
              <a:rPr sz="3300" dirty="0">
                <a:latin typeface="Times New Roman"/>
                <a:cs typeface="Times New Roman"/>
              </a:rPr>
              <a:t>	</a:t>
            </a:r>
            <a:r>
              <a:rPr sz="3300" spc="-25" dirty="0">
                <a:latin typeface="Symbol"/>
                <a:cs typeface="Symbol"/>
              </a:rPr>
              <a:t></a:t>
            </a:r>
            <a:r>
              <a:rPr sz="4950" spc="-37" baseline="-1683" dirty="0">
                <a:latin typeface="Symbol"/>
                <a:cs typeface="Symbol"/>
              </a:rPr>
              <a:t></a:t>
            </a:r>
            <a:endParaRPr sz="4950" baseline="-1683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32657" y="4943276"/>
            <a:ext cx="187960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00" spc="5" dirty="0">
                <a:latin typeface="Symbol"/>
                <a:cs typeface="Symbol"/>
              </a:rPr>
              <a:t></a:t>
            </a:r>
            <a:endParaRPr sz="330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32656" y="4540734"/>
            <a:ext cx="920750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744855" algn="l"/>
              </a:tabLst>
            </a:pPr>
            <a:r>
              <a:rPr sz="3300" spc="-50" dirty="0">
                <a:latin typeface="Symbol"/>
                <a:cs typeface="Symbol"/>
              </a:rPr>
              <a:t></a:t>
            </a:r>
            <a:r>
              <a:rPr sz="3300" dirty="0">
                <a:latin typeface="Times New Roman"/>
                <a:cs typeface="Times New Roman"/>
              </a:rPr>
              <a:t>	</a:t>
            </a:r>
            <a:r>
              <a:rPr sz="3300" spc="-50" dirty="0">
                <a:latin typeface="Symbol"/>
                <a:cs typeface="Symbol"/>
              </a:rPr>
              <a:t></a:t>
            </a:r>
            <a:endParaRPr sz="330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835659" y="6304865"/>
            <a:ext cx="1221105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829944" algn="l"/>
              </a:tabLst>
            </a:pPr>
            <a:r>
              <a:rPr sz="2850" i="1" spc="-37" baseline="1461" dirty="0">
                <a:latin typeface="Times New Roman"/>
                <a:cs typeface="Times New Roman"/>
              </a:rPr>
              <a:t>in</a:t>
            </a:r>
            <a:r>
              <a:rPr sz="2850" i="1" baseline="1461" dirty="0">
                <a:latin typeface="Times New Roman"/>
                <a:cs typeface="Times New Roman"/>
              </a:rPr>
              <a:t>	n</a:t>
            </a:r>
            <a:r>
              <a:rPr sz="2850" i="1" spc="382" baseline="1461" dirty="0">
                <a:latin typeface="Times New Roman"/>
                <a:cs typeface="Times New Roman"/>
              </a:rPr>
              <a:t> </a:t>
            </a:r>
            <a:r>
              <a:rPr sz="3300" spc="-50" dirty="0">
                <a:latin typeface="Symbol"/>
                <a:cs typeface="Symbol"/>
              </a:rPr>
              <a:t></a:t>
            </a:r>
            <a:endParaRPr sz="3300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628983" y="6194924"/>
            <a:ext cx="1452880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  <a:tabLst>
                <a:tab pos="527050" algn="l"/>
                <a:tab pos="1252220" algn="l"/>
              </a:tabLst>
            </a:pPr>
            <a:r>
              <a:rPr sz="3300" i="1" spc="-50" dirty="0">
                <a:latin typeface="Times New Roman"/>
                <a:cs typeface="Times New Roman"/>
              </a:rPr>
              <a:t>x</a:t>
            </a:r>
            <a:r>
              <a:rPr sz="3300" i="1" dirty="0">
                <a:latin typeface="Times New Roman"/>
                <a:cs typeface="Times New Roman"/>
              </a:rPr>
              <a:t>	</a:t>
            </a:r>
            <a:r>
              <a:rPr sz="3300" dirty="0">
                <a:latin typeface="Symbol"/>
                <a:cs typeface="Symbol"/>
              </a:rPr>
              <a:t></a:t>
            </a:r>
            <a:r>
              <a:rPr sz="3300" spc="-125" dirty="0">
                <a:latin typeface="Times New Roman"/>
                <a:cs typeface="Times New Roman"/>
              </a:rPr>
              <a:t> </a:t>
            </a:r>
            <a:r>
              <a:rPr sz="3300" i="1" spc="-50" dirty="0">
                <a:latin typeface="Times New Roman"/>
                <a:cs typeface="Times New Roman"/>
              </a:rPr>
              <a:t>x</a:t>
            </a:r>
            <a:r>
              <a:rPr sz="3300" i="1" dirty="0">
                <a:latin typeface="Times New Roman"/>
                <a:cs typeface="Times New Roman"/>
              </a:rPr>
              <a:t>	</a:t>
            </a:r>
            <a:r>
              <a:rPr sz="4950" spc="-75" baseline="21043" dirty="0">
                <a:latin typeface="Symbol"/>
                <a:cs typeface="Symbol"/>
              </a:rPr>
              <a:t></a:t>
            </a:r>
            <a:endParaRPr sz="4950" baseline="21043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416957" y="4936528"/>
            <a:ext cx="1639570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751840" algn="l"/>
                <a:tab pos="1464310" algn="l"/>
              </a:tabLst>
            </a:pPr>
            <a:r>
              <a:rPr sz="3300" dirty="0">
                <a:latin typeface="Symbol"/>
                <a:cs typeface="Symbol"/>
              </a:rPr>
              <a:t></a:t>
            </a:r>
            <a:r>
              <a:rPr sz="3300" spc="-295" dirty="0">
                <a:latin typeface="Times New Roman"/>
                <a:cs typeface="Times New Roman"/>
              </a:rPr>
              <a:t> </a:t>
            </a:r>
            <a:r>
              <a:rPr sz="3300" i="1" spc="-50" dirty="0">
                <a:latin typeface="Times New Roman"/>
                <a:cs typeface="Times New Roman"/>
              </a:rPr>
              <a:t>x</a:t>
            </a:r>
            <a:r>
              <a:rPr sz="3300" i="1" dirty="0">
                <a:latin typeface="Times New Roman"/>
                <a:cs typeface="Times New Roman"/>
              </a:rPr>
              <a:t>	</a:t>
            </a:r>
            <a:r>
              <a:rPr sz="3300" dirty="0">
                <a:latin typeface="Symbol"/>
                <a:cs typeface="Symbol"/>
              </a:rPr>
              <a:t></a:t>
            </a:r>
            <a:r>
              <a:rPr sz="3300" spc="-125" dirty="0">
                <a:latin typeface="Times New Roman"/>
                <a:cs typeface="Times New Roman"/>
              </a:rPr>
              <a:t> </a:t>
            </a:r>
            <a:r>
              <a:rPr sz="3300" i="1" spc="-50" dirty="0">
                <a:latin typeface="Times New Roman"/>
                <a:cs typeface="Times New Roman"/>
              </a:rPr>
              <a:t>x</a:t>
            </a:r>
            <a:r>
              <a:rPr sz="3300" i="1" dirty="0">
                <a:latin typeface="Times New Roman"/>
                <a:cs typeface="Times New Roman"/>
              </a:rPr>
              <a:t>	</a:t>
            </a:r>
            <a:r>
              <a:rPr sz="3300" spc="-50" dirty="0">
                <a:latin typeface="Symbol"/>
                <a:cs typeface="Symbol"/>
              </a:rPr>
              <a:t></a:t>
            </a:r>
            <a:endParaRPr sz="330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050118" y="6410937"/>
            <a:ext cx="148590" cy="319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00" i="1" spc="15" dirty="0">
                <a:latin typeface="Times New Roman"/>
                <a:cs typeface="Times New Roman"/>
              </a:rPr>
              <a:t>p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778627" y="6410937"/>
            <a:ext cx="228600" cy="319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00" i="1" spc="-25" dirty="0">
                <a:latin typeface="Times New Roman"/>
                <a:cs typeface="Times New Roman"/>
              </a:rPr>
              <a:t>ip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38209" y="6130652"/>
            <a:ext cx="213360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00" i="1" spc="10" dirty="0">
                <a:latin typeface="Times New Roman"/>
                <a:cs typeface="Times New Roman"/>
              </a:rPr>
              <a:t>e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56949" y="4872249"/>
            <a:ext cx="213360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00" i="1" spc="10" dirty="0">
                <a:latin typeface="Times New Roman"/>
                <a:cs typeface="Times New Roman"/>
              </a:rPr>
              <a:t>e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590533" y="6130652"/>
            <a:ext cx="213360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00" i="1" spc="10" dirty="0">
                <a:latin typeface="Times New Roman"/>
                <a:cs typeface="Times New Roman"/>
              </a:rPr>
              <a:t>y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610269" y="5501437"/>
            <a:ext cx="1019810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4950" baseline="21043" dirty="0">
                <a:latin typeface="Symbol"/>
                <a:cs typeface="Symbol"/>
              </a:rPr>
              <a:t></a:t>
            </a:r>
            <a:r>
              <a:rPr sz="4950" spc="-315" baseline="21043" dirty="0">
                <a:latin typeface="Times New Roman"/>
                <a:cs typeface="Times New Roman"/>
              </a:rPr>
              <a:t> </a:t>
            </a:r>
            <a:r>
              <a:rPr sz="3300" spc="-40" dirty="0">
                <a:latin typeface="Times New Roman"/>
                <a:cs typeface="Times New Roman"/>
              </a:rPr>
              <a:t>...</a:t>
            </a:r>
            <a:r>
              <a:rPr sz="3300" spc="-185" dirty="0">
                <a:latin typeface="Times New Roman"/>
                <a:cs typeface="Times New Roman"/>
              </a:rPr>
              <a:t> </a:t>
            </a:r>
            <a:r>
              <a:rPr sz="4950" spc="-52" baseline="21043" dirty="0">
                <a:latin typeface="Symbol"/>
                <a:cs typeface="Symbol"/>
              </a:rPr>
              <a:t></a:t>
            </a:r>
            <a:r>
              <a:rPr sz="4950" spc="-52" baseline="22727" dirty="0">
                <a:latin typeface="Symbol"/>
                <a:cs typeface="Symbol"/>
              </a:rPr>
              <a:t></a:t>
            </a:r>
            <a:endParaRPr sz="4950" baseline="22727">
              <a:latin typeface="Symbol"/>
              <a:cs typeface="Symbo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307257" y="5501437"/>
            <a:ext cx="971550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4950" baseline="21043" dirty="0">
                <a:latin typeface="Symbol"/>
                <a:cs typeface="Symbol"/>
              </a:rPr>
              <a:t></a:t>
            </a:r>
            <a:r>
              <a:rPr sz="4950" spc="240" baseline="21043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...</a:t>
            </a:r>
            <a:r>
              <a:rPr sz="3300" spc="180" dirty="0">
                <a:latin typeface="Times New Roman"/>
                <a:cs typeface="Times New Roman"/>
              </a:rPr>
              <a:t> </a:t>
            </a:r>
            <a:r>
              <a:rPr sz="4950" spc="-75" baseline="21043" dirty="0">
                <a:latin typeface="Symbol"/>
                <a:cs typeface="Symbol"/>
              </a:rPr>
              <a:t></a:t>
            </a:r>
            <a:endParaRPr sz="4950" baseline="21043">
              <a:latin typeface="Symbol"/>
              <a:cs typeface="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582024" y="4872249"/>
            <a:ext cx="213360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00" i="1" spc="10" dirty="0">
                <a:latin typeface="Times New Roman"/>
                <a:cs typeface="Times New Roman"/>
              </a:rPr>
              <a:t>y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070561" y="5565716"/>
            <a:ext cx="324485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00" spc="-30" dirty="0">
                <a:latin typeface="Times New Roman"/>
                <a:cs typeface="Times New Roman"/>
              </a:rPr>
              <a:t>...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666321" y="5216782"/>
            <a:ext cx="148590" cy="319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00" spc="15" dirty="0">
                <a:latin typeface="Times New Roman"/>
                <a:cs typeface="Times New Roman"/>
              </a:rPr>
              <a:t>2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828018" y="5216782"/>
            <a:ext cx="242570" cy="319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00" i="1" dirty="0">
                <a:latin typeface="Times New Roman"/>
                <a:cs typeface="Times New Roman"/>
              </a:rPr>
              <a:t>i</a:t>
            </a:r>
            <a:r>
              <a:rPr sz="1900" i="1" spc="-275" dirty="0">
                <a:latin typeface="Times New Roman"/>
                <a:cs typeface="Times New Roman"/>
              </a:rPr>
              <a:t> </a:t>
            </a:r>
            <a:r>
              <a:rPr sz="1900" spc="-50" dirty="0">
                <a:latin typeface="Times New Roman"/>
                <a:cs typeface="Times New Roman"/>
              </a:rPr>
              <a:t>2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039054" y="5152538"/>
            <a:ext cx="148590" cy="319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00" spc="15" dirty="0">
                <a:latin typeface="Times New Roman"/>
                <a:cs typeface="Times New Roman"/>
              </a:rPr>
              <a:t>2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610269" y="4307306"/>
            <a:ext cx="2472055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4950" baseline="5050" dirty="0">
                <a:latin typeface="Symbol"/>
                <a:cs typeface="Symbol"/>
              </a:rPr>
              <a:t></a:t>
            </a:r>
            <a:r>
              <a:rPr sz="4950" spc="-315" baseline="5050" dirty="0">
                <a:latin typeface="Times New Roman"/>
                <a:cs typeface="Times New Roman"/>
              </a:rPr>
              <a:t> </a:t>
            </a:r>
            <a:r>
              <a:rPr sz="4950" i="1" baseline="8417" dirty="0">
                <a:latin typeface="Times New Roman"/>
                <a:cs typeface="Times New Roman"/>
              </a:rPr>
              <a:t>e</a:t>
            </a:r>
            <a:r>
              <a:rPr sz="2850" baseline="-8771" dirty="0">
                <a:latin typeface="Times New Roman"/>
                <a:cs typeface="Times New Roman"/>
              </a:rPr>
              <a:t>1</a:t>
            </a:r>
            <a:r>
              <a:rPr sz="2850" spc="277" baseline="-8771" dirty="0">
                <a:latin typeface="Times New Roman"/>
                <a:cs typeface="Times New Roman"/>
              </a:rPr>
              <a:t> </a:t>
            </a:r>
            <a:r>
              <a:rPr sz="4950" baseline="5050" dirty="0">
                <a:latin typeface="Symbol"/>
                <a:cs typeface="Symbol"/>
              </a:rPr>
              <a:t></a:t>
            </a:r>
            <a:r>
              <a:rPr sz="4950" baseline="6734" dirty="0">
                <a:latin typeface="Symbol"/>
                <a:cs typeface="Symbol"/>
              </a:rPr>
              <a:t></a:t>
            </a:r>
            <a:r>
              <a:rPr sz="4950" spc="-52" baseline="6734" dirty="0">
                <a:latin typeface="Times New Roman"/>
                <a:cs typeface="Times New Roman"/>
              </a:rPr>
              <a:t> </a:t>
            </a:r>
            <a:r>
              <a:rPr sz="3300" i="1" dirty="0">
                <a:latin typeface="Times New Roman"/>
                <a:cs typeface="Times New Roman"/>
              </a:rPr>
              <a:t>x</a:t>
            </a:r>
            <a:r>
              <a:rPr sz="2850" i="1" baseline="-24853" dirty="0">
                <a:latin typeface="Times New Roman"/>
                <a:cs typeface="Times New Roman"/>
              </a:rPr>
              <a:t>i</a:t>
            </a:r>
            <a:r>
              <a:rPr sz="2850" baseline="-24853" dirty="0">
                <a:latin typeface="Times New Roman"/>
                <a:cs typeface="Times New Roman"/>
              </a:rPr>
              <a:t>1</a:t>
            </a:r>
            <a:r>
              <a:rPr sz="2850" spc="247" baseline="-24853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Symbol"/>
                <a:cs typeface="Symbol"/>
              </a:rPr>
              <a:t></a:t>
            </a:r>
            <a:r>
              <a:rPr sz="3300" spc="-204" dirty="0">
                <a:latin typeface="Times New Roman"/>
                <a:cs typeface="Times New Roman"/>
              </a:rPr>
              <a:t> </a:t>
            </a:r>
            <a:r>
              <a:rPr sz="3300" i="1" dirty="0">
                <a:latin typeface="Times New Roman"/>
                <a:cs typeface="Times New Roman"/>
              </a:rPr>
              <a:t>x</a:t>
            </a:r>
            <a:r>
              <a:rPr sz="2850" baseline="-24853" dirty="0">
                <a:latin typeface="Times New Roman"/>
                <a:cs typeface="Times New Roman"/>
              </a:rPr>
              <a:t>1</a:t>
            </a:r>
            <a:r>
              <a:rPr sz="2850" spc="397" baseline="-24853" dirty="0">
                <a:latin typeface="Times New Roman"/>
                <a:cs typeface="Times New Roman"/>
              </a:rPr>
              <a:t> </a:t>
            </a:r>
            <a:r>
              <a:rPr sz="4950" spc="-75" baseline="6734" dirty="0">
                <a:latin typeface="Symbol"/>
                <a:cs typeface="Symbol"/>
              </a:rPr>
              <a:t></a:t>
            </a:r>
            <a:endParaRPr sz="4950" baseline="6734">
              <a:latin typeface="Symbol"/>
              <a:cs typeface="Symbo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769258" y="5152538"/>
            <a:ext cx="243204" cy="319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00" i="1" dirty="0">
                <a:latin typeface="Times New Roman"/>
                <a:cs typeface="Times New Roman"/>
              </a:rPr>
              <a:t>i</a:t>
            </a:r>
            <a:r>
              <a:rPr sz="1900" i="1" spc="-265" dirty="0">
                <a:latin typeface="Times New Roman"/>
                <a:cs typeface="Times New Roman"/>
              </a:rPr>
              <a:t> </a:t>
            </a:r>
            <a:r>
              <a:rPr sz="1900" spc="-50" dirty="0">
                <a:latin typeface="Times New Roman"/>
                <a:cs typeface="Times New Roman"/>
              </a:rPr>
              <a:t>2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307256" y="4271775"/>
            <a:ext cx="971550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3300" dirty="0">
                <a:latin typeface="Symbol"/>
                <a:cs typeface="Symbol"/>
              </a:rPr>
              <a:t></a:t>
            </a:r>
            <a:r>
              <a:rPr sz="3300" spc="30" dirty="0">
                <a:latin typeface="Times New Roman"/>
                <a:cs typeface="Times New Roman"/>
              </a:rPr>
              <a:t> </a:t>
            </a:r>
            <a:r>
              <a:rPr sz="4950" i="1" baseline="4208" dirty="0">
                <a:latin typeface="Times New Roman"/>
                <a:cs typeface="Times New Roman"/>
              </a:rPr>
              <a:t>y</a:t>
            </a:r>
            <a:r>
              <a:rPr sz="2850" i="1" baseline="-17543" dirty="0">
                <a:latin typeface="Times New Roman"/>
                <a:cs typeface="Times New Roman"/>
              </a:rPr>
              <a:t>i</a:t>
            </a:r>
            <a:r>
              <a:rPr sz="2850" baseline="-17543" dirty="0">
                <a:latin typeface="Times New Roman"/>
                <a:cs typeface="Times New Roman"/>
              </a:rPr>
              <a:t>1</a:t>
            </a:r>
            <a:r>
              <a:rPr sz="2850" spc="262" baseline="-17543" dirty="0">
                <a:latin typeface="Times New Roman"/>
                <a:cs typeface="Times New Roman"/>
              </a:rPr>
              <a:t> </a:t>
            </a:r>
            <a:r>
              <a:rPr sz="3300" spc="-50" dirty="0">
                <a:latin typeface="Symbol"/>
                <a:cs typeface="Symbol"/>
              </a:rPr>
              <a:t></a:t>
            </a:r>
            <a:endParaRPr sz="330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0291" y="603580"/>
            <a:ext cx="463423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dirty="0">
                <a:latin typeface="Calibri Light"/>
                <a:cs typeface="Calibri Light"/>
              </a:rPr>
              <a:t>PCA</a:t>
            </a:r>
            <a:r>
              <a:rPr sz="4400" b="0" spc="-85" dirty="0">
                <a:latin typeface="Calibri Light"/>
                <a:cs typeface="Calibri Light"/>
              </a:rPr>
              <a:t> </a:t>
            </a:r>
            <a:r>
              <a:rPr sz="4400" b="0" dirty="0">
                <a:latin typeface="Calibri Light"/>
                <a:cs typeface="Calibri Light"/>
              </a:rPr>
              <a:t>–&gt;</a:t>
            </a:r>
            <a:r>
              <a:rPr sz="4400" b="0" spc="-95" dirty="0">
                <a:latin typeface="Calibri Light"/>
                <a:cs typeface="Calibri Light"/>
              </a:rPr>
              <a:t> </a:t>
            </a:r>
            <a:r>
              <a:rPr sz="4400" b="0" dirty="0">
                <a:latin typeface="Calibri Light"/>
                <a:cs typeface="Calibri Light"/>
              </a:rPr>
              <a:t>Original</a:t>
            </a:r>
            <a:r>
              <a:rPr sz="4400" b="0" spc="-60" dirty="0">
                <a:latin typeface="Calibri Light"/>
                <a:cs typeface="Calibri Light"/>
              </a:rPr>
              <a:t> </a:t>
            </a:r>
            <a:r>
              <a:rPr sz="4400" b="0" spc="-20" dirty="0">
                <a:latin typeface="Calibri Light"/>
                <a:cs typeface="Calibri Light"/>
              </a:rPr>
              <a:t>Data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2440" y="1792605"/>
            <a:ext cx="10478770" cy="13500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6700" indent="-22923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67335" algn="l"/>
              </a:tabLst>
            </a:pPr>
            <a:r>
              <a:rPr sz="2800" dirty="0">
                <a:latin typeface="Calibri"/>
                <a:cs typeface="Calibri"/>
              </a:rPr>
              <a:t>Retrieving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old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(e.g.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compression)</a:t>
            </a:r>
            <a:endParaRPr sz="2800">
              <a:latin typeface="Calibri"/>
              <a:cs typeface="Calibri"/>
            </a:endParaRPr>
          </a:p>
          <a:p>
            <a:pPr marL="723900" lvl="1" indent="-229235">
              <a:lnSpc>
                <a:spcPct val="100000"/>
              </a:lnSpc>
              <a:spcBef>
                <a:spcPts val="170"/>
              </a:spcBef>
              <a:buFont typeface="Arial"/>
              <a:buChar char="•"/>
              <a:tabLst>
                <a:tab pos="724535" algn="l"/>
              </a:tabLst>
            </a:pPr>
            <a:r>
              <a:rPr sz="2800" i="1" spc="-20" dirty="0">
                <a:latin typeface="Calibri"/>
                <a:cs typeface="Calibri"/>
              </a:rPr>
              <a:t>RetrievedRowData</a:t>
            </a:r>
            <a:r>
              <a:rPr sz="2800" spc="-20" dirty="0">
                <a:latin typeface="Calibri"/>
                <a:cs typeface="Calibri"/>
              </a:rPr>
              <a:t>=(</a:t>
            </a:r>
            <a:r>
              <a:rPr sz="2800" i="1" spc="-20" dirty="0">
                <a:latin typeface="Calibri"/>
                <a:cs typeface="Calibri"/>
              </a:rPr>
              <a:t>RowFeatureVector</a:t>
            </a:r>
            <a:r>
              <a:rPr sz="2775" spc="-30" baseline="25525" dirty="0">
                <a:latin typeface="Calibri"/>
                <a:cs typeface="Calibri"/>
              </a:rPr>
              <a:t>T</a:t>
            </a:r>
            <a:r>
              <a:rPr sz="2775" spc="284" baseline="255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i="1" spc="-10" dirty="0">
                <a:latin typeface="Calibri"/>
                <a:cs typeface="Calibri"/>
              </a:rPr>
              <a:t>FinalData</a:t>
            </a:r>
            <a:r>
              <a:rPr sz="2800" spc="-10" dirty="0">
                <a:latin typeface="Calibri"/>
                <a:cs typeface="Calibri"/>
              </a:rPr>
              <a:t>)+</a:t>
            </a:r>
            <a:r>
              <a:rPr sz="2800" i="1" spc="-10" dirty="0">
                <a:latin typeface="Calibri"/>
                <a:cs typeface="Calibri"/>
              </a:rPr>
              <a:t>OriginalMean</a:t>
            </a:r>
            <a:endParaRPr sz="2800">
              <a:latin typeface="Calibri"/>
              <a:cs typeface="Calibri"/>
            </a:endParaRPr>
          </a:p>
          <a:p>
            <a:pPr marL="723900" lvl="1" indent="-229235">
              <a:lnSpc>
                <a:spcPct val="100000"/>
              </a:lnSpc>
              <a:spcBef>
                <a:spcPts val="170"/>
              </a:spcBef>
              <a:buFont typeface="Arial"/>
              <a:buChar char="•"/>
              <a:tabLst>
                <a:tab pos="724535" algn="l"/>
              </a:tabLst>
            </a:pPr>
            <a:r>
              <a:rPr sz="2800" dirty="0">
                <a:latin typeface="Calibri"/>
                <a:cs typeface="Calibri"/>
              </a:rPr>
              <a:t>Yields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original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using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chosen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components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075" y="227075"/>
            <a:ext cx="11741150" cy="64643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3600" spc="-10" dirty="0"/>
              <a:t>Regularization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35940" y="1567052"/>
            <a:ext cx="11206480" cy="365252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1300" marR="5080" indent="-229235">
              <a:lnSpc>
                <a:spcPts val="3020"/>
              </a:lnSpc>
              <a:spcBef>
                <a:spcPts val="490"/>
              </a:spcBef>
              <a:buFont typeface="Arial"/>
              <a:buChar char="•"/>
              <a:tabLst>
                <a:tab pos="241935" algn="l"/>
              </a:tabLst>
            </a:pPr>
            <a:r>
              <a:rPr sz="2800" dirty="0">
                <a:latin typeface="Calibri"/>
                <a:cs typeface="Calibri"/>
              </a:rPr>
              <a:t>There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extensions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training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linear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model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called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regularization methods.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4100" dirty="0">
              <a:latin typeface="Calibri"/>
              <a:cs typeface="Calibri"/>
            </a:endParaRPr>
          </a:p>
          <a:p>
            <a:pPr marL="241300" marR="110489" indent="-229235">
              <a:lnSpc>
                <a:spcPts val="3020"/>
              </a:lnSpc>
              <a:buFont typeface="Arial"/>
              <a:buChar char="•"/>
              <a:tabLst>
                <a:tab pos="323215" algn="l"/>
                <a:tab pos="324485" algn="l"/>
              </a:tabLst>
            </a:pPr>
            <a:r>
              <a:rPr dirty="0"/>
              <a:t>	</a:t>
            </a:r>
            <a:r>
              <a:rPr sz="2800" dirty="0">
                <a:latin typeface="Calibri"/>
                <a:cs typeface="Calibri"/>
              </a:rPr>
              <a:t>These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seek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both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minimize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sum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squared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error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model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on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training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(using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ordinary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least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squares).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4100" dirty="0">
              <a:latin typeface="Calibri"/>
              <a:cs typeface="Calibri"/>
            </a:endParaRPr>
          </a:p>
          <a:p>
            <a:pPr marL="241300" marR="513715" indent="-229235">
              <a:lnSpc>
                <a:spcPts val="3020"/>
              </a:lnSpc>
              <a:spcBef>
                <a:spcPts val="5"/>
              </a:spcBef>
              <a:buFont typeface="Arial"/>
              <a:buChar char="•"/>
              <a:tabLst>
                <a:tab pos="323215" algn="l"/>
                <a:tab pos="324485" algn="l"/>
                <a:tab pos="1350010" algn="l"/>
              </a:tabLst>
            </a:pPr>
            <a:r>
              <a:rPr dirty="0"/>
              <a:t>	</a:t>
            </a:r>
            <a:r>
              <a:rPr sz="2800" dirty="0">
                <a:latin typeface="Calibri"/>
                <a:cs typeface="Calibri"/>
              </a:rPr>
              <a:t>It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also</a:t>
            </a:r>
            <a:r>
              <a:rPr sz="2800" dirty="0">
                <a:latin typeface="Calibri"/>
                <a:cs typeface="Calibri"/>
              </a:rPr>
              <a:t>	reduce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complexity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model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(like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number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absolute </a:t>
            </a:r>
            <a:r>
              <a:rPr sz="2800" dirty="0">
                <a:latin typeface="Calibri"/>
                <a:cs typeface="Calibri"/>
              </a:rPr>
              <a:t>size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sum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coefficients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model).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3987" y="1736597"/>
            <a:ext cx="11433810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Two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popular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examples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regularization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procedures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linear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regression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are:</a:t>
            </a:r>
            <a:endParaRPr sz="2400" dirty="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buAutoNum type="arabicPeriod"/>
              <a:tabLst>
                <a:tab pos="357505" algn="l"/>
              </a:tabLst>
            </a:pPr>
            <a:r>
              <a:rPr sz="2400" dirty="0">
                <a:latin typeface="Calibri"/>
                <a:cs typeface="Calibri"/>
              </a:rPr>
              <a:t>Lasso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Regression: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where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Ordinary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Least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Squares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modified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also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minimize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absolute</a:t>
            </a:r>
            <a:endParaRPr sz="2400" dirty="0">
              <a:latin typeface="Calibri"/>
              <a:cs typeface="Calibri"/>
            </a:endParaRPr>
          </a:p>
          <a:p>
            <a:pPr marL="35687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sum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coefficients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(called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L1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regularization).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 dirty="0">
              <a:latin typeface="Calibri"/>
              <a:cs typeface="Calibri"/>
            </a:endParaRPr>
          </a:p>
          <a:p>
            <a:pPr marL="356870" marR="57785" indent="-344805">
              <a:lnSpc>
                <a:spcPct val="100000"/>
              </a:lnSpc>
              <a:buAutoNum type="arabicPeriod" startAt="2"/>
              <a:tabLst>
                <a:tab pos="357505" algn="l"/>
              </a:tabLst>
            </a:pPr>
            <a:r>
              <a:rPr sz="2400" dirty="0">
                <a:latin typeface="Calibri"/>
                <a:cs typeface="Calibri"/>
              </a:rPr>
              <a:t>Ridge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Regression: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where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Ordinary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Least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Squares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modified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also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minimize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squared </a:t>
            </a:r>
            <a:r>
              <a:rPr sz="2400" dirty="0">
                <a:latin typeface="Calibri"/>
                <a:cs typeface="Calibri"/>
              </a:rPr>
              <a:t>absolute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sum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coefficients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(called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L2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regularization).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These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methods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effective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when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there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co-</a:t>
            </a:r>
            <a:r>
              <a:rPr sz="2400" dirty="0">
                <a:latin typeface="Calibri"/>
                <a:cs typeface="Calibri"/>
              </a:rPr>
              <a:t>linearity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your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input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values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and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ordinary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least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squares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would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over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training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data.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7075" y="227075"/>
            <a:ext cx="11741150" cy="64643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3600" spc="-10" dirty="0"/>
              <a:t>Regularization</a:t>
            </a:r>
            <a:endParaRPr sz="36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C000">
              <a:alpha val="7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9268" y="2799588"/>
            <a:ext cx="11717020" cy="923925"/>
          </a:xfrm>
          <a:prstGeom prst="rect">
            <a:avLst/>
          </a:prstGeom>
          <a:solidFill>
            <a:srgbClr val="00AFEF"/>
          </a:solidFill>
          <a:ln w="76200">
            <a:solidFill>
              <a:srgbClr val="000000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5400" dirty="0"/>
              <a:t>Making</a:t>
            </a:r>
            <a:r>
              <a:rPr sz="5400" spc="-25" dirty="0"/>
              <a:t> </a:t>
            </a:r>
            <a:r>
              <a:rPr sz="5400" spc="-10" dirty="0"/>
              <a:t>Predictions</a:t>
            </a:r>
            <a:endParaRPr sz="54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31023" y="4002023"/>
            <a:ext cx="4760975" cy="28559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767583"/>
            <a:ext cx="12192000" cy="1323340"/>
          </a:xfrm>
          <a:custGeom>
            <a:avLst/>
            <a:gdLst/>
            <a:ahLst/>
            <a:cxnLst/>
            <a:rect l="l" t="t" r="r" b="b"/>
            <a:pathLst>
              <a:path w="12192000" h="1323339">
                <a:moveTo>
                  <a:pt x="12192000" y="0"/>
                </a:moveTo>
                <a:lnTo>
                  <a:pt x="0" y="0"/>
                </a:lnTo>
                <a:lnTo>
                  <a:pt x="0" y="1322832"/>
                </a:lnTo>
                <a:lnTo>
                  <a:pt x="12192000" y="132283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19117" y="2737256"/>
            <a:ext cx="395224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0" spc="-10" dirty="0">
                <a:latin typeface="Calibri"/>
                <a:cs typeface="Calibri"/>
              </a:rPr>
              <a:t>EXAMPLE</a:t>
            </a:r>
            <a:endParaRPr sz="8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675" y="115062"/>
            <a:ext cx="1111377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/>
              <a:t>Lets</a:t>
            </a:r>
            <a:r>
              <a:rPr spc="-90" dirty="0"/>
              <a:t> </a:t>
            </a:r>
            <a:r>
              <a:rPr spc="-20" dirty="0"/>
              <a:t>understand</a:t>
            </a:r>
            <a:r>
              <a:rPr spc="-50" dirty="0"/>
              <a:t> </a:t>
            </a:r>
            <a:r>
              <a:rPr dirty="0"/>
              <a:t>the</a:t>
            </a:r>
            <a:r>
              <a:rPr spc="-60" dirty="0"/>
              <a:t> </a:t>
            </a:r>
            <a:r>
              <a:rPr spc="-10" dirty="0"/>
              <a:t>Procedure</a:t>
            </a:r>
            <a:r>
              <a:rPr spc="-60" dirty="0"/>
              <a:t> </a:t>
            </a:r>
            <a:r>
              <a:rPr dirty="0"/>
              <a:t>of</a:t>
            </a:r>
            <a:r>
              <a:rPr spc="-100" dirty="0"/>
              <a:t> </a:t>
            </a:r>
            <a:r>
              <a:rPr dirty="0"/>
              <a:t>Prediction</a:t>
            </a:r>
            <a:r>
              <a:rPr spc="-70" dirty="0"/>
              <a:t> </a:t>
            </a:r>
            <a:r>
              <a:rPr dirty="0"/>
              <a:t>by</a:t>
            </a:r>
            <a:r>
              <a:rPr spc="-80" dirty="0"/>
              <a:t> </a:t>
            </a:r>
            <a:r>
              <a:rPr dirty="0"/>
              <a:t>taking</a:t>
            </a:r>
            <a:r>
              <a:rPr spc="-100" dirty="0"/>
              <a:t> </a:t>
            </a:r>
            <a:r>
              <a:rPr dirty="0"/>
              <a:t>an</a:t>
            </a:r>
            <a:r>
              <a:rPr spc="-105" dirty="0"/>
              <a:t> </a:t>
            </a:r>
            <a:r>
              <a:rPr spc="-10" dirty="0"/>
              <a:t>Example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6304" y="2319526"/>
            <a:ext cx="4038600" cy="4432300"/>
            <a:chOff x="146304" y="2319526"/>
            <a:chExt cx="4038600" cy="44323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304" y="2319526"/>
              <a:ext cx="2118360" cy="44317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3559" y="2319526"/>
              <a:ext cx="2371343" cy="443179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786180" y="857453"/>
            <a:ext cx="100196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Making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predictions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simple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solving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equation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specific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inputs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06214" y="2335225"/>
            <a:ext cx="7209790" cy="2586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Let’s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make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concrete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example.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Imagine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are </a:t>
            </a:r>
            <a:r>
              <a:rPr sz="2400" dirty="0">
                <a:latin typeface="Calibri"/>
                <a:cs typeface="Calibri"/>
              </a:rPr>
              <a:t>predicting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weight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(y)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height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(x).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linear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regression </a:t>
            </a:r>
            <a:r>
              <a:rPr sz="2400" dirty="0">
                <a:latin typeface="Calibri"/>
                <a:cs typeface="Calibri"/>
              </a:rPr>
              <a:t>model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representation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problem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would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be: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99390" algn="ctr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= B0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+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B1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*X1</a:t>
            </a:r>
            <a:endParaRPr sz="2400">
              <a:latin typeface="Calibri"/>
              <a:cs typeface="Calibri"/>
            </a:endParaRPr>
          </a:p>
          <a:p>
            <a:pPr marL="401320" algn="ctr">
              <a:lnSpc>
                <a:spcPct val="100000"/>
              </a:lnSpc>
              <a:spcBef>
                <a:spcPts val="5"/>
              </a:spcBef>
            </a:pP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or</a:t>
            </a:r>
            <a:endParaRPr sz="2400">
              <a:latin typeface="Calibri"/>
              <a:cs typeface="Calibri"/>
            </a:endParaRPr>
          </a:p>
          <a:p>
            <a:pPr marL="1563370" algn="ctr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House_Price</a:t>
            </a:r>
            <a:r>
              <a:rPr sz="2400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B0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+B1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*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Square_Feet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0299" rIns="0" bIns="0" rtlCol="0">
            <a:spAutoFit/>
          </a:bodyPr>
          <a:lstStyle/>
          <a:p>
            <a:pPr marL="155575">
              <a:lnSpc>
                <a:spcPct val="100000"/>
              </a:lnSpc>
              <a:spcBef>
                <a:spcPts val="95"/>
              </a:spcBef>
            </a:pPr>
            <a:r>
              <a:rPr sz="4400" b="0" dirty="0">
                <a:latin typeface="Calibri Light"/>
                <a:cs typeface="Calibri Light"/>
              </a:rPr>
              <a:t>Making</a:t>
            </a:r>
            <a:r>
              <a:rPr sz="4400" b="0" spc="-140" dirty="0">
                <a:latin typeface="Calibri Light"/>
                <a:cs typeface="Calibri Light"/>
              </a:rPr>
              <a:t> </a:t>
            </a:r>
            <a:r>
              <a:rPr sz="4400" b="0" spc="-10" dirty="0">
                <a:latin typeface="Calibri Light"/>
                <a:cs typeface="Calibri Light"/>
              </a:rPr>
              <a:t>Predictions…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3915" y="1567052"/>
            <a:ext cx="11334115" cy="160655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4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B0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bias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coefficient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B1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coefficient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House’s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Square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Feet </a:t>
            </a:r>
            <a:r>
              <a:rPr sz="2800" dirty="0">
                <a:latin typeface="Calibri"/>
                <a:cs typeface="Calibri"/>
              </a:rPr>
              <a:t>column.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learning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technique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find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good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coefficient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values. </a:t>
            </a:r>
            <a:r>
              <a:rPr sz="2800" dirty="0">
                <a:latin typeface="Calibri"/>
                <a:cs typeface="Calibri"/>
              </a:rPr>
              <a:t>Once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found,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plug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different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House’s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Square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Feet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predict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Price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House.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0376" y="3474720"/>
            <a:ext cx="5306568" cy="310896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0299" rIns="0" bIns="0" rtlCol="0">
            <a:spAutoFit/>
          </a:bodyPr>
          <a:lstStyle/>
          <a:p>
            <a:pPr marL="347345">
              <a:lnSpc>
                <a:spcPct val="100000"/>
              </a:lnSpc>
              <a:spcBef>
                <a:spcPts val="95"/>
              </a:spcBef>
            </a:pPr>
            <a:r>
              <a:rPr sz="4400" b="0" dirty="0">
                <a:latin typeface="Calibri Light"/>
                <a:cs typeface="Calibri Light"/>
              </a:rPr>
              <a:t>Steps</a:t>
            </a:r>
            <a:r>
              <a:rPr sz="4400" b="0" spc="-105" dirty="0">
                <a:latin typeface="Calibri Light"/>
                <a:cs typeface="Calibri Light"/>
              </a:rPr>
              <a:t> </a:t>
            </a:r>
            <a:r>
              <a:rPr sz="4400" b="0" dirty="0">
                <a:latin typeface="Calibri Light"/>
                <a:cs typeface="Calibri Light"/>
              </a:rPr>
              <a:t>to</a:t>
            </a:r>
            <a:r>
              <a:rPr sz="4400" b="0" spc="-110" dirty="0">
                <a:latin typeface="Calibri Light"/>
                <a:cs typeface="Calibri Light"/>
              </a:rPr>
              <a:t> </a:t>
            </a:r>
            <a:r>
              <a:rPr sz="4400" b="0" spc="-10" dirty="0">
                <a:latin typeface="Calibri Light"/>
                <a:cs typeface="Calibri Light"/>
              </a:rPr>
              <a:t>find: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567052"/>
            <a:ext cx="7999095" cy="301498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1300" marR="269240" indent="-229235">
              <a:lnSpc>
                <a:spcPts val="3020"/>
              </a:lnSpc>
              <a:spcBef>
                <a:spcPts val="490"/>
              </a:spcBef>
              <a:buFont typeface="Arial"/>
              <a:buChar char="•"/>
              <a:tabLst>
                <a:tab pos="241935" algn="l"/>
              </a:tabLst>
            </a:pPr>
            <a:r>
              <a:rPr sz="2800" dirty="0">
                <a:latin typeface="Calibri"/>
                <a:cs typeface="Calibri"/>
              </a:rPr>
              <a:t>With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simple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linear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regression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want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model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our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follows:</a:t>
            </a:r>
            <a:endParaRPr sz="2800">
              <a:latin typeface="Calibri"/>
              <a:cs typeface="Calibri"/>
            </a:endParaRPr>
          </a:p>
          <a:p>
            <a:pPr marL="2756535">
              <a:lnSpc>
                <a:spcPct val="100000"/>
              </a:lnSpc>
              <a:spcBef>
                <a:spcPts val="635"/>
              </a:spcBef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B0 +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B1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*</a:t>
            </a:r>
            <a:r>
              <a:rPr sz="2800"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0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  <a:p>
            <a:pPr marL="241300" marR="5080">
              <a:lnSpc>
                <a:spcPct val="90000"/>
              </a:lnSpc>
              <a:spcBef>
                <a:spcPts val="1010"/>
              </a:spcBef>
            </a:pPr>
            <a:r>
              <a:rPr sz="2800" dirty="0">
                <a:latin typeface="Calibri"/>
                <a:cs typeface="Calibri"/>
              </a:rPr>
              <a:t>This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line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where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output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variable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want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predict,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input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variable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know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B0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and </a:t>
            </a:r>
            <a:r>
              <a:rPr sz="2800" dirty="0">
                <a:latin typeface="Calibri"/>
                <a:cs typeface="Calibri"/>
              </a:rPr>
              <a:t>B1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coefficients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need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estimate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that </a:t>
            </a:r>
            <a:r>
              <a:rPr sz="2800" dirty="0">
                <a:latin typeface="Calibri"/>
                <a:cs typeface="Calibri"/>
              </a:rPr>
              <a:t>move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line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around.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0299" rIns="0" bIns="0" rtlCol="0">
            <a:spAutoFit/>
          </a:bodyPr>
          <a:lstStyle/>
          <a:p>
            <a:pPr marL="347345">
              <a:lnSpc>
                <a:spcPct val="100000"/>
              </a:lnSpc>
              <a:spcBef>
                <a:spcPts val="95"/>
              </a:spcBef>
            </a:pPr>
            <a:r>
              <a:rPr sz="4400" b="0" dirty="0">
                <a:latin typeface="Calibri Light"/>
                <a:cs typeface="Calibri Light"/>
              </a:rPr>
              <a:t>Steps</a:t>
            </a:r>
            <a:r>
              <a:rPr sz="4400" b="0" spc="-150" dirty="0">
                <a:latin typeface="Calibri Light"/>
                <a:cs typeface="Calibri Light"/>
              </a:rPr>
              <a:t> </a:t>
            </a:r>
            <a:r>
              <a:rPr sz="4400" b="0" spc="-10" dirty="0">
                <a:latin typeface="Calibri Light"/>
                <a:cs typeface="Calibri Light"/>
              </a:rPr>
              <a:t>Continues…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567052"/>
            <a:ext cx="10951845" cy="275590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1300" marR="5080" indent="-229235">
              <a:lnSpc>
                <a:spcPts val="3020"/>
              </a:lnSpc>
              <a:spcBef>
                <a:spcPts val="490"/>
              </a:spcBef>
              <a:buFont typeface="Arial"/>
              <a:buChar char="•"/>
              <a:tabLst>
                <a:tab pos="241935" algn="l"/>
              </a:tabLst>
            </a:pPr>
            <a:r>
              <a:rPr sz="2800" spc="-40" dirty="0">
                <a:latin typeface="Calibri"/>
                <a:cs typeface="Calibri"/>
              </a:rPr>
              <a:t>Technically,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B0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called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intercept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because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determines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where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line </a:t>
            </a:r>
            <a:r>
              <a:rPr sz="2800" spc="-10" dirty="0">
                <a:latin typeface="Calibri"/>
                <a:cs typeface="Calibri"/>
              </a:rPr>
              <a:t>intercepts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y-</a:t>
            </a:r>
            <a:r>
              <a:rPr sz="2800" spc="-20" dirty="0">
                <a:latin typeface="Calibri"/>
                <a:cs typeface="Calibri"/>
              </a:rPr>
              <a:t>axis.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3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buFont typeface="Arial"/>
              <a:buChar char="•"/>
              <a:tabLst>
                <a:tab pos="241935" algn="l"/>
              </a:tabLst>
            </a:pPr>
            <a:r>
              <a:rPr sz="2800" dirty="0">
                <a:latin typeface="Calibri"/>
                <a:cs typeface="Calibri"/>
              </a:rPr>
              <a:t>The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B1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term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called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slope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because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it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defines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slope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line.</a:t>
            </a:r>
            <a:endParaRPr sz="2800">
              <a:latin typeface="Calibri"/>
              <a:cs typeface="Calibri"/>
            </a:endParaRPr>
          </a:p>
          <a:p>
            <a:pPr marL="241300" marR="290195" indent="-229235">
              <a:lnSpc>
                <a:spcPts val="3030"/>
              </a:lnSpc>
              <a:spcBef>
                <a:spcPts val="1025"/>
              </a:spcBef>
              <a:buFont typeface="Arial"/>
              <a:buChar char="•"/>
              <a:tabLst>
                <a:tab pos="241935" algn="l"/>
              </a:tabLst>
            </a:pPr>
            <a:r>
              <a:rPr sz="2800" dirty="0">
                <a:latin typeface="Calibri"/>
                <a:cs typeface="Calibri"/>
              </a:rPr>
              <a:t>The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goal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find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best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estimates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coefficients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minimize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the </a:t>
            </a:r>
            <a:r>
              <a:rPr sz="2800" dirty="0">
                <a:latin typeface="Calibri"/>
                <a:cs typeface="Calibri"/>
              </a:rPr>
              <a:t>errors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predicting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x.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85978"/>
            <a:ext cx="399478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dirty="0">
                <a:latin typeface="Calibri Light"/>
                <a:cs typeface="Calibri Light"/>
              </a:rPr>
              <a:t>Steps</a:t>
            </a:r>
            <a:r>
              <a:rPr sz="4400" b="0" spc="-150" dirty="0">
                <a:latin typeface="Calibri Light"/>
                <a:cs typeface="Calibri Light"/>
              </a:rPr>
              <a:t> </a:t>
            </a:r>
            <a:r>
              <a:rPr sz="4400" b="0" spc="-10" dirty="0">
                <a:latin typeface="Calibri Light"/>
                <a:cs typeface="Calibri Light"/>
              </a:rPr>
              <a:t>Continues…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567052"/>
            <a:ext cx="741616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1935" algn="l"/>
              </a:tabLst>
            </a:pPr>
            <a:r>
              <a:rPr sz="2800" dirty="0">
                <a:latin typeface="Calibri"/>
                <a:cs typeface="Calibri"/>
              </a:rPr>
              <a:t>We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start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off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estimating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B1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as: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3003296"/>
            <a:ext cx="565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B1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4844" y="5284114"/>
            <a:ext cx="10746740" cy="105029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385"/>
              </a:spcBef>
            </a:pPr>
            <a:r>
              <a:rPr sz="2400" dirty="0">
                <a:latin typeface="Calibri"/>
                <a:cs typeface="Calibri"/>
              </a:rPr>
              <a:t>Where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mean()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average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value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variable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dataset.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xi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yi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refer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to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fact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need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repeat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these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calculations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across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values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dataset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i </a:t>
            </a:r>
            <a:r>
              <a:rPr sz="2400" spc="-10" dirty="0">
                <a:latin typeface="Calibri"/>
                <a:cs typeface="Calibri"/>
              </a:rPr>
              <a:t>refers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i’th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value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y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4522" y="2311763"/>
            <a:ext cx="2181940" cy="196030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59296" y="232156"/>
          <a:ext cx="5003165" cy="4126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4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8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5285">
                <a:tc>
                  <a:txBody>
                    <a:bodyPr/>
                    <a:lstStyle/>
                    <a:p>
                      <a:pPr marL="9525">
                        <a:lnSpc>
                          <a:spcPts val="2815"/>
                        </a:lnSpc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Square</a:t>
                      </a:r>
                      <a:r>
                        <a:rPr sz="24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Feet(X)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ts val="2815"/>
                        </a:lnSpc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House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Price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in 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$1000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285">
                <a:tc>
                  <a:txBody>
                    <a:bodyPr/>
                    <a:lstStyle/>
                    <a:p>
                      <a:pPr algn="r">
                        <a:lnSpc>
                          <a:spcPts val="2815"/>
                        </a:lnSpc>
                      </a:pPr>
                      <a:r>
                        <a:rPr sz="2400" spc="-20" dirty="0">
                          <a:latin typeface="Calibri"/>
                          <a:cs typeface="Calibri"/>
                        </a:rPr>
                        <a:t>1400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815"/>
                        </a:lnSpc>
                      </a:pPr>
                      <a:r>
                        <a:rPr sz="2400" spc="-25" dirty="0">
                          <a:latin typeface="Calibri"/>
                          <a:cs typeface="Calibri"/>
                        </a:rPr>
                        <a:t>245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285">
                <a:tc>
                  <a:txBody>
                    <a:bodyPr/>
                    <a:lstStyle/>
                    <a:p>
                      <a:pPr algn="r">
                        <a:lnSpc>
                          <a:spcPts val="2815"/>
                        </a:lnSpc>
                      </a:pPr>
                      <a:r>
                        <a:rPr sz="2400" spc="-20" dirty="0">
                          <a:latin typeface="Calibri"/>
                          <a:cs typeface="Calibri"/>
                        </a:rPr>
                        <a:t>1600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815"/>
                        </a:lnSpc>
                      </a:pPr>
                      <a:r>
                        <a:rPr sz="2400" spc="-25" dirty="0">
                          <a:latin typeface="Calibri"/>
                          <a:cs typeface="Calibri"/>
                        </a:rPr>
                        <a:t>312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285">
                <a:tc>
                  <a:txBody>
                    <a:bodyPr/>
                    <a:lstStyle/>
                    <a:p>
                      <a:pPr algn="r">
                        <a:lnSpc>
                          <a:spcPts val="2815"/>
                        </a:lnSpc>
                      </a:pPr>
                      <a:r>
                        <a:rPr sz="2400" spc="-20" dirty="0">
                          <a:latin typeface="Calibri"/>
                          <a:cs typeface="Calibri"/>
                        </a:rPr>
                        <a:t>1700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815"/>
                        </a:lnSpc>
                      </a:pPr>
                      <a:r>
                        <a:rPr sz="2400" spc="-25" dirty="0">
                          <a:latin typeface="Calibri"/>
                          <a:cs typeface="Calibri"/>
                        </a:rPr>
                        <a:t>279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pPr algn="r">
                        <a:lnSpc>
                          <a:spcPts val="2820"/>
                        </a:lnSpc>
                      </a:pPr>
                      <a:r>
                        <a:rPr sz="2400" spc="-20" dirty="0">
                          <a:latin typeface="Calibri"/>
                          <a:cs typeface="Calibri"/>
                        </a:rPr>
                        <a:t>1875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820"/>
                        </a:lnSpc>
                      </a:pPr>
                      <a:r>
                        <a:rPr sz="2400" spc="-25" dirty="0">
                          <a:latin typeface="Calibri"/>
                          <a:cs typeface="Calibri"/>
                        </a:rPr>
                        <a:t>308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285">
                <a:tc>
                  <a:txBody>
                    <a:bodyPr/>
                    <a:lstStyle/>
                    <a:p>
                      <a:pPr algn="r">
                        <a:lnSpc>
                          <a:spcPts val="2820"/>
                        </a:lnSpc>
                      </a:pPr>
                      <a:r>
                        <a:rPr sz="2400" spc="-20" dirty="0">
                          <a:latin typeface="Calibri"/>
                          <a:cs typeface="Calibri"/>
                        </a:rPr>
                        <a:t>1100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820"/>
                        </a:lnSpc>
                      </a:pPr>
                      <a:r>
                        <a:rPr sz="2400" spc="-25" dirty="0">
                          <a:latin typeface="Calibri"/>
                          <a:cs typeface="Calibri"/>
                        </a:rPr>
                        <a:t>199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5285">
                <a:tc>
                  <a:txBody>
                    <a:bodyPr/>
                    <a:lstStyle/>
                    <a:p>
                      <a:pPr algn="r">
                        <a:lnSpc>
                          <a:spcPts val="2820"/>
                        </a:lnSpc>
                      </a:pPr>
                      <a:r>
                        <a:rPr sz="2400" spc="-25" dirty="0">
                          <a:latin typeface="Calibri"/>
                          <a:cs typeface="Calibri"/>
                        </a:rPr>
                        <a:t>155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820"/>
                        </a:lnSpc>
                      </a:pPr>
                      <a:r>
                        <a:rPr sz="2400" spc="-25" dirty="0">
                          <a:latin typeface="Calibri"/>
                          <a:cs typeface="Calibri"/>
                        </a:rPr>
                        <a:t>219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5285">
                <a:tc>
                  <a:txBody>
                    <a:bodyPr/>
                    <a:lstStyle/>
                    <a:p>
                      <a:pPr algn="r">
                        <a:lnSpc>
                          <a:spcPts val="2820"/>
                        </a:lnSpc>
                      </a:pPr>
                      <a:r>
                        <a:rPr sz="2400" spc="-20" dirty="0">
                          <a:latin typeface="Calibri"/>
                          <a:cs typeface="Calibri"/>
                        </a:rPr>
                        <a:t>2350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820"/>
                        </a:lnSpc>
                      </a:pPr>
                      <a:r>
                        <a:rPr sz="2400" spc="-25" dirty="0">
                          <a:latin typeface="Calibri"/>
                          <a:cs typeface="Calibri"/>
                        </a:rPr>
                        <a:t>405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pPr algn="r">
                        <a:lnSpc>
                          <a:spcPts val="2825"/>
                        </a:lnSpc>
                      </a:pPr>
                      <a:r>
                        <a:rPr sz="2400" spc="-20" dirty="0">
                          <a:latin typeface="Calibri"/>
                          <a:cs typeface="Calibri"/>
                        </a:rPr>
                        <a:t>2450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825"/>
                        </a:lnSpc>
                      </a:pPr>
                      <a:r>
                        <a:rPr sz="2400" spc="-25" dirty="0">
                          <a:latin typeface="Calibri"/>
                          <a:cs typeface="Calibri"/>
                        </a:rPr>
                        <a:t>324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5285">
                <a:tc>
                  <a:txBody>
                    <a:bodyPr/>
                    <a:lstStyle/>
                    <a:p>
                      <a:pPr algn="r">
                        <a:lnSpc>
                          <a:spcPts val="2825"/>
                        </a:lnSpc>
                      </a:pPr>
                      <a:r>
                        <a:rPr sz="2400" spc="-20" dirty="0">
                          <a:latin typeface="Calibri"/>
                          <a:cs typeface="Calibri"/>
                        </a:rPr>
                        <a:t>1425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825"/>
                        </a:lnSpc>
                      </a:pPr>
                      <a:r>
                        <a:rPr sz="2400" spc="-25" dirty="0">
                          <a:latin typeface="Calibri"/>
                          <a:cs typeface="Calibri"/>
                        </a:rPr>
                        <a:t>319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5285">
                <a:tc>
                  <a:txBody>
                    <a:bodyPr/>
                    <a:lstStyle/>
                    <a:p>
                      <a:pPr algn="r">
                        <a:lnSpc>
                          <a:spcPts val="2825"/>
                        </a:lnSpc>
                      </a:pPr>
                      <a:r>
                        <a:rPr sz="2400" spc="-20" dirty="0">
                          <a:latin typeface="Calibri"/>
                          <a:cs typeface="Calibri"/>
                        </a:rPr>
                        <a:t>1700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825"/>
                        </a:lnSpc>
                      </a:pPr>
                      <a:r>
                        <a:rPr sz="2400" spc="-25" dirty="0">
                          <a:latin typeface="Calibri"/>
                          <a:cs typeface="Calibri"/>
                        </a:rPr>
                        <a:t>255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5957696" y="135382"/>
            <a:ext cx="43637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Now,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Calculate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B1(SLOPE)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by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using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formula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997955" y="2635377"/>
            <a:ext cx="5535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1.</a:t>
            </a:r>
            <a:r>
              <a:rPr sz="2400" spc="-50" dirty="0"/>
              <a:t> </a:t>
            </a:r>
            <a:r>
              <a:rPr sz="2400" dirty="0"/>
              <a:t>First</a:t>
            </a:r>
            <a:r>
              <a:rPr sz="2400" spc="-40" dirty="0"/>
              <a:t> </a:t>
            </a:r>
            <a:r>
              <a:rPr sz="2400" dirty="0"/>
              <a:t>of</a:t>
            </a:r>
            <a:r>
              <a:rPr sz="2400" spc="-15" dirty="0"/>
              <a:t> </a:t>
            </a:r>
            <a:r>
              <a:rPr sz="2400" dirty="0"/>
              <a:t>All,</a:t>
            </a:r>
            <a:r>
              <a:rPr sz="2400" spc="-45" dirty="0"/>
              <a:t> </a:t>
            </a:r>
            <a:r>
              <a:rPr sz="2400" dirty="0"/>
              <a:t>Calculate</a:t>
            </a:r>
            <a:r>
              <a:rPr sz="2400" spc="-35" dirty="0"/>
              <a:t> </a:t>
            </a:r>
            <a:r>
              <a:rPr sz="2400" dirty="0"/>
              <a:t>the</a:t>
            </a:r>
            <a:r>
              <a:rPr sz="2400" spc="-35" dirty="0"/>
              <a:t> </a:t>
            </a:r>
            <a:r>
              <a:rPr sz="2400" dirty="0"/>
              <a:t>Mean</a:t>
            </a:r>
            <a:r>
              <a:rPr sz="2400" spc="25" dirty="0"/>
              <a:t> </a:t>
            </a:r>
            <a:r>
              <a:rPr sz="2400" dirty="0"/>
              <a:t>of</a:t>
            </a:r>
            <a:r>
              <a:rPr sz="2400" spc="-15" dirty="0"/>
              <a:t> </a:t>
            </a:r>
            <a:r>
              <a:rPr sz="2400" dirty="0"/>
              <a:t>X</a:t>
            </a:r>
            <a:r>
              <a:rPr sz="2400" spc="-30" dirty="0"/>
              <a:t> </a:t>
            </a:r>
            <a:r>
              <a:rPr sz="2400" dirty="0"/>
              <a:t>and</a:t>
            </a:r>
            <a:r>
              <a:rPr sz="2400" spc="-20" dirty="0"/>
              <a:t> </a:t>
            </a:r>
            <a:r>
              <a:rPr sz="2400" spc="-50" dirty="0"/>
              <a:t>Y</a:t>
            </a:r>
            <a:endParaRPr sz="24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070219" y="3727069"/>
          <a:ext cx="1709420" cy="9055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4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2755">
                <a:tc>
                  <a:txBody>
                    <a:bodyPr/>
                    <a:lstStyle/>
                    <a:p>
                      <a:pPr marL="10795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Mean(X)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10795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Mean(Y)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755">
                <a:tc>
                  <a:txBody>
                    <a:bodyPr/>
                    <a:lstStyle/>
                    <a:p>
                      <a:pPr marL="208915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1575.5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325120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286.5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6912356" y="3081989"/>
            <a:ext cx="4233545" cy="849630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  <a:tabLst>
                <a:tab pos="1893570" algn="l"/>
              </a:tabLst>
            </a:pPr>
            <a:r>
              <a:rPr sz="1800" dirty="0">
                <a:latin typeface="Calibri"/>
                <a:cs typeface="Calibri"/>
              </a:rPr>
              <a:t>Mean </a:t>
            </a:r>
            <a:r>
              <a:rPr sz="1800" spc="-50" dirty="0">
                <a:latin typeface="Calibri"/>
                <a:cs typeface="Calibri"/>
              </a:rPr>
              <a:t>=</a:t>
            </a:r>
            <a:r>
              <a:rPr sz="1800" dirty="0">
                <a:latin typeface="Calibri"/>
                <a:cs typeface="Calibri"/>
              </a:rPr>
              <a:t>	(Sum of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Observations)</a:t>
            </a:r>
            <a:endParaRPr sz="1800">
              <a:latin typeface="Calibri"/>
              <a:cs typeface="Calibri"/>
            </a:endParaRPr>
          </a:p>
          <a:p>
            <a:pPr marL="2103755">
              <a:lnSpc>
                <a:spcPct val="100000"/>
              </a:lnSpc>
              <a:spcBef>
                <a:spcPts val="1085"/>
              </a:spcBef>
            </a:pPr>
            <a:r>
              <a:rPr sz="1800" dirty="0">
                <a:latin typeface="Calibri"/>
                <a:cs typeface="Calibri"/>
              </a:rPr>
              <a:t>(No. of </a:t>
            </a:r>
            <a:r>
              <a:rPr sz="1800" spc="-10" dirty="0">
                <a:latin typeface="Calibri"/>
                <a:cs typeface="Calibri"/>
              </a:rPr>
              <a:t>Observations)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25918" y="883846"/>
            <a:ext cx="2599306" cy="1713122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8621268" y="3570731"/>
            <a:ext cx="2796540" cy="0"/>
          </a:xfrm>
          <a:custGeom>
            <a:avLst/>
            <a:gdLst/>
            <a:ahLst/>
            <a:cxnLst/>
            <a:rect l="l" t="t" r="r" b="b"/>
            <a:pathLst>
              <a:path w="2796540">
                <a:moveTo>
                  <a:pt x="0" y="0"/>
                </a:moveTo>
                <a:lnTo>
                  <a:pt x="2796158" y="0"/>
                </a:lnTo>
              </a:path>
            </a:pathLst>
          </a:custGeom>
          <a:ln w="396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7478" y="1854453"/>
            <a:ext cx="5605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2.</a:t>
            </a:r>
            <a:r>
              <a:rPr sz="2400" spc="-35" dirty="0"/>
              <a:t> </a:t>
            </a:r>
            <a:r>
              <a:rPr sz="2400" dirty="0"/>
              <a:t>Then</a:t>
            </a:r>
            <a:r>
              <a:rPr sz="2400" spc="-10" dirty="0"/>
              <a:t> </a:t>
            </a:r>
            <a:r>
              <a:rPr sz="2400" dirty="0"/>
              <a:t>Calculate </a:t>
            </a:r>
            <a:r>
              <a:rPr sz="2400" b="0" spc="-10" dirty="0">
                <a:solidFill>
                  <a:srgbClr val="FF0000"/>
                </a:solidFill>
                <a:latin typeface="Calibri"/>
                <a:cs typeface="Calibri"/>
              </a:rPr>
              <a:t>(xi-</a:t>
            </a:r>
            <a:r>
              <a:rPr sz="2400" b="0" dirty="0">
                <a:solidFill>
                  <a:srgbClr val="FF0000"/>
                </a:solidFill>
                <a:latin typeface="Calibri"/>
                <a:cs typeface="Calibri"/>
              </a:rPr>
              <a:t>mean(x))</a:t>
            </a:r>
            <a:r>
              <a:rPr sz="2400" b="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latin typeface="Calibri"/>
                <a:cs typeface="Calibri"/>
              </a:rPr>
              <a:t>&amp;</a:t>
            </a:r>
            <a:r>
              <a:rPr sz="2400" b="0" spc="-20" dirty="0">
                <a:latin typeface="Calibri"/>
                <a:cs typeface="Calibri"/>
              </a:rPr>
              <a:t> </a:t>
            </a:r>
            <a:r>
              <a:rPr sz="2400" b="0" spc="-10" dirty="0">
                <a:solidFill>
                  <a:srgbClr val="FF0000"/>
                </a:solidFill>
                <a:latin typeface="Calibri"/>
                <a:cs typeface="Calibri"/>
              </a:rPr>
              <a:t>(yi-mean(y))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150990" y="2264410"/>
          <a:ext cx="4834889" cy="3456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6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93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4325">
                <a:tc>
                  <a:txBody>
                    <a:bodyPr/>
                    <a:lstStyle/>
                    <a:p>
                      <a:pPr marL="3175" algn="ctr">
                        <a:lnSpc>
                          <a:spcPts val="2355"/>
                        </a:lnSpc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Mean(X)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2355"/>
                        </a:lnSpc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Mean(X)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ctr">
                        <a:lnSpc>
                          <a:spcPts val="2355"/>
                        </a:lnSpc>
                      </a:pPr>
                      <a:r>
                        <a:rPr sz="2000" spc="-3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175.5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2355"/>
                        </a:lnSpc>
                      </a:pPr>
                      <a:r>
                        <a:rPr sz="2000" spc="-3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1330.5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3175" algn="ctr">
                        <a:lnSpc>
                          <a:spcPts val="2355"/>
                        </a:lnSpc>
                      </a:pPr>
                      <a:r>
                        <a:rPr sz="2000" spc="-20" dirty="0">
                          <a:latin typeface="Calibri"/>
                          <a:cs typeface="Calibri"/>
                        </a:rPr>
                        <a:t>24.5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2355"/>
                        </a:lnSpc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1263.5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3175" algn="ctr">
                        <a:lnSpc>
                          <a:spcPts val="2360"/>
                        </a:lnSpc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124.5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2360"/>
                        </a:lnSpc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1296.5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3175" algn="ctr">
                        <a:lnSpc>
                          <a:spcPts val="2360"/>
                        </a:lnSpc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299.5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2360"/>
                        </a:lnSpc>
                      </a:pPr>
                      <a:r>
                        <a:rPr sz="2000" spc="-3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1267.5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ctr">
                        <a:lnSpc>
                          <a:spcPts val="2360"/>
                        </a:lnSpc>
                      </a:pPr>
                      <a:r>
                        <a:rPr sz="2000" spc="-3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475.5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2360"/>
                        </a:lnSpc>
                      </a:pPr>
                      <a:r>
                        <a:rPr sz="2000" spc="-3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1376.5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ctr">
                        <a:lnSpc>
                          <a:spcPts val="2360"/>
                        </a:lnSpc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1420.5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2360"/>
                        </a:lnSpc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1356.5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3175" algn="ctr">
                        <a:lnSpc>
                          <a:spcPts val="2365"/>
                        </a:lnSpc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774.5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2365"/>
                        </a:lnSpc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1170.5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3175" algn="ctr">
                        <a:lnSpc>
                          <a:spcPts val="2365"/>
                        </a:lnSpc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874.5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2365"/>
                        </a:lnSpc>
                      </a:pPr>
                      <a:r>
                        <a:rPr sz="2000" spc="-3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1251.5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pPr algn="ctr">
                        <a:lnSpc>
                          <a:spcPts val="2365"/>
                        </a:lnSpc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150.5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2365"/>
                        </a:lnSpc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1256.5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3175" algn="ctr">
                        <a:lnSpc>
                          <a:spcPts val="2365"/>
                        </a:lnSpc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124.5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2365"/>
                        </a:lnSpc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1320.5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59296" y="232156"/>
          <a:ext cx="5003165" cy="4126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4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8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5285">
                <a:tc>
                  <a:txBody>
                    <a:bodyPr/>
                    <a:lstStyle/>
                    <a:p>
                      <a:pPr marL="9525">
                        <a:lnSpc>
                          <a:spcPts val="2815"/>
                        </a:lnSpc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Square</a:t>
                      </a:r>
                      <a:r>
                        <a:rPr sz="24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Feet(X)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ts val="2815"/>
                        </a:lnSpc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House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Price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in 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$1000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285">
                <a:tc>
                  <a:txBody>
                    <a:bodyPr/>
                    <a:lstStyle/>
                    <a:p>
                      <a:pPr algn="r">
                        <a:lnSpc>
                          <a:spcPts val="2815"/>
                        </a:lnSpc>
                      </a:pPr>
                      <a:r>
                        <a:rPr sz="2400" spc="-20" dirty="0">
                          <a:latin typeface="Calibri"/>
                          <a:cs typeface="Calibri"/>
                        </a:rPr>
                        <a:t>1400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815"/>
                        </a:lnSpc>
                      </a:pPr>
                      <a:r>
                        <a:rPr sz="2400" spc="-25" dirty="0">
                          <a:latin typeface="Calibri"/>
                          <a:cs typeface="Calibri"/>
                        </a:rPr>
                        <a:t>245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285">
                <a:tc>
                  <a:txBody>
                    <a:bodyPr/>
                    <a:lstStyle/>
                    <a:p>
                      <a:pPr algn="r">
                        <a:lnSpc>
                          <a:spcPts val="2815"/>
                        </a:lnSpc>
                      </a:pPr>
                      <a:r>
                        <a:rPr sz="2400" spc="-20" dirty="0">
                          <a:latin typeface="Calibri"/>
                          <a:cs typeface="Calibri"/>
                        </a:rPr>
                        <a:t>1600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815"/>
                        </a:lnSpc>
                      </a:pPr>
                      <a:r>
                        <a:rPr sz="2400" spc="-25" dirty="0">
                          <a:latin typeface="Calibri"/>
                          <a:cs typeface="Calibri"/>
                        </a:rPr>
                        <a:t>312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285">
                <a:tc>
                  <a:txBody>
                    <a:bodyPr/>
                    <a:lstStyle/>
                    <a:p>
                      <a:pPr algn="r">
                        <a:lnSpc>
                          <a:spcPts val="2815"/>
                        </a:lnSpc>
                      </a:pPr>
                      <a:r>
                        <a:rPr sz="2400" spc="-20" dirty="0">
                          <a:latin typeface="Calibri"/>
                          <a:cs typeface="Calibri"/>
                        </a:rPr>
                        <a:t>1700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815"/>
                        </a:lnSpc>
                      </a:pPr>
                      <a:r>
                        <a:rPr sz="2400" spc="-25" dirty="0">
                          <a:latin typeface="Calibri"/>
                          <a:cs typeface="Calibri"/>
                        </a:rPr>
                        <a:t>279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pPr algn="r">
                        <a:lnSpc>
                          <a:spcPts val="2820"/>
                        </a:lnSpc>
                      </a:pPr>
                      <a:r>
                        <a:rPr sz="2400" spc="-20" dirty="0">
                          <a:latin typeface="Calibri"/>
                          <a:cs typeface="Calibri"/>
                        </a:rPr>
                        <a:t>1875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820"/>
                        </a:lnSpc>
                      </a:pPr>
                      <a:r>
                        <a:rPr sz="2400" spc="-25" dirty="0">
                          <a:latin typeface="Calibri"/>
                          <a:cs typeface="Calibri"/>
                        </a:rPr>
                        <a:t>308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285">
                <a:tc>
                  <a:txBody>
                    <a:bodyPr/>
                    <a:lstStyle/>
                    <a:p>
                      <a:pPr algn="r">
                        <a:lnSpc>
                          <a:spcPts val="2820"/>
                        </a:lnSpc>
                      </a:pPr>
                      <a:r>
                        <a:rPr sz="2400" spc="-20" dirty="0">
                          <a:latin typeface="Calibri"/>
                          <a:cs typeface="Calibri"/>
                        </a:rPr>
                        <a:t>1100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820"/>
                        </a:lnSpc>
                      </a:pPr>
                      <a:r>
                        <a:rPr sz="2400" spc="-25" dirty="0">
                          <a:latin typeface="Calibri"/>
                          <a:cs typeface="Calibri"/>
                        </a:rPr>
                        <a:t>199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5285">
                <a:tc>
                  <a:txBody>
                    <a:bodyPr/>
                    <a:lstStyle/>
                    <a:p>
                      <a:pPr algn="r">
                        <a:lnSpc>
                          <a:spcPts val="2820"/>
                        </a:lnSpc>
                      </a:pPr>
                      <a:r>
                        <a:rPr sz="2400" spc="-25" dirty="0">
                          <a:latin typeface="Calibri"/>
                          <a:cs typeface="Calibri"/>
                        </a:rPr>
                        <a:t>155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820"/>
                        </a:lnSpc>
                      </a:pPr>
                      <a:r>
                        <a:rPr sz="2400" spc="-25" dirty="0">
                          <a:latin typeface="Calibri"/>
                          <a:cs typeface="Calibri"/>
                        </a:rPr>
                        <a:t>219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5285">
                <a:tc>
                  <a:txBody>
                    <a:bodyPr/>
                    <a:lstStyle/>
                    <a:p>
                      <a:pPr algn="r">
                        <a:lnSpc>
                          <a:spcPts val="2820"/>
                        </a:lnSpc>
                      </a:pPr>
                      <a:r>
                        <a:rPr sz="2400" spc="-20" dirty="0">
                          <a:latin typeface="Calibri"/>
                          <a:cs typeface="Calibri"/>
                        </a:rPr>
                        <a:t>2350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820"/>
                        </a:lnSpc>
                      </a:pPr>
                      <a:r>
                        <a:rPr sz="2400" spc="-25" dirty="0">
                          <a:latin typeface="Calibri"/>
                          <a:cs typeface="Calibri"/>
                        </a:rPr>
                        <a:t>405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pPr algn="r">
                        <a:lnSpc>
                          <a:spcPts val="2825"/>
                        </a:lnSpc>
                      </a:pPr>
                      <a:r>
                        <a:rPr sz="2400" spc="-20" dirty="0">
                          <a:latin typeface="Calibri"/>
                          <a:cs typeface="Calibri"/>
                        </a:rPr>
                        <a:t>2450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825"/>
                        </a:lnSpc>
                      </a:pPr>
                      <a:r>
                        <a:rPr sz="2400" spc="-25" dirty="0">
                          <a:latin typeface="Calibri"/>
                          <a:cs typeface="Calibri"/>
                        </a:rPr>
                        <a:t>324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5285">
                <a:tc>
                  <a:txBody>
                    <a:bodyPr/>
                    <a:lstStyle/>
                    <a:p>
                      <a:pPr algn="r">
                        <a:lnSpc>
                          <a:spcPts val="2825"/>
                        </a:lnSpc>
                      </a:pPr>
                      <a:r>
                        <a:rPr sz="2400" spc="-20" dirty="0">
                          <a:latin typeface="Calibri"/>
                          <a:cs typeface="Calibri"/>
                        </a:rPr>
                        <a:t>1425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825"/>
                        </a:lnSpc>
                      </a:pPr>
                      <a:r>
                        <a:rPr sz="2400" spc="-25" dirty="0">
                          <a:latin typeface="Calibri"/>
                          <a:cs typeface="Calibri"/>
                        </a:rPr>
                        <a:t>319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5285">
                <a:tc>
                  <a:txBody>
                    <a:bodyPr/>
                    <a:lstStyle/>
                    <a:p>
                      <a:pPr algn="r">
                        <a:lnSpc>
                          <a:spcPts val="2825"/>
                        </a:lnSpc>
                      </a:pPr>
                      <a:r>
                        <a:rPr sz="2400" spc="-20" dirty="0">
                          <a:latin typeface="Calibri"/>
                          <a:cs typeface="Calibri"/>
                        </a:rPr>
                        <a:t>1700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825"/>
                        </a:lnSpc>
                      </a:pPr>
                      <a:r>
                        <a:rPr sz="2400" spc="-25" dirty="0">
                          <a:latin typeface="Calibri"/>
                          <a:cs typeface="Calibri"/>
                        </a:rPr>
                        <a:t>255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85801" y="234695"/>
          <a:ext cx="3644900" cy="27812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36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8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729">
                <a:tc>
                  <a:txBody>
                    <a:bodyPr/>
                    <a:lstStyle/>
                    <a:p>
                      <a:pPr marL="9525">
                        <a:lnSpc>
                          <a:spcPts val="1885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Mean(X)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1885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Mean(X)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729">
                <a:tc>
                  <a:txBody>
                    <a:bodyPr/>
                    <a:lstStyle/>
                    <a:p>
                      <a:pPr marR="1270" algn="r">
                        <a:lnSpc>
                          <a:spcPts val="1885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175.5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r">
                        <a:lnSpc>
                          <a:spcPts val="1885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1330.5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729">
                <a:tc>
                  <a:txBody>
                    <a:bodyPr/>
                    <a:lstStyle/>
                    <a:p>
                      <a:pPr marR="1270" algn="r">
                        <a:lnSpc>
                          <a:spcPts val="1885"/>
                        </a:lnSpc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24.5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r">
                        <a:lnSpc>
                          <a:spcPts val="1885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1263.5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729">
                <a:tc>
                  <a:txBody>
                    <a:bodyPr/>
                    <a:lstStyle/>
                    <a:p>
                      <a:pPr marR="1270" algn="r">
                        <a:lnSpc>
                          <a:spcPts val="1889"/>
                        </a:lnSpc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124.5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r">
                        <a:lnSpc>
                          <a:spcPts val="1889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1296.5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marR="635" algn="r">
                        <a:lnSpc>
                          <a:spcPts val="1889"/>
                        </a:lnSpc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299.5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r">
                        <a:lnSpc>
                          <a:spcPts val="1889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1267.5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729">
                <a:tc>
                  <a:txBody>
                    <a:bodyPr/>
                    <a:lstStyle/>
                    <a:p>
                      <a:pPr marR="1270" algn="r">
                        <a:lnSpc>
                          <a:spcPts val="1889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475.5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r">
                        <a:lnSpc>
                          <a:spcPts val="1889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1376.5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729">
                <a:tc>
                  <a:txBody>
                    <a:bodyPr/>
                    <a:lstStyle/>
                    <a:p>
                      <a:pPr marR="635" algn="r">
                        <a:lnSpc>
                          <a:spcPts val="1889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1420.5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r">
                        <a:lnSpc>
                          <a:spcPts val="1889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1356.5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729">
                <a:tc>
                  <a:txBody>
                    <a:bodyPr/>
                    <a:lstStyle/>
                    <a:p>
                      <a:pPr marR="1270" algn="r">
                        <a:lnSpc>
                          <a:spcPts val="1889"/>
                        </a:lnSpc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774.5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r">
                        <a:lnSpc>
                          <a:spcPts val="1889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1170.5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729">
                <a:tc>
                  <a:txBody>
                    <a:bodyPr/>
                    <a:lstStyle/>
                    <a:p>
                      <a:pPr marR="1270" algn="r">
                        <a:lnSpc>
                          <a:spcPts val="1889"/>
                        </a:lnSpc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874.5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r">
                        <a:lnSpc>
                          <a:spcPts val="1889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1251.5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marR="635" algn="r">
                        <a:lnSpc>
                          <a:spcPts val="1889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150.5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r">
                        <a:lnSpc>
                          <a:spcPts val="1889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1256.5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729">
                <a:tc>
                  <a:txBody>
                    <a:bodyPr/>
                    <a:lstStyle/>
                    <a:p>
                      <a:pPr marR="1270" algn="r">
                        <a:lnSpc>
                          <a:spcPts val="1895"/>
                        </a:lnSpc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124.5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r">
                        <a:lnSpc>
                          <a:spcPts val="1895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1320.5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4943602" y="876680"/>
            <a:ext cx="2185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3.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Then</a:t>
            </a:r>
            <a:r>
              <a:rPr sz="2400" b="1" spc="-10" dirty="0">
                <a:latin typeface="Calibri"/>
                <a:cs typeface="Calibri"/>
              </a:rPr>
              <a:t> Calculate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589651" y="1316736"/>
          <a:ext cx="1864995" cy="27336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64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210">
                <a:tc>
                  <a:txBody>
                    <a:bodyPr/>
                    <a:lstStyle/>
                    <a:p>
                      <a:pPr marL="10795">
                        <a:lnSpc>
                          <a:spcPts val="2120"/>
                        </a:lnSpc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(X-</a:t>
                      </a:r>
                      <a:r>
                        <a:rPr sz="18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Mean(X))</a:t>
                      </a:r>
                      <a:r>
                        <a:rPr sz="18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^</a:t>
                      </a:r>
                      <a:r>
                        <a:rPr sz="18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885">
                <a:tc>
                  <a:txBody>
                    <a:bodyPr/>
                    <a:lstStyle/>
                    <a:p>
                      <a:pPr algn="r">
                        <a:lnSpc>
                          <a:spcPts val="1655"/>
                        </a:lnSpc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30800.25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885">
                <a:tc>
                  <a:txBody>
                    <a:bodyPr/>
                    <a:lstStyle/>
                    <a:p>
                      <a:pPr marR="635" algn="r">
                        <a:lnSpc>
                          <a:spcPts val="1655"/>
                        </a:lnSpc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600.25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885">
                <a:tc>
                  <a:txBody>
                    <a:bodyPr/>
                    <a:lstStyle/>
                    <a:p>
                      <a:pPr algn="r">
                        <a:lnSpc>
                          <a:spcPts val="1655"/>
                        </a:lnSpc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15500.25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885">
                <a:tc>
                  <a:txBody>
                    <a:bodyPr/>
                    <a:lstStyle/>
                    <a:p>
                      <a:pPr algn="r">
                        <a:lnSpc>
                          <a:spcPts val="1655"/>
                        </a:lnSpc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89700.25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marR="635" algn="r">
                        <a:lnSpc>
                          <a:spcPts val="1655"/>
                        </a:lnSpc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226100.25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885">
                <a:tc>
                  <a:txBody>
                    <a:bodyPr/>
                    <a:lstStyle/>
                    <a:p>
                      <a:pPr marR="1270" algn="r">
                        <a:lnSpc>
                          <a:spcPts val="1655"/>
                        </a:lnSpc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2017820.25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2885">
                <a:tc>
                  <a:txBody>
                    <a:bodyPr/>
                    <a:lstStyle/>
                    <a:p>
                      <a:pPr marR="635" algn="r">
                        <a:lnSpc>
                          <a:spcPts val="1655"/>
                        </a:lnSpc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599850.25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2885">
                <a:tc>
                  <a:txBody>
                    <a:bodyPr/>
                    <a:lstStyle/>
                    <a:p>
                      <a:pPr marR="635" algn="r">
                        <a:lnSpc>
                          <a:spcPts val="1655"/>
                        </a:lnSpc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764750.25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2885">
                <a:tc>
                  <a:txBody>
                    <a:bodyPr/>
                    <a:lstStyle/>
                    <a:p>
                      <a:pPr algn="r">
                        <a:lnSpc>
                          <a:spcPts val="1655"/>
                        </a:lnSpc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22650.25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algn="r">
                        <a:lnSpc>
                          <a:spcPts val="1655"/>
                        </a:lnSpc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15500.25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2885">
                <a:tc>
                  <a:txBody>
                    <a:bodyPr/>
                    <a:lstStyle/>
                    <a:p>
                      <a:pPr marR="635" algn="r">
                        <a:lnSpc>
                          <a:spcPts val="1655"/>
                        </a:lnSpc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3783272.5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6309486" y="4078351"/>
            <a:ext cx="1010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3783272.5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041647" y="3800855"/>
            <a:ext cx="5794375" cy="1546860"/>
            <a:chOff x="4041647" y="3800855"/>
            <a:chExt cx="5794375" cy="1546860"/>
          </a:xfrm>
        </p:grpSpPr>
        <p:sp>
          <p:nvSpPr>
            <p:cNvPr id="7" name="object 7"/>
            <p:cNvSpPr/>
            <p:nvPr/>
          </p:nvSpPr>
          <p:spPr>
            <a:xfrm>
              <a:off x="4098036" y="4130039"/>
              <a:ext cx="5737860" cy="1217930"/>
            </a:xfrm>
            <a:custGeom>
              <a:avLst/>
              <a:gdLst/>
              <a:ahLst/>
              <a:cxnLst/>
              <a:rect l="l" t="t" r="r" b="b"/>
              <a:pathLst>
                <a:path w="5737859" h="1217929">
                  <a:moveTo>
                    <a:pt x="2133600" y="114300"/>
                  </a:moveTo>
                  <a:lnTo>
                    <a:pt x="2057400" y="76200"/>
                  </a:lnTo>
                  <a:lnTo>
                    <a:pt x="1905000" y="0"/>
                  </a:lnTo>
                  <a:lnTo>
                    <a:pt x="1905000" y="76200"/>
                  </a:lnTo>
                  <a:lnTo>
                    <a:pt x="0" y="76200"/>
                  </a:lnTo>
                  <a:lnTo>
                    <a:pt x="0" y="152400"/>
                  </a:lnTo>
                  <a:lnTo>
                    <a:pt x="1905000" y="152400"/>
                  </a:lnTo>
                  <a:lnTo>
                    <a:pt x="1905000" y="228600"/>
                  </a:lnTo>
                  <a:lnTo>
                    <a:pt x="2057400" y="152400"/>
                  </a:lnTo>
                  <a:lnTo>
                    <a:pt x="2133600" y="114300"/>
                  </a:lnTo>
                  <a:close/>
                </a:path>
                <a:path w="5737859" h="1217929">
                  <a:moveTo>
                    <a:pt x="5737606" y="1141730"/>
                  </a:moveTo>
                  <a:lnTo>
                    <a:pt x="5530596" y="991870"/>
                  </a:lnTo>
                  <a:lnTo>
                    <a:pt x="5518226" y="1067092"/>
                  </a:lnTo>
                  <a:lnTo>
                    <a:pt x="774319" y="287020"/>
                  </a:lnTo>
                  <a:lnTo>
                    <a:pt x="761873" y="362204"/>
                  </a:lnTo>
                  <a:lnTo>
                    <a:pt x="5505856" y="1142276"/>
                  </a:lnTo>
                  <a:lnTo>
                    <a:pt x="5493512" y="1217422"/>
                  </a:lnTo>
                  <a:lnTo>
                    <a:pt x="5715889" y="1148461"/>
                  </a:lnTo>
                  <a:lnTo>
                    <a:pt x="5737606" y="114173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41647" y="3800855"/>
              <a:ext cx="1298448" cy="652272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914381" y="5107940"/>
            <a:ext cx="1279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Denominator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7752" y="4998388"/>
            <a:ext cx="2685500" cy="1765450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7369302" y="947800"/>
            <a:ext cx="1054735" cy="330835"/>
          </a:xfrm>
          <a:custGeom>
            <a:avLst/>
            <a:gdLst/>
            <a:ahLst/>
            <a:cxnLst/>
            <a:rect l="l" t="t" r="r" b="b"/>
            <a:pathLst>
              <a:path w="1054734" h="330834">
                <a:moveTo>
                  <a:pt x="949325" y="0"/>
                </a:moveTo>
                <a:lnTo>
                  <a:pt x="944499" y="13462"/>
                </a:lnTo>
                <a:lnTo>
                  <a:pt x="963642" y="21726"/>
                </a:lnTo>
                <a:lnTo>
                  <a:pt x="980106" y="33194"/>
                </a:lnTo>
                <a:lnTo>
                  <a:pt x="1004951" y="65786"/>
                </a:lnTo>
                <a:lnTo>
                  <a:pt x="1019635" y="109664"/>
                </a:lnTo>
                <a:lnTo>
                  <a:pt x="1024508" y="163449"/>
                </a:lnTo>
                <a:lnTo>
                  <a:pt x="1023274" y="192595"/>
                </a:lnTo>
                <a:lnTo>
                  <a:pt x="1013471" y="242887"/>
                </a:lnTo>
                <a:lnTo>
                  <a:pt x="993854" y="282128"/>
                </a:lnTo>
                <a:lnTo>
                  <a:pt x="963945" y="308556"/>
                </a:lnTo>
                <a:lnTo>
                  <a:pt x="945133" y="316864"/>
                </a:lnTo>
                <a:lnTo>
                  <a:pt x="949325" y="330326"/>
                </a:lnTo>
                <a:lnTo>
                  <a:pt x="994330" y="309197"/>
                </a:lnTo>
                <a:lnTo>
                  <a:pt x="1027429" y="272541"/>
                </a:lnTo>
                <a:lnTo>
                  <a:pt x="1047829" y="223599"/>
                </a:lnTo>
                <a:lnTo>
                  <a:pt x="1054607" y="165226"/>
                </a:lnTo>
                <a:lnTo>
                  <a:pt x="1052895" y="134939"/>
                </a:lnTo>
                <a:lnTo>
                  <a:pt x="1039231" y="81270"/>
                </a:lnTo>
                <a:lnTo>
                  <a:pt x="1012207" y="37576"/>
                </a:lnTo>
                <a:lnTo>
                  <a:pt x="973206" y="8620"/>
                </a:lnTo>
                <a:lnTo>
                  <a:pt x="949325" y="0"/>
                </a:lnTo>
                <a:close/>
              </a:path>
              <a:path w="1054734" h="330834">
                <a:moveTo>
                  <a:pt x="105409" y="0"/>
                </a:moveTo>
                <a:lnTo>
                  <a:pt x="60451" y="21145"/>
                </a:lnTo>
                <a:lnTo>
                  <a:pt x="27304" y="57912"/>
                </a:lnTo>
                <a:lnTo>
                  <a:pt x="6842" y="106949"/>
                </a:lnTo>
                <a:lnTo>
                  <a:pt x="0" y="165226"/>
                </a:lnTo>
                <a:lnTo>
                  <a:pt x="1692" y="195585"/>
                </a:lnTo>
                <a:lnTo>
                  <a:pt x="15269" y="249255"/>
                </a:lnTo>
                <a:lnTo>
                  <a:pt x="42277" y="292804"/>
                </a:lnTo>
                <a:lnTo>
                  <a:pt x="81381" y="321708"/>
                </a:lnTo>
                <a:lnTo>
                  <a:pt x="105409" y="330326"/>
                </a:lnTo>
                <a:lnTo>
                  <a:pt x="109600" y="316864"/>
                </a:lnTo>
                <a:lnTo>
                  <a:pt x="90717" y="308556"/>
                </a:lnTo>
                <a:lnTo>
                  <a:pt x="74453" y="296973"/>
                </a:lnTo>
                <a:lnTo>
                  <a:pt x="49783" y="264033"/>
                </a:lnTo>
                <a:lnTo>
                  <a:pt x="35036" y="219075"/>
                </a:lnTo>
                <a:lnTo>
                  <a:pt x="30099" y="163449"/>
                </a:lnTo>
                <a:lnTo>
                  <a:pt x="31335" y="135330"/>
                </a:lnTo>
                <a:lnTo>
                  <a:pt x="41189" y="86475"/>
                </a:lnTo>
                <a:lnTo>
                  <a:pt x="60852" y="47877"/>
                </a:lnTo>
                <a:lnTo>
                  <a:pt x="91039" y="21726"/>
                </a:lnTo>
                <a:lnTo>
                  <a:pt x="110108" y="13462"/>
                </a:lnTo>
                <a:lnTo>
                  <a:pt x="1054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476490" y="842899"/>
            <a:ext cx="83439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0" dirty="0">
                <a:latin typeface="Cambria Math"/>
                <a:cs typeface="Cambria Math"/>
              </a:rPr>
              <a:t>𝑥</a:t>
            </a:r>
            <a:r>
              <a:rPr sz="2800" b="0" spc="45" dirty="0">
                <a:latin typeface="Cambria Math"/>
                <a:cs typeface="Cambria Math"/>
              </a:rPr>
              <a:t> </a:t>
            </a:r>
            <a:r>
              <a:rPr sz="2800" b="0" dirty="0">
                <a:latin typeface="Cambria Math"/>
                <a:cs typeface="Cambria Math"/>
              </a:rPr>
              <a:t>−</a:t>
            </a:r>
            <a:r>
              <a:rPr sz="2800" b="0" spc="-5" dirty="0">
                <a:latin typeface="Cambria Math"/>
                <a:cs typeface="Cambria Math"/>
              </a:rPr>
              <a:t> </a:t>
            </a:r>
            <a:r>
              <a:rPr sz="2800" b="0" spc="-60" dirty="0">
                <a:latin typeface="Cambria Math"/>
                <a:cs typeface="Cambria Math"/>
              </a:rPr>
              <a:t>𝑥</a:t>
            </a:r>
            <a:endParaRPr sz="2800" dirty="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42173" y="645032"/>
            <a:ext cx="39687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208279" algn="l"/>
              </a:tabLst>
            </a:pPr>
            <a:r>
              <a:rPr sz="4200" baseline="-20833" dirty="0">
                <a:latin typeface="Cambria Math"/>
                <a:cs typeface="Cambria Math"/>
              </a:rPr>
              <a:t>	</a:t>
            </a:r>
            <a:r>
              <a:rPr sz="2050" spc="-50" dirty="0">
                <a:latin typeface="Cambria Math"/>
                <a:cs typeface="Cambria Math"/>
              </a:rPr>
              <a:t>2</a:t>
            </a:r>
            <a:endParaRPr sz="2050" dirty="0">
              <a:latin typeface="Cambria Math"/>
              <a:cs typeface="Cambria Math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3F9EFB9-985B-4420-BCC8-D73F0FF9651D}"/>
              </a:ext>
            </a:extLst>
          </p:cNvPr>
          <p:cNvCxnSpPr/>
          <p:nvPr/>
        </p:nvCxnSpPr>
        <p:spPr>
          <a:xfrm>
            <a:off x="8077200" y="947800"/>
            <a:ext cx="23368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85801" y="234695"/>
          <a:ext cx="3644900" cy="27812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36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8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729">
                <a:tc>
                  <a:txBody>
                    <a:bodyPr/>
                    <a:lstStyle/>
                    <a:p>
                      <a:pPr marL="9525">
                        <a:lnSpc>
                          <a:spcPts val="1885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Mean(X)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1885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Mean(X)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729">
                <a:tc>
                  <a:txBody>
                    <a:bodyPr/>
                    <a:lstStyle/>
                    <a:p>
                      <a:pPr marR="1270" algn="r">
                        <a:lnSpc>
                          <a:spcPts val="1885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175.5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r">
                        <a:lnSpc>
                          <a:spcPts val="1885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1330.5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729">
                <a:tc>
                  <a:txBody>
                    <a:bodyPr/>
                    <a:lstStyle/>
                    <a:p>
                      <a:pPr marR="1270" algn="r">
                        <a:lnSpc>
                          <a:spcPts val="1885"/>
                        </a:lnSpc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24.5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r">
                        <a:lnSpc>
                          <a:spcPts val="1885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1263.5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729">
                <a:tc>
                  <a:txBody>
                    <a:bodyPr/>
                    <a:lstStyle/>
                    <a:p>
                      <a:pPr marR="1270" algn="r">
                        <a:lnSpc>
                          <a:spcPts val="1889"/>
                        </a:lnSpc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124.5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r">
                        <a:lnSpc>
                          <a:spcPts val="1889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1296.5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marR="635" algn="r">
                        <a:lnSpc>
                          <a:spcPts val="1889"/>
                        </a:lnSpc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299.5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r">
                        <a:lnSpc>
                          <a:spcPts val="1889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1267.5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729">
                <a:tc>
                  <a:txBody>
                    <a:bodyPr/>
                    <a:lstStyle/>
                    <a:p>
                      <a:pPr marR="1270" algn="r">
                        <a:lnSpc>
                          <a:spcPts val="1889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475.5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r">
                        <a:lnSpc>
                          <a:spcPts val="1889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1376.5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729">
                <a:tc>
                  <a:txBody>
                    <a:bodyPr/>
                    <a:lstStyle/>
                    <a:p>
                      <a:pPr marR="635" algn="r">
                        <a:lnSpc>
                          <a:spcPts val="1889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1420.5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r">
                        <a:lnSpc>
                          <a:spcPts val="1889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1356.5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729">
                <a:tc>
                  <a:txBody>
                    <a:bodyPr/>
                    <a:lstStyle/>
                    <a:p>
                      <a:pPr marR="1270" algn="r">
                        <a:lnSpc>
                          <a:spcPts val="1889"/>
                        </a:lnSpc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774.5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r">
                        <a:lnSpc>
                          <a:spcPts val="1889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1170.5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729">
                <a:tc>
                  <a:txBody>
                    <a:bodyPr/>
                    <a:lstStyle/>
                    <a:p>
                      <a:pPr marR="1270" algn="r">
                        <a:lnSpc>
                          <a:spcPts val="1889"/>
                        </a:lnSpc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874.5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r">
                        <a:lnSpc>
                          <a:spcPts val="1889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1251.5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marR="635" algn="r">
                        <a:lnSpc>
                          <a:spcPts val="1889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150.5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r">
                        <a:lnSpc>
                          <a:spcPts val="1889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1256.5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729">
                <a:tc>
                  <a:txBody>
                    <a:bodyPr/>
                    <a:lstStyle/>
                    <a:p>
                      <a:pPr marR="1270" algn="r">
                        <a:lnSpc>
                          <a:spcPts val="1895"/>
                        </a:lnSpc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124.5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r">
                        <a:lnSpc>
                          <a:spcPts val="1895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1320.5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4943602" y="876680"/>
            <a:ext cx="523557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871219" algn="l"/>
              </a:tabLst>
            </a:pPr>
            <a:r>
              <a:rPr sz="2400" b="1" dirty="0">
                <a:latin typeface="Calibri"/>
                <a:cs typeface="Calibri"/>
              </a:rPr>
              <a:t>3.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We</a:t>
            </a:r>
            <a:r>
              <a:rPr sz="2400" b="1" dirty="0">
                <a:latin typeface="Calibri"/>
                <a:cs typeface="Calibri"/>
              </a:rPr>
              <a:t>	have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Calculated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the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denominator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spc="-50" dirty="0">
                <a:latin typeface="Calibri"/>
                <a:cs typeface="Calibri"/>
              </a:rPr>
              <a:t>, </a:t>
            </a:r>
            <a:r>
              <a:rPr sz="2400" b="1" dirty="0">
                <a:latin typeface="Calibri"/>
                <a:cs typeface="Calibri"/>
              </a:rPr>
              <a:t>now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calculate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the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numerator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327525" y="3422650"/>
          <a:ext cx="2231390" cy="2783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1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2729">
                <a:tc>
                  <a:txBody>
                    <a:bodyPr/>
                    <a:lstStyle/>
                    <a:p>
                      <a:pPr marL="10795">
                        <a:lnSpc>
                          <a:spcPts val="1895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(X-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mean(X))*(Y-mean(Y))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algn="r">
                        <a:lnSpc>
                          <a:spcPts val="1895"/>
                        </a:lnSpc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233502.75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729">
                <a:tc>
                  <a:txBody>
                    <a:bodyPr/>
                    <a:lstStyle/>
                    <a:p>
                      <a:pPr algn="r">
                        <a:lnSpc>
                          <a:spcPts val="1895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30955.75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algn="r">
                        <a:lnSpc>
                          <a:spcPts val="1895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161414.25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729">
                <a:tc>
                  <a:txBody>
                    <a:bodyPr/>
                    <a:lstStyle/>
                    <a:p>
                      <a:pPr algn="r">
                        <a:lnSpc>
                          <a:spcPts val="1895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379616.25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729">
                <a:tc>
                  <a:txBody>
                    <a:bodyPr/>
                    <a:lstStyle/>
                    <a:p>
                      <a:pPr algn="r">
                        <a:lnSpc>
                          <a:spcPts val="1895"/>
                        </a:lnSpc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654525.75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algn="r">
                        <a:lnSpc>
                          <a:spcPts val="1895"/>
                        </a:lnSpc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1926908.25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729">
                <a:tc>
                  <a:txBody>
                    <a:bodyPr/>
                    <a:lstStyle/>
                    <a:p>
                      <a:pPr algn="r">
                        <a:lnSpc>
                          <a:spcPts val="1895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906552.25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algn="r">
                        <a:lnSpc>
                          <a:spcPts val="1895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1094436.75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algn="r">
                        <a:lnSpc>
                          <a:spcPts val="1895"/>
                        </a:lnSpc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189103.25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algn="r">
                        <a:lnSpc>
                          <a:spcPts val="1895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164402.25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529834" y="6236614"/>
            <a:ext cx="894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266662.5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56204" y="6288023"/>
            <a:ext cx="2294255" cy="228600"/>
          </a:xfrm>
          <a:custGeom>
            <a:avLst/>
            <a:gdLst/>
            <a:ahLst/>
            <a:cxnLst/>
            <a:rect l="l" t="t" r="r" b="b"/>
            <a:pathLst>
              <a:path w="2294254" h="228600">
                <a:moveTo>
                  <a:pt x="2065655" y="0"/>
                </a:moveTo>
                <a:lnTo>
                  <a:pt x="2065655" y="228599"/>
                </a:lnTo>
                <a:lnTo>
                  <a:pt x="2218055" y="152399"/>
                </a:lnTo>
                <a:lnTo>
                  <a:pt x="2103755" y="152399"/>
                </a:lnTo>
                <a:lnTo>
                  <a:pt x="2103755" y="76199"/>
                </a:lnTo>
                <a:lnTo>
                  <a:pt x="2218055" y="76199"/>
                </a:lnTo>
                <a:lnTo>
                  <a:pt x="2065655" y="0"/>
                </a:lnTo>
                <a:close/>
              </a:path>
              <a:path w="2294254" h="228600">
                <a:moveTo>
                  <a:pt x="2065655" y="76199"/>
                </a:moveTo>
                <a:lnTo>
                  <a:pt x="0" y="76199"/>
                </a:lnTo>
                <a:lnTo>
                  <a:pt x="0" y="152399"/>
                </a:lnTo>
                <a:lnTo>
                  <a:pt x="2065655" y="152399"/>
                </a:lnTo>
                <a:lnTo>
                  <a:pt x="2065655" y="76199"/>
                </a:lnTo>
                <a:close/>
              </a:path>
              <a:path w="2294254" h="228600">
                <a:moveTo>
                  <a:pt x="2218055" y="76199"/>
                </a:moveTo>
                <a:lnTo>
                  <a:pt x="2103755" y="76199"/>
                </a:lnTo>
                <a:lnTo>
                  <a:pt x="2103755" y="152399"/>
                </a:lnTo>
                <a:lnTo>
                  <a:pt x="2218055" y="152399"/>
                </a:lnTo>
                <a:lnTo>
                  <a:pt x="2294255" y="114299"/>
                </a:lnTo>
                <a:lnTo>
                  <a:pt x="2218055" y="761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15770" y="6139688"/>
            <a:ext cx="14173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Calibri"/>
                <a:cs typeface="Calibri"/>
              </a:rPr>
              <a:t>Numerator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44385" y="4734096"/>
            <a:ext cx="5365115" cy="9486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11809" marR="5080" indent="-499745">
              <a:lnSpc>
                <a:spcPct val="126200"/>
              </a:lnSpc>
              <a:spcBef>
                <a:spcPts val="95"/>
              </a:spcBef>
              <a:tabLst>
                <a:tab pos="2016760" algn="l"/>
                <a:tab pos="2374265" algn="l"/>
              </a:tabLst>
            </a:pPr>
            <a:r>
              <a:rPr sz="2400" b="1" dirty="0">
                <a:latin typeface="Calibri"/>
                <a:cs typeface="Calibri"/>
              </a:rPr>
              <a:t>Therefore,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B1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=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Numerator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/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Denominator </a:t>
            </a: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B1(SLOPE)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sz="2400" b="1" spc="-5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0.070484614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989784" y="862583"/>
            <a:ext cx="3846829" cy="2850515"/>
            <a:chOff x="6989784" y="862583"/>
            <a:chExt cx="3846829" cy="285051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89784" y="1947341"/>
              <a:ext cx="2685500" cy="176545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446264" y="1853183"/>
              <a:ext cx="3039110" cy="942340"/>
            </a:xfrm>
            <a:custGeom>
              <a:avLst/>
              <a:gdLst/>
              <a:ahLst/>
              <a:cxnLst/>
              <a:rect l="l" t="t" r="r" b="b"/>
              <a:pathLst>
                <a:path w="3039109" h="942339">
                  <a:moveTo>
                    <a:pt x="0" y="156971"/>
                  </a:moveTo>
                  <a:lnTo>
                    <a:pt x="7997" y="107338"/>
                  </a:lnTo>
                  <a:lnTo>
                    <a:pt x="30272" y="64245"/>
                  </a:lnTo>
                  <a:lnTo>
                    <a:pt x="64245" y="30272"/>
                  </a:lnTo>
                  <a:lnTo>
                    <a:pt x="107338" y="7997"/>
                  </a:lnTo>
                  <a:lnTo>
                    <a:pt x="156971" y="0"/>
                  </a:lnTo>
                  <a:lnTo>
                    <a:pt x="2881883" y="0"/>
                  </a:lnTo>
                  <a:lnTo>
                    <a:pt x="2931517" y="7997"/>
                  </a:lnTo>
                  <a:lnTo>
                    <a:pt x="2974610" y="30272"/>
                  </a:lnTo>
                  <a:lnTo>
                    <a:pt x="3008583" y="64245"/>
                  </a:lnTo>
                  <a:lnTo>
                    <a:pt x="3030858" y="107338"/>
                  </a:lnTo>
                  <a:lnTo>
                    <a:pt x="3038855" y="156971"/>
                  </a:lnTo>
                  <a:lnTo>
                    <a:pt x="3038855" y="784860"/>
                  </a:lnTo>
                  <a:lnTo>
                    <a:pt x="3030858" y="834493"/>
                  </a:lnTo>
                  <a:lnTo>
                    <a:pt x="3008583" y="877586"/>
                  </a:lnTo>
                  <a:lnTo>
                    <a:pt x="2974610" y="911559"/>
                  </a:lnTo>
                  <a:lnTo>
                    <a:pt x="2931517" y="933834"/>
                  </a:lnTo>
                  <a:lnTo>
                    <a:pt x="2881883" y="941831"/>
                  </a:lnTo>
                  <a:lnTo>
                    <a:pt x="156971" y="941831"/>
                  </a:lnTo>
                  <a:lnTo>
                    <a:pt x="107338" y="933834"/>
                  </a:lnTo>
                  <a:lnTo>
                    <a:pt x="64245" y="911559"/>
                  </a:lnTo>
                  <a:lnTo>
                    <a:pt x="30272" y="877586"/>
                  </a:lnTo>
                  <a:lnTo>
                    <a:pt x="7997" y="834493"/>
                  </a:lnTo>
                  <a:lnTo>
                    <a:pt x="0" y="784860"/>
                  </a:lnTo>
                  <a:lnTo>
                    <a:pt x="0" y="156971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05796" y="862583"/>
              <a:ext cx="530860" cy="994410"/>
            </a:xfrm>
            <a:custGeom>
              <a:avLst/>
              <a:gdLst/>
              <a:ahLst/>
              <a:cxnLst/>
              <a:rect l="l" t="t" r="r" b="b"/>
              <a:pathLst>
                <a:path w="530859" h="994410">
                  <a:moveTo>
                    <a:pt x="489083" y="64346"/>
                  </a:moveTo>
                  <a:lnTo>
                    <a:pt x="0" y="988060"/>
                  </a:lnTo>
                  <a:lnTo>
                    <a:pt x="11175" y="994028"/>
                  </a:lnTo>
                  <a:lnTo>
                    <a:pt x="500375" y="70333"/>
                  </a:lnTo>
                  <a:lnTo>
                    <a:pt x="489083" y="64346"/>
                  </a:lnTo>
                  <a:close/>
                </a:path>
                <a:path w="530859" h="994410">
                  <a:moveTo>
                    <a:pt x="529165" y="53086"/>
                  </a:moveTo>
                  <a:lnTo>
                    <a:pt x="495046" y="53086"/>
                  </a:lnTo>
                  <a:lnTo>
                    <a:pt x="506349" y="59054"/>
                  </a:lnTo>
                  <a:lnTo>
                    <a:pt x="500375" y="70333"/>
                  </a:lnTo>
                  <a:lnTo>
                    <a:pt x="528447" y="85216"/>
                  </a:lnTo>
                  <a:lnTo>
                    <a:pt x="529165" y="53086"/>
                  </a:lnTo>
                  <a:close/>
                </a:path>
                <a:path w="530859" h="994410">
                  <a:moveTo>
                    <a:pt x="495046" y="53086"/>
                  </a:moveTo>
                  <a:lnTo>
                    <a:pt x="489083" y="64346"/>
                  </a:lnTo>
                  <a:lnTo>
                    <a:pt x="500375" y="70333"/>
                  </a:lnTo>
                  <a:lnTo>
                    <a:pt x="506349" y="59054"/>
                  </a:lnTo>
                  <a:lnTo>
                    <a:pt x="495046" y="53086"/>
                  </a:lnTo>
                  <a:close/>
                </a:path>
                <a:path w="530859" h="994410">
                  <a:moveTo>
                    <a:pt x="530351" y="0"/>
                  </a:moveTo>
                  <a:lnTo>
                    <a:pt x="461136" y="49529"/>
                  </a:lnTo>
                  <a:lnTo>
                    <a:pt x="489083" y="64346"/>
                  </a:lnTo>
                  <a:lnTo>
                    <a:pt x="495046" y="53086"/>
                  </a:lnTo>
                  <a:lnTo>
                    <a:pt x="529165" y="53086"/>
                  </a:lnTo>
                  <a:lnTo>
                    <a:pt x="53035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0199369" y="454228"/>
            <a:ext cx="14173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/>
              <a:t>Numerator</a:t>
            </a:r>
            <a:endParaRPr sz="2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0299" rIns="0" bIns="0" rtlCol="0">
            <a:spAutoFit/>
          </a:bodyPr>
          <a:lstStyle/>
          <a:p>
            <a:pPr marL="347345">
              <a:lnSpc>
                <a:spcPct val="100000"/>
              </a:lnSpc>
              <a:spcBef>
                <a:spcPts val="95"/>
              </a:spcBef>
            </a:pPr>
            <a:r>
              <a:rPr sz="4400" b="0" dirty="0">
                <a:latin typeface="Calibri Light"/>
                <a:cs typeface="Calibri Light"/>
              </a:rPr>
              <a:t>Steps</a:t>
            </a:r>
            <a:r>
              <a:rPr sz="4400" b="0" spc="-150" dirty="0">
                <a:latin typeface="Calibri Light"/>
                <a:cs typeface="Calibri Light"/>
              </a:rPr>
              <a:t> </a:t>
            </a:r>
            <a:r>
              <a:rPr sz="4400" b="0" spc="-10" dirty="0">
                <a:latin typeface="Calibri Light"/>
                <a:cs typeface="Calibri Light"/>
              </a:rPr>
              <a:t>Continues…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844" y="1994672"/>
            <a:ext cx="6391910" cy="105029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800" b="1" dirty="0">
                <a:latin typeface="Calibri"/>
                <a:cs typeface="Calibri"/>
              </a:rPr>
              <a:t>Estimating</a:t>
            </a:r>
            <a:r>
              <a:rPr sz="2800" b="1" spc="-13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Intercept</a:t>
            </a:r>
            <a:r>
              <a:rPr sz="2800" b="1" spc="-10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(B0):</a:t>
            </a:r>
            <a:endParaRPr sz="2800">
              <a:latin typeface="Calibri"/>
              <a:cs typeface="Calibri"/>
            </a:endParaRPr>
          </a:p>
          <a:p>
            <a:pPr marL="697865">
              <a:lnSpc>
                <a:spcPct val="100000"/>
              </a:lnSpc>
              <a:spcBef>
                <a:spcPts val="675"/>
              </a:spcBef>
            </a:pP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B0(Intercept)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mean(y)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–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B1</a:t>
            </a:r>
            <a:r>
              <a:rPr sz="28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*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mean(x)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3613150"/>
            <a:ext cx="220662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dirty="0">
                <a:latin typeface="Calibri"/>
                <a:cs typeface="Calibri"/>
              </a:rPr>
              <a:t>We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found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4550231"/>
            <a:ext cx="8266430" cy="105029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Therefore,</a:t>
            </a:r>
            <a:endParaRPr sz="2800">
              <a:latin typeface="Calibri"/>
              <a:cs typeface="Calibri"/>
            </a:endParaRPr>
          </a:p>
          <a:p>
            <a:pPr marL="256540">
              <a:lnSpc>
                <a:spcPct val="100000"/>
              </a:lnSpc>
              <a:spcBef>
                <a:spcPts val="675"/>
              </a:spcBef>
            </a:pPr>
            <a:r>
              <a:rPr sz="2800" dirty="0">
                <a:latin typeface="Calibri"/>
                <a:cs typeface="Calibri"/>
              </a:rPr>
              <a:t>B0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286.5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–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0.070484614</a:t>
            </a:r>
            <a:r>
              <a:rPr sz="2800" spc="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1575.5)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Calibri"/>
                <a:cs typeface="Calibri"/>
              </a:rPr>
              <a:t>175.451490643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028442" y="3419347"/>
          <a:ext cx="1709420" cy="9055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4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2755">
                <a:tc>
                  <a:txBody>
                    <a:bodyPr/>
                    <a:lstStyle/>
                    <a:p>
                      <a:pPr marR="41910" algn="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Mean(X)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Mean(Y)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755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1575.5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324485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286.5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4996688" y="3667201"/>
            <a:ext cx="292798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266825" algn="l"/>
                <a:tab pos="1567180" algn="l"/>
              </a:tabLst>
            </a:pPr>
            <a:r>
              <a:rPr sz="2000" b="1" spc="-10" dirty="0">
                <a:solidFill>
                  <a:srgbClr val="FF0000"/>
                </a:solidFill>
                <a:latin typeface="Calibri"/>
                <a:cs typeface="Calibri"/>
              </a:rPr>
              <a:t>B1(SLOPE)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sz="2000" b="1" spc="-5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sz="2000" b="1" spc="-10" dirty="0">
                <a:solidFill>
                  <a:srgbClr val="FF0000"/>
                </a:solidFill>
                <a:latin typeface="Calibri"/>
                <a:cs typeface="Calibri"/>
              </a:rPr>
              <a:t>0.070484614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1375" y="384047"/>
            <a:ext cx="11439144" cy="396544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89024" y="5034153"/>
            <a:ext cx="914463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Calibri"/>
                <a:cs typeface="Calibri"/>
              </a:rPr>
              <a:t>India</a:t>
            </a:r>
            <a:r>
              <a:rPr sz="3600" spc="-6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needs</a:t>
            </a:r>
            <a:r>
              <a:rPr sz="3600" spc="-6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8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runs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to</a:t>
            </a:r>
            <a:r>
              <a:rPr sz="3600" spc="-3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win</a:t>
            </a:r>
            <a:r>
              <a:rPr sz="3600" spc="-3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with</a:t>
            </a:r>
            <a:r>
              <a:rPr sz="3600" spc="-3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10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wickets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hand </a:t>
            </a:r>
            <a:r>
              <a:rPr sz="3600" dirty="0">
                <a:latin typeface="Calibri"/>
                <a:cs typeface="Calibri"/>
              </a:rPr>
              <a:t>And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36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balls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are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remaining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81330"/>
            <a:ext cx="423989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b="0" spc="-25" dirty="0">
                <a:latin typeface="Calibri Light"/>
                <a:cs typeface="Calibri Light"/>
              </a:rPr>
              <a:t>Making</a:t>
            </a:r>
            <a:r>
              <a:rPr sz="4400" b="0" spc="-215" dirty="0">
                <a:latin typeface="Calibri Light"/>
                <a:cs typeface="Calibri Light"/>
              </a:rPr>
              <a:t> </a:t>
            </a:r>
            <a:r>
              <a:rPr sz="4400" b="0" spc="-25" dirty="0">
                <a:latin typeface="Calibri Light"/>
                <a:cs typeface="Calibri Light"/>
              </a:rPr>
              <a:t>Predictions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6284" y="1483304"/>
            <a:ext cx="10312400" cy="1049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84630" marR="5080" indent="-1472565">
              <a:lnSpc>
                <a:spcPct val="120000"/>
              </a:lnSpc>
              <a:spcBef>
                <a:spcPts val="95"/>
              </a:spcBef>
            </a:pPr>
            <a:r>
              <a:rPr sz="2800" dirty="0">
                <a:latin typeface="Calibri"/>
                <a:cs typeface="Calibri"/>
              </a:rPr>
              <a:t>We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now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coefficients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our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simple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linear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regression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equation.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y_predict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B0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+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B1</a:t>
            </a:r>
            <a:r>
              <a:rPr sz="28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*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0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61720" y="2910839"/>
          <a:ext cx="1803400" cy="3401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845">
                <a:tc>
                  <a:txBody>
                    <a:bodyPr/>
                    <a:lstStyle/>
                    <a:p>
                      <a:pPr algn="ctr">
                        <a:lnSpc>
                          <a:spcPts val="2125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y_Predict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210">
                <a:tc>
                  <a:txBody>
                    <a:bodyPr/>
                    <a:lstStyle/>
                    <a:p>
                      <a:pPr algn="ctr">
                        <a:lnSpc>
                          <a:spcPts val="2125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175.4514914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ctr">
                        <a:lnSpc>
                          <a:spcPts val="2130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274.1299503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210">
                <a:tc>
                  <a:txBody>
                    <a:bodyPr/>
                    <a:lstStyle/>
                    <a:p>
                      <a:pPr algn="ctr">
                        <a:lnSpc>
                          <a:spcPts val="2125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288.226873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210">
                <a:tc>
                  <a:txBody>
                    <a:bodyPr/>
                    <a:lstStyle/>
                    <a:p>
                      <a:pPr algn="ctr">
                        <a:lnSpc>
                          <a:spcPts val="2130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295.2753344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ctr">
                        <a:lnSpc>
                          <a:spcPts val="2130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307.6101417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3210">
                <a:tc>
                  <a:txBody>
                    <a:bodyPr/>
                    <a:lstStyle/>
                    <a:p>
                      <a:pPr algn="ctr">
                        <a:lnSpc>
                          <a:spcPts val="2130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252.9845663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3210">
                <a:tc>
                  <a:txBody>
                    <a:bodyPr/>
                    <a:lstStyle/>
                    <a:p>
                      <a:pPr algn="ctr">
                        <a:lnSpc>
                          <a:spcPts val="2130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186.3766065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3210">
                <a:tc>
                  <a:txBody>
                    <a:bodyPr/>
                    <a:lstStyle/>
                    <a:p>
                      <a:pPr algn="ctr">
                        <a:lnSpc>
                          <a:spcPts val="2130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341.0903332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3210">
                <a:tc>
                  <a:txBody>
                    <a:bodyPr/>
                    <a:lstStyle/>
                    <a:p>
                      <a:pPr algn="ctr">
                        <a:lnSpc>
                          <a:spcPts val="2135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348.1387945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ctr">
                        <a:lnSpc>
                          <a:spcPts val="2135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275.8920657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3210">
                <a:tc>
                  <a:txBody>
                    <a:bodyPr/>
                    <a:lstStyle/>
                    <a:p>
                      <a:pPr algn="ctr">
                        <a:lnSpc>
                          <a:spcPts val="2135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295.2753344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090415" y="2648711"/>
          <a:ext cx="6240141" cy="3400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9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4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4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94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94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26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7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7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7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7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75776" y="2910839"/>
            <a:ext cx="201942" cy="19888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88223" y="3642359"/>
            <a:ext cx="201942" cy="20192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5832" y="4059935"/>
            <a:ext cx="201942" cy="198881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7525511" y="3739896"/>
            <a:ext cx="202565" cy="504190"/>
            <a:chOff x="7525511" y="3739896"/>
            <a:chExt cx="202565" cy="50419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5511" y="3861816"/>
              <a:ext cx="201942" cy="38176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25511" y="3739896"/>
              <a:ext cx="201942" cy="198881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6900671" y="4120896"/>
            <a:ext cx="202565" cy="199390"/>
            <a:chOff x="6900671" y="4120896"/>
            <a:chExt cx="202565" cy="199390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671" y="4120896"/>
              <a:ext cx="201942" cy="19888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58583" y="4157512"/>
              <a:ext cx="86065" cy="86065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7315200" y="3611879"/>
            <a:ext cx="202565" cy="379095"/>
            <a:chOff x="7315200" y="3611879"/>
            <a:chExt cx="202565" cy="379095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15200" y="3611879"/>
              <a:ext cx="201942" cy="19888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73111" y="3648496"/>
              <a:ext cx="86065" cy="8606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15200" y="3791711"/>
              <a:ext cx="201942" cy="198881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6275832" y="4468367"/>
            <a:ext cx="202565" cy="199390"/>
            <a:chOff x="6275832" y="4468367"/>
            <a:chExt cx="202565" cy="199390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75832" y="4468367"/>
              <a:ext cx="201942" cy="19888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33744" y="4504984"/>
              <a:ext cx="86065" cy="86065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4326382" y="4325008"/>
            <a:ext cx="179705" cy="180975"/>
            <a:chOff x="4326382" y="4325008"/>
            <a:chExt cx="179705" cy="180975"/>
          </a:xfrm>
        </p:grpSpPr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26382" y="4325008"/>
              <a:ext cx="179504" cy="18080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70831" y="4352584"/>
              <a:ext cx="86065" cy="86065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933688" y="2947456"/>
            <a:ext cx="86065" cy="86065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6965950" y="3569104"/>
            <a:ext cx="179705" cy="180975"/>
            <a:chOff x="6965950" y="3569104"/>
            <a:chExt cx="179705" cy="180975"/>
          </a:xfrm>
        </p:grpSpPr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65950" y="3569104"/>
              <a:ext cx="179504" cy="18080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10399" y="3596680"/>
              <a:ext cx="86065" cy="86065"/>
            </a:xfrm>
            <a:prstGeom prst="rect">
              <a:avLst/>
            </a:prstGeom>
          </p:spPr>
        </p:pic>
      </p:grpSp>
      <p:pic>
        <p:nvPicPr>
          <p:cNvPr id="29" name="object 2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946135" y="3678976"/>
            <a:ext cx="86065" cy="89113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583423" y="4081312"/>
            <a:ext cx="86065" cy="86065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373111" y="3828328"/>
            <a:ext cx="86065" cy="86065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333744" y="4096552"/>
            <a:ext cx="86065" cy="86065"/>
          </a:xfrm>
          <a:prstGeom prst="rect">
            <a:avLst/>
          </a:prstGeom>
        </p:spPr>
      </p:pic>
      <p:grpSp>
        <p:nvGrpSpPr>
          <p:cNvPr id="33" name="object 33"/>
          <p:cNvGrpSpPr/>
          <p:nvPr/>
        </p:nvGrpSpPr>
        <p:grpSpPr>
          <a:xfrm>
            <a:off x="4326382" y="4571896"/>
            <a:ext cx="179705" cy="180975"/>
            <a:chOff x="4326382" y="4571896"/>
            <a:chExt cx="179705" cy="180975"/>
          </a:xfrm>
        </p:grpSpPr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26382" y="4571896"/>
              <a:ext cx="179504" cy="18080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70831" y="4599472"/>
              <a:ext cx="86065" cy="86065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8875776" y="3392423"/>
            <a:ext cx="400685" cy="321310"/>
            <a:chOff x="8875776" y="3392423"/>
            <a:chExt cx="400685" cy="321310"/>
          </a:xfrm>
        </p:grpSpPr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96502" y="3532528"/>
              <a:ext cx="179504" cy="18080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75776" y="3392423"/>
              <a:ext cx="201942" cy="19888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0952" y="3560104"/>
              <a:ext cx="86065" cy="8606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33688" y="3429040"/>
              <a:ext cx="86065" cy="86065"/>
            </a:xfrm>
            <a:prstGeom prst="rect">
              <a:avLst/>
            </a:prstGeom>
          </p:spPr>
        </p:pic>
      </p:grpSp>
      <p:grpSp>
        <p:nvGrpSpPr>
          <p:cNvPr id="41" name="object 41"/>
          <p:cNvGrpSpPr/>
          <p:nvPr/>
        </p:nvGrpSpPr>
        <p:grpSpPr>
          <a:xfrm>
            <a:off x="7583423" y="3776512"/>
            <a:ext cx="86360" cy="208279"/>
            <a:chOff x="7583423" y="3776512"/>
            <a:chExt cx="86360" cy="208279"/>
          </a:xfrm>
        </p:grpSpPr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83423" y="3898432"/>
              <a:ext cx="86065" cy="8606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83423" y="3776512"/>
              <a:ext cx="86065" cy="86065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9083040" y="3340608"/>
            <a:ext cx="202565" cy="199390"/>
            <a:chOff x="9083040" y="3340608"/>
            <a:chExt cx="202565" cy="199390"/>
          </a:xfrm>
        </p:grpSpPr>
        <p:pic>
          <p:nvPicPr>
            <p:cNvPr id="45" name="object 4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83040" y="3340608"/>
              <a:ext cx="201942" cy="19888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0952" y="3377224"/>
              <a:ext cx="86065" cy="86065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6914134" y="3886200"/>
            <a:ext cx="240665" cy="202565"/>
            <a:chOff x="6914134" y="3886200"/>
            <a:chExt cx="240665" cy="202565"/>
          </a:xfrm>
        </p:grpSpPr>
        <p:pic>
          <p:nvPicPr>
            <p:cNvPr id="48" name="object 4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14134" y="3907432"/>
              <a:ext cx="179504" cy="180801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52487" y="3886200"/>
              <a:ext cx="201942" cy="198881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58583" y="3935008"/>
              <a:ext cx="86065" cy="8606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10399" y="3922816"/>
              <a:ext cx="86065" cy="86065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3803396" y="2560701"/>
            <a:ext cx="200660" cy="35661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110"/>
              </a:spcBef>
            </a:pPr>
            <a:r>
              <a:rPr sz="900" spc="-25" dirty="0">
                <a:solidFill>
                  <a:srgbClr val="585858"/>
                </a:solidFill>
                <a:latin typeface="Calibri"/>
                <a:cs typeface="Calibri"/>
              </a:rPr>
              <a:t>450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Calibri"/>
              <a:cs typeface="Calibri"/>
            </a:endParaRPr>
          </a:p>
          <a:p>
            <a:pPr marR="5715" algn="r">
              <a:lnSpc>
                <a:spcPct val="100000"/>
              </a:lnSpc>
              <a:spcBef>
                <a:spcPts val="800"/>
              </a:spcBef>
            </a:pPr>
            <a:r>
              <a:rPr sz="900" spc="-25" dirty="0">
                <a:solidFill>
                  <a:srgbClr val="585858"/>
                </a:solidFill>
                <a:latin typeface="Calibri"/>
                <a:cs typeface="Calibri"/>
              </a:rPr>
              <a:t>400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Calibri"/>
              <a:cs typeface="Calibri"/>
            </a:endParaRPr>
          </a:p>
          <a:p>
            <a:pPr marR="5715" algn="r">
              <a:lnSpc>
                <a:spcPct val="100000"/>
              </a:lnSpc>
              <a:spcBef>
                <a:spcPts val="795"/>
              </a:spcBef>
            </a:pPr>
            <a:r>
              <a:rPr sz="900" spc="-25" dirty="0">
                <a:solidFill>
                  <a:srgbClr val="585858"/>
                </a:solidFill>
                <a:latin typeface="Calibri"/>
                <a:cs typeface="Calibri"/>
              </a:rPr>
              <a:t>350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Calibri"/>
              <a:cs typeface="Calibri"/>
            </a:endParaRPr>
          </a:p>
          <a:p>
            <a:pPr marR="5715" algn="r">
              <a:lnSpc>
                <a:spcPct val="100000"/>
              </a:lnSpc>
              <a:spcBef>
                <a:spcPts val="800"/>
              </a:spcBef>
            </a:pPr>
            <a:r>
              <a:rPr sz="900" spc="-25" dirty="0">
                <a:solidFill>
                  <a:srgbClr val="585858"/>
                </a:solidFill>
                <a:latin typeface="Calibri"/>
                <a:cs typeface="Calibri"/>
              </a:rPr>
              <a:t>300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Calibri"/>
              <a:cs typeface="Calibri"/>
            </a:endParaRPr>
          </a:p>
          <a:p>
            <a:pPr marR="5715" algn="r">
              <a:lnSpc>
                <a:spcPct val="100000"/>
              </a:lnSpc>
              <a:spcBef>
                <a:spcPts val="795"/>
              </a:spcBef>
            </a:pPr>
            <a:r>
              <a:rPr sz="900" spc="-25" dirty="0">
                <a:solidFill>
                  <a:srgbClr val="585858"/>
                </a:solidFill>
                <a:latin typeface="Calibri"/>
                <a:cs typeface="Calibri"/>
              </a:rPr>
              <a:t>250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Calibri"/>
              <a:cs typeface="Calibri"/>
            </a:endParaRPr>
          </a:p>
          <a:p>
            <a:pPr marR="5715" algn="r">
              <a:lnSpc>
                <a:spcPct val="100000"/>
              </a:lnSpc>
              <a:spcBef>
                <a:spcPts val="795"/>
              </a:spcBef>
            </a:pPr>
            <a:r>
              <a:rPr sz="900" spc="-25" dirty="0">
                <a:solidFill>
                  <a:srgbClr val="585858"/>
                </a:solidFill>
                <a:latin typeface="Calibri"/>
                <a:cs typeface="Calibri"/>
              </a:rPr>
              <a:t>200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Calibri"/>
              <a:cs typeface="Calibri"/>
            </a:endParaRPr>
          </a:p>
          <a:p>
            <a:pPr marR="5715" algn="r">
              <a:lnSpc>
                <a:spcPct val="100000"/>
              </a:lnSpc>
              <a:spcBef>
                <a:spcPts val="800"/>
              </a:spcBef>
            </a:pPr>
            <a:r>
              <a:rPr sz="900" spc="-25" dirty="0">
                <a:solidFill>
                  <a:srgbClr val="585858"/>
                </a:solidFill>
                <a:latin typeface="Calibri"/>
                <a:cs typeface="Calibri"/>
              </a:rPr>
              <a:t>150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Calibri"/>
              <a:cs typeface="Calibri"/>
            </a:endParaRPr>
          </a:p>
          <a:p>
            <a:pPr marR="5715" algn="r">
              <a:lnSpc>
                <a:spcPct val="100000"/>
              </a:lnSpc>
              <a:spcBef>
                <a:spcPts val="795"/>
              </a:spcBef>
            </a:pPr>
            <a:r>
              <a:rPr sz="900" spc="-25" dirty="0">
                <a:solidFill>
                  <a:srgbClr val="585858"/>
                </a:solidFill>
                <a:latin typeface="Calibri"/>
                <a:cs typeface="Calibri"/>
              </a:rPr>
              <a:t>100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Calibri"/>
              <a:cs typeface="Calibri"/>
            </a:endParaRPr>
          </a:p>
          <a:p>
            <a:pPr marR="5715" algn="r">
              <a:lnSpc>
                <a:spcPct val="100000"/>
              </a:lnSpc>
              <a:spcBef>
                <a:spcPts val="800"/>
              </a:spcBef>
            </a:pPr>
            <a:r>
              <a:rPr sz="900" spc="-25" dirty="0">
                <a:solidFill>
                  <a:srgbClr val="585858"/>
                </a:solidFill>
                <a:latin typeface="Calibri"/>
                <a:cs typeface="Calibri"/>
              </a:rPr>
              <a:t>50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795"/>
              </a:spcBef>
            </a:pPr>
            <a:r>
              <a:rPr sz="900" spc="5" dirty="0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054221" y="6111036"/>
            <a:ext cx="8445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036311" y="6111036"/>
            <a:ext cx="19939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-25" dirty="0">
                <a:solidFill>
                  <a:srgbClr val="585858"/>
                </a:solidFill>
                <a:latin typeface="Calibri"/>
                <a:cs typeface="Calibri"/>
              </a:rPr>
              <a:t>500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047359" y="6111036"/>
            <a:ext cx="25717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-20" dirty="0">
                <a:solidFill>
                  <a:srgbClr val="585858"/>
                </a:solidFill>
                <a:latin typeface="Calibri"/>
                <a:cs typeface="Calibri"/>
              </a:rPr>
              <a:t>1000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360033" y="6072327"/>
            <a:ext cx="1706880" cy="38100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415"/>
              </a:spcBef>
            </a:pPr>
            <a:r>
              <a:rPr sz="900" spc="-20" dirty="0">
                <a:solidFill>
                  <a:srgbClr val="585858"/>
                </a:solidFill>
                <a:latin typeface="Calibri"/>
                <a:cs typeface="Calibri"/>
              </a:rPr>
              <a:t>1500</a:t>
            </a:r>
            <a:endParaRPr sz="9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</a:pP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Square</a:t>
            </a:r>
            <a:r>
              <a:rPr sz="900" spc="-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Feet</a:t>
            </a:r>
            <a:r>
              <a:rPr sz="900" spc="-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Measurement</a:t>
            </a:r>
            <a:r>
              <a:rPr sz="900" spc="-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of</a:t>
            </a:r>
            <a:r>
              <a:rPr sz="900" spc="-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585858"/>
                </a:solidFill>
                <a:latin typeface="Calibri"/>
                <a:cs typeface="Calibri"/>
              </a:rPr>
              <a:t>House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126983" y="6111036"/>
            <a:ext cx="25844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-20" dirty="0">
                <a:solidFill>
                  <a:srgbClr val="585858"/>
                </a:solidFill>
                <a:latin typeface="Calibri"/>
                <a:cs typeface="Calibri"/>
              </a:rPr>
              <a:t>2000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9166986" y="6111036"/>
            <a:ext cx="25717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-20" dirty="0">
                <a:solidFill>
                  <a:srgbClr val="585858"/>
                </a:solidFill>
                <a:latin typeface="Calibri"/>
                <a:cs typeface="Calibri"/>
              </a:rPr>
              <a:t>2500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0206990" y="6111036"/>
            <a:ext cx="25717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-20" dirty="0">
                <a:solidFill>
                  <a:srgbClr val="585858"/>
                </a:solidFill>
                <a:latin typeface="Calibri"/>
                <a:cs typeface="Calibri"/>
              </a:rPr>
              <a:t>3000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648583" y="4014488"/>
            <a:ext cx="141605" cy="6838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965"/>
              </a:lnSpc>
            </a:pPr>
            <a:r>
              <a:rPr sz="900" b="1" spc="-10" dirty="0">
                <a:solidFill>
                  <a:srgbClr val="585858"/>
                </a:solidFill>
                <a:latin typeface="Calibri"/>
                <a:cs typeface="Calibri"/>
              </a:rPr>
              <a:t>HOUSE_PRice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642872" y="1109472"/>
          <a:ext cx="9594850" cy="445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7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7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5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65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65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9800" y="3060192"/>
            <a:ext cx="201942" cy="19888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73343" y="2404768"/>
            <a:ext cx="179504" cy="18080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59679" y="3514344"/>
            <a:ext cx="201942" cy="19888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2574" y="3325264"/>
            <a:ext cx="179504" cy="18080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58656" y="1475232"/>
            <a:ext cx="201942" cy="19888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79919" y="2560320"/>
            <a:ext cx="201942" cy="36042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92158" y="2285896"/>
            <a:ext cx="179504" cy="18080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37704" y="2435351"/>
            <a:ext cx="201942" cy="20193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2511" y="2334664"/>
            <a:ext cx="179504" cy="18080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79919" y="2959607"/>
            <a:ext cx="201942" cy="19888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33262" y="2779671"/>
            <a:ext cx="179504" cy="18080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73343" y="2639464"/>
            <a:ext cx="179504" cy="18080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59679" y="2980944"/>
            <a:ext cx="201942" cy="19888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2574" y="3648352"/>
            <a:ext cx="179504" cy="180801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72119" y="2118256"/>
            <a:ext cx="179504" cy="18080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78695" y="2039111"/>
            <a:ext cx="201942" cy="19888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9047" y="2752344"/>
            <a:ext cx="201942" cy="198882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79919" y="2560320"/>
            <a:ext cx="201942" cy="198882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77711" y="3096807"/>
            <a:ext cx="86065" cy="86066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17792" y="2432344"/>
            <a:ext cx="86065" cy="86065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37831" y="2758480"/>
            <a:ext cx="86065" cy="86065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17591" y="3550960"/>
            <a:ext cx="86065" cy="86065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97023" y="3352840"/>
            <a:ext cx="86065" cy="86065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116568" y="1511847"/>
            <a:ext cx="86065" cy="86066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436607" y="2313471"/>
            <a:ext cx="86065" cy="86066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56959" y="2362240"/>
            <a:ext cx="86065" cy="86065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595616" y="2471968"/>
            <a:ext cx="86065" cy="89113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37831" y="2996223"/>
            <a:ext cx="86065" cy="86066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077711" y="2807247"/>
            <a:ext cx="86065" cy="86066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717792" y="2667040"/>
            <a:ext cx="86065" cy="86065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17591" y="3017559"/>
            <a:ext cx="86065" cy="86066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097023" y="3675928"/>
            <a:ext cx="86065" cy="86065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037831" y="2596935"/>
            <a:ext cx="86065" cy="86066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116568" y="2145832"/>
            <a:ext cx="86065" cy="86065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436607" y="2075728"/>
            <a:ext cx="86065" cy="86065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156959" y="2788959"/>
            <a:ext cx="86065" cy="86066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764235" y="780491"/>
            <a:ext cx="567055" cy="4975225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R="6350" algn="r">
              <a:lnSpc>
                <a:spcPct val="100000"/>
              </a:lnSpc>
              <a:spcBef>
                <a:spcPts val="635"/>
              </a:spcBef>
            </a:pPr>
            <a:r>
              <a:rPr sz="2800" b="1" spc="-25" dirty="0">
                <a:solidFill>
                  <a:srgbClr val="585858"/>
                </a:solidFill>
                <a:latin typeface="Calibri"/>
                <a:cs typeface="Calibri"/>
              </a:rPr>
              <a:t>450</a:t>
            </a:r>
            <a:endParaRPr sz="2800">
              <a:latin typeface="Calibri"/>
              <a:cs typeface="Calibri"/>
            </a:endParaRPr>
          </a:p>
          <a:p>
            <a:pPr marR="6350" algn="r">
              <a:lnSpc>
                <a:spcPct val="100000"/>
              </a:lnSpc>
              <a:spcBef>
                <a:spcPts val="535"/>
              </a:spcBef>
            </a:pPr>
            <a:r>
              <a:rPr sz="2800" b="1" spc="-25" dirty="0">
                <a:solidFill>
                  <a:srgbClr val="585858"/>
                </a:solidFill>
                <a:latin typeface="Calibri"/>
                <a:cs typeface="Calibri"/>
              </a:rPr>
              <a:t>400</a:t>
            </a:r>
            <a:endParaRPr sz="2800">
              <a:latin typeface="Calibri"/>
              <a:cs typeface="Calibri"/>
            </a:endParaRPr>
          </a:p>
          <a:p>
            <a:pPr marR="6350" algn="r">
              <a:lnSpc>
                <a:spcPct val="100000"/>
              </a:lnSpc>
              <a:spcBef>
                <a:spcPts val="540"/>
              </a:spcBef>
            </a:pPr>
            <a:r>
              <a:rPr sz="2800" b="1" spc="-25" dirty="0">
                <a:solidFill>
                  <a:srgbClr val="585858"/>
                </a:solidFill>
                <a:latin typeface="Calibri"/>
                <a:cs typeface="Calibri"/>
              </a:rPr>
              <a:t>350</a:t>
            </a:r>
            <a:endParaRPr sz="2800">
              <a:latin typeface="Calibri"/>
              <a:cs typeface="Calibri"/>
            </a:endParaRPr>
          </a:p>
          <a:p>
            <a:pPr marR="6350" algn="r">
              <a:lnSpc>
                <a:spcPct val="100000"/>
              </a:lnSpc>
              <a:spcBef>
                <a:spcPts val="535"/>
              </a:spcBef>
            </a:pPr>
            <a:r>
              <a:rPr sz="2800" b="1" spc="-25" dirty="0">
                <a:solidFill>
                  <a:srgbClr val="585858"/>
                </a:solidFill>
                <a:latin typeface="Calibri"/>
                <a:cs typeface="Calibri"/>
              </a:rPr>
              <a:t>300</a:t>
            </a:r>
            <a:endParaRPr sz="2800">
              <a:latin typeface="Calibri"/>
              <a:cs typeface="Calibri"/>
            </a:endParaRPr>
          </a:p>
          <a:p>
            <a:pPr marR="6350" algn="r">
              <a:lnSpc>
                <a:spcPct val="100000"/>
              </a:lnSpc>
              <a:spcBef>
                <a:spcPts val="535"/>
              </a:spcBef>
            </a:pPr>
            <a:r>
              <a:rPr sz="2800" b="1" spc="-25" dirty="0">
                <a:solidFill>
                  <a:srgbClr val="585858"/>
                </a:solidFill>
                <a:latin typeface="Calibri"/>
                <a:cs typeface="Calibri"/>
              </a:rPr>
              <a:t>250</a:t>
            </a:r>
            <a:endParaRPr sz="2800">
              <a:latin typeface="Calibri"/>
              <a:cs typeface="Calibri"/>
            </a:endParaRPr>
          </a:p>
          <a:p>
            <a:pPr marR="6350" algn="r">
              <a:lnSpc>
                <a:spcPct val="100000"/>
              </a:lnSpc>
              <a:spcBef>
                <a:spcPts val="540"/>
              </a:spcBef>
            </a:pPr>
            <a:r>
              <a:rPr sz="2800" b="1" spc="-25" dirty="0">
                <a:solidFill>
                  <a:srgbClr val="585858"/>
                </a:solidFill>
                <a:latin typeface="Calibri"/>
                <a:cs typeface="Calibri"/>
              </a:rPr>
              <a:t>200</a:t>
            </a:r>
            <a:endParaRPr sz="2800">
              <a:latin typeface="Calibri"/>
              <a:cs typeface="Calibri"/>
            </a:endParaRPr>
          </a:p>
          <a:p>
            <a:pPr marR="6350" algn="r">
              <a:lnSpc>
                <a:spcPct val="100000"/>
              </a:lnSpc>
              <a:spcBef>
                <a:spcPts val="535"/>
              </a:spcBef>
            </a:pPr>
            <a:r>
              <a:rPr sz="2800" b="1" spc="-25" dirty="0">
                <a:solidFill>
                  <a:srgbClr val="585858"/>
                </a:solidFill>
                <a:latin typeface="Calibri"/>
                <a:cs typeface="Calibri"/>
              </a:rPr>
              <a:t>150</a:t>
            </a:r>
            <a:endParaRPr sz="2800">
              <a:latin typeface="Calibri"/>
              <a:cs typeface="Calibri"/>
            </a:endParaRPr>
          </a:p>
          <a:p>
            <a:pPr marR="6350" algn="r">
              <a:lnSpc>
                <a:spcPct val="100000"/>
              </a:lnSpc>
              <a:spcBef>
                <a:spcPts val="540"/>
              </a:spcBef>
            </a:pPr>
            <a:r>
              <a:rPr sz="2800" b="1" spc="-25" dirty="0">
                <a:solidFill>
                  <a:srgbClr val="585858"/>
                </a:solidFill>
                <a:latin typeface="Calibri"/>
                <a:cs typeface="Calibri"/>
              </a:rPr>
              <a:t>100</a:t>
            </a:r>
            <a:endParaRPr sz="2800">
              <a:latin typeface="Calibri"/>
              <a:cs typeface="Calibri"/>
            </a:endParaRPr>
          </a:p>
          <a:p>
            <a:pPr marR="6350" algn="r">
              <a:lnSpc>
                <a:spcPct val="100000"/>
              </a:lnSpc>
              <a:spcBef>
                <a:spcPts val="535"/>
              </a:spcBef>
            </a:pPr>
            <a:r>
              <a:rPr sz="2800" b="1" spc="-25" dirty="0">
                <a:solidFill>
                  <a:srgbClr val="585858"/>
                </a:solidFill>
                <a:latin typeface="Calibri"/>
                <a:cs typeface="Calibri"/>
              </a:rPr>
              <a:t>50</a:t>
            </a:r>
            <a:endParaRPr sz="28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540"/>
              </a:spcBef>
            </a:pPr>
            <a:r>
              <a:rPr sz="2800" b="1" dirty="0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544827" y="5764174"/>
            <a:ext cx="20637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spc="5" dirty="0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963926" y="5764174"/>
            <a:ext cx="56515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spc="-25" dirty="0">
                <a:solidFill>
                  <a:srgbClr val="585858"/>
                </a:solidFill>
                <a:latin typeface="Calibri"/>
                <a:cs typeface="Calibri"/>
              </a:rPr>
              <a:t>500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780282" y="5720039"/>
            <a:ext cx="5324475" cy="97028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455"/>
              </a:spcBef>
              <a:tabLst>
                <a:tab pos="1604645" algn="l"/>
                <a:tab pos="3204210" algn="l"/>
              </a:tabLst>
            </a:pPr>
            <a:r>
              <a:rPr sz="2800" b="1" spc="-20" dirty="0">
                <a:solidFill>
                  <a:srgbClr val="585858"/>
                </a:solidFill>
                <a:latin typeface="Calibri"/>
                <a:cs typeface="Calibri"/>
              </a:rPr>
              <a:t>1000</a:t>
            </a:r>
            <a:r>
              <a:rPr sz="2800" b="1" dirty="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sz="2800" b="1" spc="-20" dirty="0">
                <a:solidFill>
                  <a:srgbClr val="585858"/>
                </a:solidFill>
                <a:latin typeface="Calibri"/>
                <a:cs typeface="Calibri"/>
              </a:rPr>
              <a:t>1500</a:t>
            </a:r>
            <a:r>
              <a:rPr sz="2800" b="1" dirty="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sz="2800" b="1" spc="-20" dirty="0">
                <a:solidFill>
                  <a:srgbClr val="585858"/>
                </a:solidFill>
                <a:latin typeface="Calibri"/>
                <a:cs typeface="Calibri"/>
              </a:rPr>
              <a:t>2000</a:t>
            </a:r>
            <a:endParaRPr sz="2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sz="2800" b="1" dirty="0">
                <a:solidFill>
                  <a:srgbClr val="585858"/>
                </a:solidFill>
                <a:latin typeface="Calibri"/>
                <a:cs typeface="Calibri"/>
              </a:rPr>
              <a:t>Square</a:t>
            </a:r>
            <a:r>
              <a:rPr sz="2800" b="1" spc="-114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585858"/>
                </a:solidFill>
                <a:latin typeface="Calibri"/>
                <a:cs typeface="Calibri"/>
              </a:rPr>
              <a:t>Feet</a:t>
            </a:r>
            <a:r>
              <a:rPr sz="2800" b="1" spc="-5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585858"/>
                </a:solidFill>
                <a:latin typeface="Calibri"/>
                <a:cs typeface="Calibri"/>
              </a:rPr>
              <a:t>Measurement</a:t>
            </a:r>
            <a:r>
              <a:rPr sz="2800" b="1" spc="-7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585858"/>
                </a:solidFill>
                <a:latin typeface="Calibri"/>
                <a:cs typeface="Calibri"/>
              </a:rPr>
              <a:t>of</a:t>
            </a:r>
            <a:r>
              <a:rPr sz="2800" b="1" spc="-1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585858"/>
                </a:solidFill>
                <a:latin typeface="Calibri"/>
                <a:cs typeface="Calibri"/>
              </a:rPr>
              <a:t>House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271507" y="5764174"/>
            <a:ext cx="74485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spc="-20" dirty="0">
                <a:solidFill>
                  <a:srgbClr val="585858"/>
                </a:solidFill>
                <a:latin typeface="Calibri"/>
                <a:cs typeface="Calibri"/>
              </a:rPr>
              <a:t>2500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0870818" y="5764174"/>
            <a:ext cx="74612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spc="-20" dirty="0">
                <a:solidFill>
                  <a:srgbClr val="585858"/>
                </a:solidFill>
                <a:latin typeface="Calibri"/>
                <a:cs typeface="Calibri"/>
              </a:rPr>
              <a:t>3000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62965" y="2320336"/>
            <a:ext cx="382270" cy="20485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765"/>
              </a:lnSpc>
            </a:pPr>
            <a:r>
              <a:rPr sz="2800" b="1" spc="-10" dirty="0">
                <a:solidFill>
                  <a:srgbClr val="585858"/>
                </a:solidFill>
                <a:latin typeface="Calibri"/>
                <a:cs typeface="Calibri"/>
              </a:rPr>
              <a:t>HOUSE_PRice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xfrm>
            <a:off x="3934714" y="260350"/>
            <a:ext cx="4018915" cy="537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50" dirty="0">
                <a:solidFill>
                  <a:srgbClr val="585858"/>
                </a:solidFill>
              </a:rPr>
              <a:t>House</a:t>
            </a:r>
            <a:r>
              <a:rPr sz="3350" spc="5" dirty="0">
                <a:solidFill>
                  <a:srgbClr val="585858"/>
                </a:solidFill>
              </a:rPr>
              <a:t> </a:t>
            </a:r>
            <a:r>
              <a:rPr sz="3350" dirty="0">
                <a:solidFill>
                  <a:srgbClr val="585858"/>
                </a:solidFill>
              </a:rPr>
              <a:t>Price</a:t>
            </a:r>
            <a:r>
              <a:rPr sz="3350" spc="-30" dirty="0">
                <a:solidFill>
                  <a:srgbClr val="585858"/>
                </a:solidFill>
              </a:rPr>
              <a:t> </a:t>
            </a:r>
            <a:r>
              <a:rPr sz="3350" spc="-10" dirty="0">
                <a:solidFill>
                  <a:srgbClr val="585858"/>
                </a:solidFill>
              </a:rPr>
              <a:t>Prediction</a:t>
            </a:r>
            <a:endParaRPr sz="335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0299" rIns="0" bIns="0" rtlCol="0">
            <a:spAutoFit/>
          </a:bodyPr>
          <a:lstStyle/>
          <a:p>
            <a:pPr marL="347345">
              <a:lnSpc>
                <a:spcPct val="100000"/>
              </a:lnSpc>
              <a:spcBef>
                <a:spcPts val="95"/>
              </a:spcBef>
            </a:pPr>
            <a:r>
              <a:rPr sz="4400" b="0" dirty="0">
                <a:latin typeface="Calibri Light"/>
                <a:cs typeface="Calibri Light"/>
              </a:rPr>
              <a:t>Estimating</a:t>
            </a:r>
            <a:r>
              <a:rPr sz="4400" b="0" spc="-235" dirty="0">
                <a:latin typeface="Calibri Light"/>
                <a:cs typeface="Calibri Light"/>
              </a:rPr>
              <a:t> </a:t>
            </a:r>
            <a:r>
              <a:rPr sz="4400" b="0" spc="-10" dirty="0">
                <a:latin typeface="Calibri Light"/>
                <a:cs typeface="Calibri Light"/>
              </a:rPr>
              <a:t>Error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567052"/>
            <a:ext cx="7432040" cy="83756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1300" marR="5080" indent="-229235">
              <a:lnSpc>
                <a:spcPts val="3020"/>
              </a:lnSpc>
              <a:spcBef>
                <a:spcPts val="490"/>
              </a:spcBef>
              <a:buFont typeface="Arial"/>
              <a:buChar char="•"/>
              <a:tabLst>
                <a:tab pos="241935" algn="l"/>
              </a:tabLst>
            </a:pPr>
            <a:r>
              <a:rPr sz="2800" dirty="0">
                <a:latin typeface="Calibri"/>
                <a:cs typeface="Calibri"/>
              </a:rPr>
              <a:t>We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calculate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error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our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predictions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called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Root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Mean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Squared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Error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RMSE.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50850" y="3289300"/>
          <a:ext cx="4300854" cy="34010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97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33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6545">
                <a:tc>
                  <a:txBody>
                    <a:bodyPr/>
                    <a:lstStyle/>
                    <a:p>
                      <a:pPr marL="9525">
                        <a:lnSpc>
                          <a:spcPts val="2075"/>
                        </a:lnSpc>
                        <a:spcBef>
                          <a:spcPts val="16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House Price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in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$1000(Y)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30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y_Predict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R="635" algn="r">
                        <a:lnSpc>
                          <a:spcPts val="1970"/>
                        </a:lnSpc>
                        <a:spcBef>
                          <a:spcPts val="2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245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2030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175.4514914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445">
                <a:tc rowSpan="2"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312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935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274.1299503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56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6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51790">
                        <a:lnSpc>
                          <a:spcPts val="2130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288.226873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7645">
                <a:tc rowSpan="2"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279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96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93370">
                        <a:lnSpc>
                          <a:spcPts val="2130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295.2753344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2245">
                <a:tc rowSpan="2"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308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7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93370">
                        <a:lnSpc>
                          <a:spcPts val="2130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307.6101417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6210">
                <a:tc rowSpan="2"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199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303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2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93370">
                        <a:lnSpc>
                          <a:spcPts val="2130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252.9845663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0175">
                <a:tc rowSpan="2"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219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843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2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93370">
                        <a:lnSpc>
                          <a:spcPts val="2135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186.3766065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04775">
                <a:tc rowSpan="2"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405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44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2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93370">
                        <a:lnSpc>
                          <a:spcPts val="2135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341.0903332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78740">
                <a:tc rowSpan="2"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324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050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2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93370">
                        <a:lnSpc>
                          <a:spcPts val="2135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348.1387945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53340">
                <a:tc rowSpan="2"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319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987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2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2025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275.8920657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255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2150"/>
                        </a:lnSpc>
                        <a:spcBef>
                          <a:spcPts val="8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295.2753344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pic>
        <p:nvPicPr>
          <p:cNvPr id="24" name="Picture 23">
            <a:extLst>
              <a:ext uri="{FF2B5EF4-FFF2-40B4-BE49-F238E27FC236}">
                <a16:creationId xmlns:a16="http://schemas.microsoft.com/office/drawing/2014/main" id="{CE6103FC-95C8-491C-961E-8622A683C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2362200"/>
            <a:ext cx="2682240" cy="8424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5C1FE28-5CE7-45CB-9901-AC127F09A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2783448"/>
            <a:ext cx="4724400" cy="3518863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13105"/>
            <a:ext cx="708152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dirty="0">
                <a:latin typeface="Calibri Light"/>
                <a:cs typeface="Calibri Light"/>
              </a:rPr>
              <a:t>Measuring</a:t>
            </a:r>
            <a:r>
              <a:rPr sz="4400" b="0" spc="-145" dirty="0">
                <a:latin typeface="Calibri Light"/>
                <a:cs typeface="Calibri Light"/>
              </a:rPr>
              <a:t> </a:t>
            </a:r>
            <a:r>
              <a:rPr sz="4400" b="0" dirty="0">
                <a:latin typeface="Calibri Light"/>
                <a:cs typeface="Calibri Light"/>
              </a:rPr>
              <a:t>Error</a:t>
            </a:r>
            <a:r>
              <a:rPr sz="4400" b="0" spc="-145" dirty="0">
                <a:latin typeface="Calibri Light"/>
                <a:cs typeface="Calibri Light"/>
              </a:rPr>
              <a:t> </a:t>
            </a:r>
            <a:r>
              <a:rPr sz="4400" b="0" dirty="0">
                <a:latin typeface="Calibri Light"/>
                <a:cs typeface="Calibri Light"/>
              </a:rPr>
              <a:t>with</a:t>
            </a:r>
            <a:r>
              <a:rPr sz="4400" b="0" spc="-145" dirty="0">
                <a:latin typeface="Calibri Light"/>
                <a:cs typeface="Calibri Light"/>
              </a:rPr>
              <a:t> </a:t>
            </a:r>
            <a:r>
              <a:rPr sz="4400" b="0" spc="-10" dirty="0">
                <a:latin typeface="Calibri Light"/>
                <a:cs typeface="Calibri Light"/>
              </a:rPr>
              <a:t>r-squared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7244" y="1708856"/>
            <a:ext cx="9949180" cy="266763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How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do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measure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how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well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our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line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fits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our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?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R-squared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coefficient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determination)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measures: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100">
              <a:latin typeface="Calibri"/>
              <a:cs typeface="Calibri"/>
            </a:endParaRPr>
          </a:p>
          <a:p>
            <a:pPr marL="12700" marR="5080">
              <a:lnSpc>
                <a:spcPts val="3890"/>
              </a:lnSpc>
            </a:pPr>
            <a:r>
              <a:rPr sz="360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36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FF0000"/>
                </a:solidFill>
                <a:latin typeface="Calibri"/>
                <a:cs typeface="Calibri"/>
              </a:rPr>
              <a:t>fraction</a:t>
            </a:r>
            <a:r>
              <a:rPr sz="36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FF0000"/>
                </a:solidFill>
                <a:latin typeface="Calibri"/>
                <a:cs typeface="Calibri"/>
              </a:rPr>
              <a:t>of</a:t>
            </a:r>
            <a:r>
              <a:rPr sz="36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36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FF0000"/>
                </a:solidFill>
                <a:latin typeface="Calibri"/>
                <a:cs typeface="Calibri"/>
              </a:rPr>
              <a:t>total</a:t>
            </a:r>
            <a:r>
              <a:rPr sz="36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FF0000"/>
                </a:solidFill>
                <a:latin typeface="Calibri"/>
                <a:cs typeface="Calibri"/>
              </a:rPr>
              <a:t>variation</a:t>
            </a:r>
            <a:r>
              <a:rPr sz="36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FF0000"/>
                </a:solidFill>
                <a:latin typeface="Calibri"/>
                <a:cs typeface="Calibri"/>
              </a:rPr>
              <a:t>in</a:t>
            </a:r>
            <a:r>
              <a:rPr sz="36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36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FF0000"/>
                </a:solidFill>
                <a:latin typeface="Calibri"/>
                <a:cs typeface="Calibri"/>
              </a:rPr>
              <a:t>that</a:t>
            </a:r>
            <a:r>
              <a:rPr sz="3600" spc="-7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FF0000"/>
                </a:solidFill>
                <a:latin typeface="Calibri"/>
                <a:cs typeface="Calibri"/>
              </a:rPr>
              <a:t>is</a:t>
            </a:r>
            <a:r>
              <a:rPr sz="36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FF0000"/>
                </a:solidFill>
                <a:latin typeface="Calibri"/>
                <a:cs typeface="Calibri"/>
              </a:rPr>
              <a:t>captured </a:t>
            </a:r>
            <a:r>
              <a:rPr sz="3600" dirty="0">
                <a:solidFill>
                  <a:srgbClr val="FF0000"/>
                </a:solidFill>
                <a:latin typeface="Calibri"/>
                <a:cs typeface="Calibri"/>
              </a:rPr>
              <a:t>by</a:t>
            </a:r>
            <a:r>
              <a:rPr sz="36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36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FF0000"/>
                </a:solidFill>
                <a:latin typeface="Calibri"/>
                <a:cs typeface="Calibri"/>
              </a:rPr>
              <a:t>model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13105"/>
            <a:ext cx="479552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dirty="0">
                <a:latin typeface="Calibri Light"/>
                <a:cs typeface="Calibri Light"/>
              </a:rPr>
              <a:t>Computing</a:t>
            </a:r>
            <a:r>
              <a:rPr sz="4400" b="0" spc="-175" dirty="0">
                <a:latin typeface="Calibri Light"/>
                <a:cs typeface="Calibri Light"/>
              </a:rPr>
              <a:t> </a:t>
            </a:r>
            <a:r>
              <a:rPr sz="4400" b="0" spc="-25" dirty="0">
                <a:latin typeface="Calibri Light"/>
                <a:cs typeface="Calibri Light"/>
              </a:rPr>
              <a:t>r-</a:t>
            </a:r>
            <a:r>
              <a:rPr sz="4400" b="0" spc="-10" dirty="0">
                <a:latin typeface="Calibri Light"/>
                <a:cs typeface="Calibri Light"/>
              </a:rPr>
              <a:t>squared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7248" y="1929686"/>
            <a:ext cx="5553456" cy="470885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13105"/>
            <a:ext cx="500062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spc="-20" dirty="0">
                <a:latin typeface="Calibri Light"/>
                <a:cs typeface="Calibri Light"/>
              </a:rPr>
              <a:t>Interpreting</a:t>
            </a:r>
            <a:r>
              <a:rPr sz="4400" b="0" spc="-120" dirty="0">
                <a:latin typeface="Calibri Light"/>
                <a:cs typeface="Calibri Light"/>
              </a:rPr>
              <a:t> </a:t>
            </a:r>
            <a:r>
              <a:rPr sz="4400" b="0" spc="-25" dirty="0">
                <a:latin typeface="Calibri Light"/>
                <a:cs typeface="Calibri Light"/>
              </a:rPr>
              <a:t>r-</a:t>
            </a:r>
            <a:r>
              <a:rPr sz="4400" b="0" spc="-10" dirty="0">
                <a:latin typeface="Calibri Light"/>
                <a:cs typeface="Calibri Light"/>
              </a:rPr>
              <a:t>squared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7244" y="1792605"/>
            <a:ext cx="297053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Ranges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0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7244" y="5372506"/>
            <a:ext cx="624395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23215" indent="-31115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23215" algn="l"/>
                <a:tab pos="323850" algn="l"/>
              </a:tabLst>
            </a:pPr>
            <a:r>
              <a:rPr sz="2800" dirty="0">
                <a:latin typeface="Calibri"/>
                <a:cs typeface="Calibri"/>
              </a:rPr>
              <a:t>1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good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(all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variance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captured).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418" y="2429800"/>
            <a:ext cx="2147487" cy="110413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17244" y="3447999"/>
            <a:ext cx="6298565" cy="8439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098550">
              <a:lnSpc>
                <a:spcPts val="3215"/>
              </a:lnSpc>
              <a:spcBef>
                <a:spcPts val="110"/>
              </a:spcBef>
              <a:tabLst>
                <a:tab pos="3271520" algn="l"/>
              </a:tabLst>
            </a:pPr>
            <a:r>
              <a:rPr sz="2800" b="1" spc="-50" dirty="0">
                <a:latin typeface="Calibri"/>
                <a:cs typeface="Calibri"/>
              </a:rPr>
              <a:t>0</a:t>
            </a:r>
            <a:r>
              <a:rPr sz="2800" b="1" dirty="0">
                <a:latin typeface="Calibri"/>
                <a:cs typeface="Calibri"/>
              </a:rPr>
              <a:t>	</a:t>
            </a:r>
            <a:r>
              <a:rPr sz="2800" b="1" spc="-50" dirty="0"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ts val="3215"/>
              </a:lnSpc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0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bad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(none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variance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captured)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67016" y="3624071"/>
            <a:ext cx="798576" cy="99669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67016" y="5178551"/>
            <a:ext cx="798576" cy="999744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13105"/>
            <a:ext cx="505206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spc="-35" dirty="0">
                <a:latin typeface="Calibri Light"/>
                <a:cs typeface="Calibri Light"/>
              </a:rPr>
              <a:t>R-</a:t>
            </a:r>
            <a:r>
              <a:rPr sz="4400" b="0" dirty="0">
                <a:latin typeface="Calibri Light"/>
                <a:cs typeface="Calibri Light"/>
              </a:rPr>
              <a:t>squared</a:t>
            </a:r>
            <a:r>
              <a:rPr sz="4400" b="0" spc="-80" dirty="0">
                <a:latin typeface="Calibri Light"/>
                <a:cs typeface="Calibri Light"/>
              </a:rPr>
              <a:t> </a:t>
            </a:r>
            <a:r>
              <a:rPr sz="4400" b="0" dirty="0">
                <a:latin typeface="Calibri Light"/>
                <a:cs typeface="Calibri Light"/>
              </a:rPr>
              <a:t>and</a:t>
            </a:r>
            <a:r>
              <a:rPr sz="4400" b="0" spc="-145" dirty="0">
                <a:latin typeface="Calibri Light"/>
                <a:cs typeface="Calibri Light"/>
              </a:rPr>
              <a:t> </a:t>
            </a:r>
            <a:r>
              <a:rPr sz="4400" b="0" spc="-20" dirty="0">
                <a:latin typeface="Calibri Light"/>
                <a:cs typeface="Calibri Light"/>
              </a:rPr>
              <a:t>p-</a:t>
            </a:r>
            <a:r>
              <a:rPr sz="4400" b="0" spc="-10" dirty="0">
                <a:latin typeface="Calibri Light"/>
                <a:cs typeface="Calibri Light"/>
              </a:rPr>
              <a:t>value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7244" y="1792605"/>
            <a:ext cx="10170160" cy="352425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1300" marR="608330" indent="-228600">
              <a:lnSpc>
                <a:spcPts val="3020"/>
              </a:lnSpc>
              <a:spcBef>
                <a:spcPts val="49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R-square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tells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you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how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much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variation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explained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by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your </a:t>
            </a:r>
            <a:r>
              <a:rPr sz="2800" spc="-10" dirty="0">
                <a:latin typeface="Calibri"/>
                <a:cs typeface="Calibri"/>
              </a:rPr>
              <a:t>model.</a:t>
            </a:r>
            <a:endParaRPr sz="2800">
              <a:latin typeface="Calibri"/>
              <a:cs typeface="Calibri"/>
            </a:endParaRPr>
          </a:p>
          <a:p>
            <a:pPr marL="241300" marR="545465" indent="-228600">
              <a:lnSpc>
                <a:spcPts val="3020"/>
              </a:lnSpc>
              <a:spcBef>
                <a:spcPts val="1019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So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0.1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R-square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means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your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model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explains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10%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variation </a:t>
            </a:r>
            <a:r>
              <a:rPr sz="2800" dirty="0">
                <a:latin typeface="Calibri"/>
                <a:cs typeface="Calibri"/>
              </a:rPr>
              <a:t>within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data.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greater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R-square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better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model.</a:t>
            </a:r>
            <a:endParaRPr sz="2800">
              <a:latin typeface="Calibri"/>
              <a:cs typeface="Calibri"/>
            </a:endParaRPr>
          </a:p>
          <a:p>
            <a:pPr marL="241300" marR="94615" indent="-228600">
              <a:lnSpc>
                <a:spcPts val="303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p-</a:t>
            </a:r>
            <a:r>
              <a:rPr sz="2800" dirty="0">
                <a:latin typeface="Calibri"/>
                <a:cs typeface="Calibri"/>
              </a:rPr>
              <a:t>value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tells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you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about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statistic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hypothesis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testing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"fit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of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25" dirty="0">
                <a:latin typeface="Calibri"/>
                <a:cs typeface="Calibri"/>
              </a:rPr>
              <a:t> intercept-</a:t>
            </a:r>
            <a:r>
              <a:rPr sz="2800" dirty="0">
                <a:latin typeface="Calibri"/>
                <a:cs typeface="Calibri"/>
              </a:rPr>
              <a:t>only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model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your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model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equal".</a:t>
            </a:r>
            <a:endParaRPr sz="2800">
              <a:latin typeface="Calibri"/>
              <a:cs typeface="Calibri"/>
            </a:endParaRPr>
          </a:p>
          <a:p>
            <a:pPr marL="241300" marR="5080" indent="-228600">
              <a:lnSpc>
                <a:spcPts val="3030"/>
              </a:lnSpc>
              <a:spcBef>
                <a:spcPts val="975"/>
              </a:spcBef>
              <a:buFont typeface="Arial"/>
              <a:buChar char="•"/>
              <a:tabLst>
                <a:tab pos="323215" algn="l"/>
                <a:tab pos="323850" algn="l"/>
              </a:tabLst>
            </a:pPr>
            <a:r>
              <a:rPr dirty="0"/>
              <a:t>	</a:t>
            </a:r>
            <a:r>
              <a:rPr sz="2800" dirty="0">
                <a:latin typeface="Calibri"/>
                <a:cs typeface="Calibri"/>
              </a:rPr>
              <a:t>So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if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p-value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less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significance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level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(usually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0.05)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then </a:t>
            </a:r>
            <a:r>
              <a:rPr sz="2800" dirty="0">
                <a:latin typeface="Calibri"/>
                <a:cs typeface="Calibri"/>
              </a:rPr>
              <a:t>your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model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fits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well.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13105"/>
            <a:ext cx="505206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spc="-35" dirty="0">
                <a:latin typeface="Calibri Light"/>
                <a:cs typeface="Calibri Light"/>
              </a:rPr>
              <a:t>R-</a:t>
            </a:r>
            <a:r>
              <a:rPr sz="4400" b="0" dirty="0">
                <a:latin typeface="Calibri Light"/>
                <a:cs typeface="Calibri Light"/>
              </a:rPr>
              <a:t>squared</a:t>
            </a:r>
            <a:r>
              <a:rPr sz="4400" b="0" spc="-80" dirty="0">
                <a:latin typeface="Calibri Light"/>
                <a:cs typeface="Calibri Light"/>
              </a:rPr>
              <a:t> </a:t>
            </a:r>
            <a:r>
              <a:rPr sz="4400" b="0" dirty="0">
                <a:latin typeface="Calibri Light"/>
                <a:cs typeface="Calibri Light"/>
              </a:rPr>
              <a:t>and</a:t>
            </a:r>
            <a:r>
              <a:rPr sz="4400" b="0" spc="-145" dirty="0">
                <a:latin typeface="Calibri Light"/>
                <a:cs typeface="Calibri Light"/>
              </a:rPr>
              <a:t> </a:t>
            </a:r>
            <a:r>
              <a:rPr sz="4400" b="0" spc="-20" dirty="0">
                <a:latin typeface="Calibri Light"/>
                <a:cs typeface="Calibri Light"/>
              </a:rPr>
              <a:t>p-</a:t>
            </a:r>
            <a:r>
              <a:rPr sz="4400" b="0" spc="-10" dirty="0">
                <a:latin typeface="Calibri Light"/>
                <a:cs typeface="Calibri Light"/>
              </a:rPr>
              <a:t>value</a:t>
            </a:r>
            <a:endParaRPr sz="4400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7244" y="1708856"/>
            <a:ext cx="7026275" cy="2583180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2800" dirty="0">
                <a:latin typeface="Calibri"/>
                <a:cs typeface="Calibri"/>
              </a:rPr>
              <a:t>Thus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you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four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scenarios: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low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R-square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low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p-</a:t>
            </a:r>
            <a:r>
              <a:rPr sz="2800" dirty="0">
                <a:latin typeface="Calibri"/>
                <a:cs typeface="Calibri"/>
              </a:rPr>
              <a:t>value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(p-</a:t>
            </a:r>
            <a:r>
              <a:rPr sz="2800" dirty="0">
                <a:latin typeface="Calibri"/>
                <a:cs typeface="Calibri"/>
              </a:rPr>
              <a:t>value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&lt;=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0.05)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low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R-square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high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p-</a:t>
            </a:r>
            <a:r>
              <a:rPr sz="2800" dirty="0">
                <a:latin typeface="Calibri"/>
                <a:cs typeface="Calibri"/>
              </a:rPr>
              <a:t>value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(p-</a:t>
            </a:r>
            <a:r>
              <a:rPr sz="2800" dirty="0">
                <a:latin typeface="Calibri"/>
                <a:cs typeface="Calibri"/>
              </a:rPr>
              <a:t>value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&gt;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0.05)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high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R-square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low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p-value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high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R-square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high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p-value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53084C-3B7E-43B6-80EA-E46678B08CC8}"/>
              </a:ext>
            </a:extLst>
          </p:cNvPr>
          <p:cNvSpPr txBox="1"/>
          <p:nvPr/>
        </p:nvSpPr>
        <p:spPr>
          <a:xfrm>
            <a:off x="457200" y="347990"/>
            <a:ext cx="1059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</a:rPr>
              <a:t>Lets See the Linear Regression Implementation in Python</a:t>
            </a:r>
          </a:p>
        </p:txBody>
      </p:sp>
    </p:spTree>
    <p:extLst>
      <p:ext uri="{BB962C8B-B14F-4D97-AF65-F5344CB8AC3E}">
        <p14:creationId xmlns:p14="http://schemas.microsoft.com/office/powerpoint/2010/main" val="26520127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13105"/>
            <a:ext cx="595503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dirty="0">
                <a:latin typeface="Calibri Light"/>
                <a:cs typeface="Calibri Light"/>
              </a:rPr>
              <a:t>Multiple</a:t>
            </a:r>
            <a:r>
              <a:rPr sz="4400" b="0" spc="-110" dirty="0">
                <a:latin typeface="Calibri Light"/>
                <a:cs typeface="Calibri Light"/>
              </a:rPr>
              <a:t> </a:t>
            </a:r>
            <a:r>
              <a:rPr sz="4400" b="0" dirty="0">
                <a:latin typeface="Calibri Light"/>
                <a:cs typeface="Calibri Light"/>
              </a:rPr>
              <a:t>Linear</a:t>
            </a:r>
            <a:r>
              <a:rPr sz="4400" b="0" spc="-130" dirty="0">
                <a:latin typeface="Calibri Light"/>
                <a:cs typeface="Calibri Light"/>
              </a:rPr>
              <a:t> </a:t>
            </a:r>
            <a:r>
              <a:rPr sz="4400" b="0" spc="-10" dirty="0">
                <a:latin typeface="Calibri Light"/>
                <a:cs typeface="Calibri Light"/>
              </a:rPr>
              <a:t>Regression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7244" y="1792605"/>
            <a:ext cx="10230485" cy="314007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1300" marR="445134" indent="-228600">
              <a:lnSpc>
                <a:spcPts val="3020"/>
              </a:lnSpc>
              <a:spcBef>
                <a:spcPts val="49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Multiple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Linear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Regression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type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Linear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Regression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when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the </a:t>
            </a:r>
            <a:r>
              <a:rPr sz="2800" dirty="0">
                <a:latin typeface="Calibri"/>
                <a:cs typeface="Calibri"/>
              </a:rPr>
              <a:t>input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multiple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features(variables).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b="1" dirty="0">
                <a:latin typeface="Calibri"/>
                <a:cs typeface="Calibri"/>
              </a:rPr>
              <a:t>Model</a:t>
            </a:r>
            <a:r>
              <a:rPr sz="2800" b="1" spc="-3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Representation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ts val="3030"/>
              </a:lnSpc>
              <a:spcBef>
                <a:spcPts val="1025"/>
              </a:spcBef>
            </a:pPr>
            <a:r>
              <a:rPr sz="2800" dirty="0">
                <a:latin typeface="Calibri"/>
                <a:cs typeface="Calibri"/>
              </a:rPr>
              <a:t>Similar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Simple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Linear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Regression,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input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variable(</a:t>
            </a:r>
            <a:r>
              <a:rPr sz="2800" b="1" dirty="0">
                <a:latin typeface="Calibri"/>
                <a:cs typeface="Calibri"/>
              </a:rPr>
              <a:t>X</a:t>
            </a:r>
            <a:r>
              <a:rPr sz="2800" dirty="0">
                <a:latin typeface="Calibri"/>
                <a:cs typeface="Calibri"/>
              </a:rPr>
              <a:t>)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and </a:t>
            </a:r>
            <a:r>
              <a:rPr sz="2800" dirty="0">
                <a:latin typeface="Calibri"/>
                <a:cs typeface="Calibri"/>
              </a:rPr>
              <a:t>output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variable(</a:t>
            </a:r>
            <a:r>
              <a:rPr sz="2800" b="1" dirty="0">
                <a:latin typeface="Calibri"/>
                <a:cs typeface="Calibri"/>
              </a:rPr>
              <a:t>Y</a:t>
            </a:r>
            <a:r>
              <a:rPr sz="2800" dirty="0">
                <a:latin typeface="Calibri"/>
                <a:cs typeface="Calibri"/>
              </a:rPr>
              <a:t>).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But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input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variable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has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features.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Therefore,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we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represent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linear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model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follows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95527" y="556971"/>
            <a:ext cx="41694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latin typeface="Calibri"/>
                <a:cs typeface="Calibri"/>
              </a:rPr>
              <a:t>India</a:t>
            </a:r>
            <a:r>
              <a:rPr sz="4800" spc="-5" dirty="0">
                <a:latin typeface="Calibri"/>
                <a:cs typeface="Calibri"/>
              </a:rPr>
              <a:t> </a:t>
            </a:r>
            <a:r>
              <a:rPr sz="4800" dirty="0">
                <a:latin typeface="Calibri"/>
                <a:cs typeface="Calibri"/>
              </a:rPr>
              <a:t>will either</a:t>
            </a:r>
            <a:r>
              <a:rPr sz="4800" spc="-25" dirty="0">
                <a:latin typeface="Calibri"/>
                <a:cs typeface="Calibri"/>
              </a:rPr>
              <a:t> </a:t>
            </a:r>
            <a:r>
              <a:rPr sz="4800" spc="-50" dirty="0">
                <a:latin typeface="Calibri"/>
                <a:cs typeface="Calibri"/>
              </a:rPr>
              <a:t>: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10232" y="2021204"/>
            <a:ext cx="10287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5" dirty="0">
                <a:latin typeface="Calibri"/>
                <a:cs typeface="Calibri"/>
              </a:rPr>
              <a:t>Win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68721" y="2021204"/>
            <a:ext cx="7575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5" dirty="0">
                <a:latin typeface="Calibri"/>
                <a:cs typeface="Calibri"/>
              </a:rPr>
              <a:t>OR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12556" y="2021204"/>
            <a:ext cx="10775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0" dirty="0">
                <a:latin typeface="Calibri"/>
                <a:cs typeface="Calibri"/>
              </a:rPr>
              <a:t>Loss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21770" y="2107350"/>
            <a:ext cx="880744" cy="618490"/>
          </a:xfrm>
          <a:custGeom>
            <a:avLst/>
            <a:gdLst/>
            <a:ahLst/>
            <a:cxnLst/>
            <a:rect l="l" t="t" r="r" b="b"/>
            <a:pathLst>
              <a:path w="880745" h="618489">
                <a:moveTo>
                  <a:pt x="803394" y="0"/>
                </a:moveTo>
                <a:lnTo>
                  <a:pt x="315449" y="461221"/>
                </a:lnTo>
                <a:lnTo>
                  <a:pt x="81006" y="221071"/>
                </a:lnTo>
                <a:lnTo>
                  <a:pt x="0" y="298256"/>
                </a:lnTo>
                <a:lnTo>
                  <a:pt x="311637" y="618449"/>
                </a:lnTo>
                <a:lnTo>
                  <a:pt x="393596" y="542217"/>
                </a:lnTo>
                <a:lnTo>
                  <a:pt x="880588" y="80043"/>
                </a:lnTo>
                <a:lnTo>
                  <a:pt x="8033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13105"/>
            <a:ext cx="595503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dirty="0">
                <a:latin typeface="Calibri Light"/>
                <a:cs typeface="Calibri Light"/>
              </a:rPr>
              <a:t>Multiple</a:t>
            </a:r>
            <a:r>
              <a:rPr sz="4400" b="0" spc="-110" dirty="0">
                <a:latin typeface="Calibri Light"/>
                <a:cs typeface="Calibri Light"/>
              </a:rPr>
              <a:t> </a:t>
            </a:r>
            <a:r>
              <a:rPr sz="4400" b="0" dirty="0">
                <a:latin typeface="Calibri Light"/>
                <a:cs typeface="Calibri Light"/>
              </a:rPr>
              <a:t>Linear</a:t>
            </a:r>
            <a:r>
              <a:rPr sz="4400" b="0" spc="-130" dirty="0">
                <a:latin typeface="Calibri Light"/>
                <a:cs typeface="Calibri Light"/>
              </a:rPr>
              <a:t> </a:t>
            </a:r>
            <a:r>
              <a:rPr sz="4400" b="0" spc="-10" dirty="0">
                <a:latin typeface="Calibri Light"/>
                <a:cs typeface="Calibri Light"/>
              </a:rPr>
              <a:t>Regression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42103" y="2133830"/>
            <a:ext cx="8195799" cy="2965123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13105"/>
            <a:ext cx="595503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dirty="0">
                <a:latin typeface="Calibri Light"/>
                <a:cs typeface="Calibri Light"/>
              </a:rPr>
              <a:t>Multiple</a:t>
            </a:r>
            <a:r>
              <a:rPr sz="4400" b="0" spc="-110" dirty="0">
                <a:latin typeface="Calibri Light"/>
                <a:cs typeface="Calibri Light"/>
              </a:rPr>
              <a:t> </a:t>
            </a:r>
            <a:r>
              <a:rPr sz="4400" b="0" dirty="0">
                <a:latin typeface="Calibri Light"/>
                <a:cs typeface="Calibri Light"/>
              </a:rPr>
              <a:t>Linear</a:t>
            </a:r>
            <a:r>
              <a:rPr sz="4400" b="0" spc="-130" dirty="0">
                <a:latin typeface="Calibri Light"/>
                <a:cs typeface="Calibri Light"/>
              </a:rPr>
              <a:t> </a:t>
            </a:r>
            <a:r>
              <a:rPr sz="4400" b="0" spc="-10" dirty="0">
                <a:latin typeface="Calibri Light"/>
                <a:cs typeface="Calibri Light"/>
              </a:rPr>
              <a:t>Regression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87277" y="1643385"/>
            <a:ext cx="7834161" cy="4939562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13105"/>
            <a:ext cx="595503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dirty="0">
                <a:latin typeface="Calibri Light"/>
                <a:cs typeface="Calibri Light"/>
              </a:rPr>
              <a:t>Multiple</a:t>
            </a:r>
            <a:r>
              <a:rPr sz="4400" b="0" spc="-110" dirty="0">
                <a:latin typeface="Calibri Light"/>
                <a:cs typeface="Calibri Light"/>
              </a:rPr>
              <a:t> </a:t>
            </a:r>
            <a:r>
              <a:rPr sz="4400" b="0" dirty="0">
                <a:latin typeface="Calibri Light"/>
                <a:cs typeface="Calibri Light"/>
              </a:rPr>
              <a:t>Linear</a:t>
            </a:r>
            <a:r>
              <a:rPr sz="4400" b="0" spc="-130" dirty="0">
                <a:latin typeface="Calibri Light"/>
                <a:cs typeface="Calibri Light"/>
              </a:rPr>
              <a:t> </a:t>
            </a:r>
            <a:r>
              <a:rPr sz="4400" b="0" spc="-10" dirty="0">
                <a:latin typeface="Calibri Light"/>
                <a:cs typeface="Calibri Light"/>
              </a:rPr>
              <a:t>Regression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0528" y="1970751"/>
            <a:ext cx="7711858" cy="1976357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13105"/>
            <a:ext cx="595503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dirty="0">
                <a:latin typeface="Calibri Light"/>
                <a:cs typeface="Calibri Light"/>
              </a:rPr>
              <a:t>Multiple</a:t>
            </a:r>
            <a:r>
              <a:rPr sz="4400" b="0" spc="-110" dirty="0">
                <a:latin typeface="Calibri Light"/>
                <a:cs typeface="Calibri Light"/>
              </a:rPr>
              <a:t> </a:t>
            </a:r>
            <a:r>
              <a:rPr sz="4400" b="0" dirty="0">
                <a:latin typeface="Calibri Light"/>
                <a:cs typeface="Calibri Light"/>
              </a:rPr>
              <a:t>Linear</a:t>
            </a:r>
            <a:r>
              <a:rPr sz="4400" b="0" spc="-130" dirty="0">
                <a:latin typeface="Calibri Light"/>
                <a:cs typeface="Calibri Light"/>
              </a:rPr>
              <a:t> </a:t>
            </a:r>
            <a:r>
              <a:rPr sz="4400" b="0" spc="-10" dirty="0">
                <a:latin typeface="Calibri Light"/>
                <a:cs typeface="Calibri Light"/>
              </a:rPr>
              <a:t>Regression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0969" y="1553471"/>
            <a:ext cx="7479980" cy="4774394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13105"/>
            <a:ext cx="595503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dirty="0">
                <a:latin typeface="Calibri Light"/>
                <a:cs typeface="Calibri Light"/>
              </a:rPr>
              <a:t>Multiple</a:t>
            </a:r>
            <a:r>
              <a:rPr sz="4400" b="0" spc="-110" dirty="0">
                <a:latin typeface="Calibri Light"/>
                <a:cs typeface="Calibri Light"/>
              </a:rPr>
              <a:t> </a:t>
            </a:r>
            <a:r>
              <a:rPr sz="4400" b="0" dirty="0">
                <a:latin typeface="Calibri Light"/>
                <a:cs typeface="Calibri Light"/>
              </a:rPr>
              <a:t>Linear</a:t>
            </a:r>
            <a:r>
              <a:rPr sz="4400" b="0" spc="-130" dirty="0">
                <a:latin typeface="Calibri Light"/>
                <a:cs typeface="Calibri Light"/>
              </a:rPr>
              <a:t> </a:t>
            </a:r>
            <a:r>
              <a:rPr sz="4400" b="0" spc="-10" dirty="0">
                <a:latin typeface="Calibri Light"/>
                <a:cs typeface="Calibri Light"/>
              </a:rPr>
              <a:t>Regression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3083" y="1999215"/>
            <a:ext cx="7606417" cy="104078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10974" y="3448174"/>
            <a:ext cx="8008908" cy="1783911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0299" rIns="0" bIns="0" rtlCol="0">
            <a:spAutoFit/>
          </a:bodyPr>
          <a:lstStyle/>
          <a:p>
            <a:pPr marL="1871980">
              <a:lnSpc>
                <a:spcPct val="100000"/>
              </a:lnSpc>
              <a:spcBef>
                <a:spcPts val="95"/>
              </a:spcBef>
            </a:pPr>
            <a:r>
              <a:rPr sz="4400" b="0" dirty="0">
                <a:latin typeface="Calibri Light"/>
                <a:cs typeface="Calibri Light"/>
              </a:rPr>
              <a:t>Multiple</a:t>
            </a:r>
            <a:r>
              <a:rPr sz="4400" b="0" spc="-110" dirty="0">
                <a:latin typeface="Calibri Light"/>
                <a:cs typeface="Calibri Light"/>
              </a:rPr>
              <a:t> </a:t>
            </a:r>
            <a:r>
              <a:rPr sz="4400" b="0" dirty="0">
                <a:latin typeface="Calibri Light"/>
                <a:cs typeface="Calibri Light"/>
              </a:rPr>
              <a:t>Linear</a:t>
            </a:r>
            <a:r>
              <a:rPr sz="4400" b="0" spc="-130" dirty="0">
                <a:latin typeface="Calibri Light"/>
                <a:cs typeface="Calibri Light"/>
              </a:rPr>
              <a:t> </a:t>
            </a:r>
            <a:r>
              <a:rPr sz="4400" b="0" spc="-10" dirty="0">
                <a:latin typeface="Calibri Light"/>
                <a:cs typeface="Calibri Light"/>
              </a:rPr>
              <a:t>Regression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8400" y="1118615"/>
            <a:ext cx="7010400" cy="52578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13105"/>
            <a:ext cx="595503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dirty="0">
                <a:latin typeface="Calibri Light"/>
                <a:cs typeface="Calibri Light"/>
              </a:rPr>
              <a:t>Multiple</a:t>
            </a:r>
            <a:r>
              <a:rPr sz="4400" b="0" spc="-110" dirty="0">
                <a:latin typeface="Calibri Light"/>
                <a:cs typeface="Calibri Light"/>
              </a:rPr>
              <a:t> </a:t>
            </a:r>
            <a:r>
              <a:rPr sz="4400" b="0" dirty="0">
                <a:latin typeface="Calibri Light"/>
                <a:cs typeface="Calibri Light"/>
              </a:rPr>
              <a:t>Linear</a:t>
            </a:r>
            <a:r>
              <a:rPr sz="4400" b="0" spc="-130" dirty="0">
                <a:latin typeface="Calibri Light"/>
                <a:cs typeface="Calibri Light"/>
              </a:rPr>
              <a:t> </a:t>
            </a:r>
            <a:r>
              <a:rPr sz="4400" b="0" spc="-10" dirty="0">
                <a:latin typeface="Calibri Light"/>
                <a:cs typeface="Calibri Light"/>
              </a:rPr>
              <a:t>Regression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3892" y="2022365"/>
            <a:ext cx="8683629" cy="3365281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13105"/>
            <a:ext cx="547116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dirty="0">
                <a:latin typeface="Calibri Light"/>
                <a:cs typeface="Calibri Light"/>
              </a:rPr>
              <a:t>Cost</a:t>
            </a:r>
            <a:r>
              <a:rPr sz="4400" b="0" spc="-160" dirty="0">
                <a:latin typeface="Calibri Light"/>
                <a:cs typeface="Calibri Light"/>
              </a:rPr>
              <a:t> </a:t>
            </a:r>
            <a:r>
              <a:rPr sz="4400" b="0" dirty="0">
                <a:latin typeface="Calibri Light"/>
                <a:cs typeface="Calibri Light"/>
              </a:rPr>
              <a:t>Function</a:t>
            </a:r>
            <a:r>
              <a:rPr sz="4400" b="0" spc="-100" dirty="0">
                <a:latin typeface="Calibri Light"/>
                <a:cs typeface="Calibri Light"/>
              </a:rPr>
              <a:t> </a:t>
            </a:r>
            <a:r>
              <a:rPr sz="4400" b="0" spc="-10" dirty="0">
                <a:latin typeface="Calibri Light"/>
                <a:cs typeface="Calibri Light"/>
              </a:rPr>
              <a:t>Derivative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7244" y="1792605"/>
            <a:ext cx="10311765" cy="327088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 marR="588010" algn="just">
              <a:lnSpc>
                <a:spcPct val="90000"/>
              </a:lnSpc>
              <a:spcBef>
                <a:spcPts val="440"/>
              </a:spcBef>
            </a:pPr>
            <a:r>
              <a:rPr sz="2800" dirty="0">
                <a:latin typeface="Calibri"/>
                <a:cs typeface="Calibri"/>
              </a:rPr>
              <a:t>Why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does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gradient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descent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derivative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cost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function? </a:t>
            </a:r>
            <a:r>
              <a:rPr sz="2800" dirty="0">
                <a:latin typeface="Calibri"/>
                <a:cs typeface="Calibri"/>
              </a:rPr>
              <a:t>Finding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slope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cost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function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our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current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Ѳ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tells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us </a:t>
            </a:r>
            <a:r>
              <a:rPr sz="2800" dirty="0">
                <a:latin typeface="Calibri"/>
                <a:cs typeface="Calibri"/>
              </a:rPr>
              <a:t>two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things.</a:t>
            </a:r>
            <a:endParaRPr sz="2800">
              <a:latin typeface="Calibri"/>
              <a:cs typeface="Calibri"/>
            </a:endParaRPr>
          </a:p>
          <a:p>
            <a:pPr marL="241300" marR="5080" indent="-228600">
              <a:lnSpc>
                <a:spcPct val="90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The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first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direction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move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theta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in.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When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you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look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plot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function,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positive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slope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means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function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goes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upward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25" dirty="0">
                <a:latin typeface="Calibri"/>
                <a:cs typeface="Calibri"/>
              </a:rPr>
              <a:t> you </a:t>
            </a:r>
            <a:r>
              <a:rPr sz="2800" dirty="0">
                <a:latin typeface="Calibri"/>
                <a:cs typeface="Calibri"/>
              </a:rPr>
              <a:t>move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right,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so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want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move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left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order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minimum. </a:t>
            </a:r>
            <a:r>
              <a:rPr sz="2800" spc="-20" dirty="0">
                <a:latin typeface="Calibri"/>
                <a:cs typeface="Calibri"/>
              </a:rPr>
              <a:t>Similarly,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negative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slope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means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function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goes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downward </a:t>
            </a:r>
            <a:r>
              <a:rPr sz="2800" dirty="0">
                <a:latin typeface="Calibri"/>
                <a:cs typeface="Calibri"/>
              </a:rPr>
              <a:t>towards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right,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want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move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right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find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minimum.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13105"/>
            <a:ext cx="547116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dirty="0">
                <a:latin typeface="Calibri Light"/>
                <a:cs typeface="Calibri Light"/>
              </a:rPr>
              <a:t>Cost</a:t>
            </a:r>
            <a:r>
              <a:rPr sz="4400" b="0" spc="-160" dirty="0">
                <a:latin typeface="Calibri Light"/>
                <a:cs typeface="Calibri Light"/>
              </a:rPr>
              <a:t> </a:t>
            </a:r>
            <a:r>
              <a:rPr sz="4400" b="0" dirty="0">
                <a:latin typeface="Calibri Light"/>
                <a:cs typeface="Calibri Light"/>
              </a:rPr>
              <a:t>Function</a:t>
            </a:r>
            <a:r>
              <a:rPr sz="4400" b="0" spc="-100" dirty="0">
                <a:latin typeface="Calibri Light"/>
                <a:cs typeface="Calibri Light"/>
              </a:rPr>
              <a:t> </a:t>
            </a:r>
            <a:r>
              <a:rPr sz="4400" b="0" spc="-10" dirty="0">
                <a:latin typeface="Calibri Light"/>
                <a:cs typeface="Calibri Light"/>
              </a:rPr>
              <a:t>Derivative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7244" y="1792605"/>
            <a:ext cx="10210800" cy="199072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4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second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how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big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step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take.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If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slope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large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want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take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large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step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because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we’re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far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minimum.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If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slope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small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want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take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smaller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step.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Note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example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above </a:t>
            </a:r>
            <a:r>
              <a:rPr sz="2800" dirty="0">
                <a:latin typeface="Calibri"/>
                <a:cs typeface="Calibri"/>
              </a:rPr>
              <a:t>how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gradient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descent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takes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increasingly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smaller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steps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towards</a:t>
            </a:r>
            <a:r>
              <a:rPr sz="2800" spc="-12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the </a:t>
            </a:r>
            <a:r>
              <a:rPr sz="2800" dirty="0">
                <a:latin typeface="Calibri"/>
                <a:cs typeface="Calibri"/>
              </a:rPr>
              <a:t>minimum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each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iteration.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13105"/>
            <a:ext cx="405257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dirty="0">
                <a:latin typeface="Calibri Light"/>
                <a:cs typeface="Calibri Light"/>
              </a:rPr>
              <a:t>The</a:t>
            </a:r>
            <a:r>
              <a:rPr sz="4400" b="0" spc="-125" dirty="0">
                <a:latin typeface="Calibri Light"/>
                <a:cs typeface="Calibri Light"/>
              </a:rPr>
              <a:t> </a:t>
            </a:r>
            <a:r>
              <a:rPr sz="4400" b="0" dirty="0">
                <a:latin typeface="Calibri Light"/>
                <a:cs typeface="Calibri Light"/>
              </a:rPr>
              <a:t>Learning</a:t>
            </a:r>
            <a:r>
              <a:rPr sz="4400" b="0" spc="-85" dirty="0">
                <a:latin typeface="Calibri Light"/>
                <a:cs typeface="Calibri Light"/>
              </a:rPr>
              <a:t> </a:t>
            </a:r>
            <a:r>
              <a:rPr sz="4400" b="0" spc="-20" dirty="0">
                <a:latin typeface="Calibri Light"/>
                <a:cs typeface="Calibri Light"/>
              </a:rPr>
              <a:t>Rate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7244" y="1792605"/>
            <a:ext cx="10188575" cy="3783329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1300" marR="180975" indent="-228600">
              <a:lnSpc>
                <a:spcPts val="3020"/>
              </a:lnSpc>
              <a:spcBef>
                <a:spcPts val="49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The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learning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rate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gives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some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additional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control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over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how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large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of </a:t>
            </a:r>
            <a:r>
              <a:rPr sz="2800" dirty="0">
                <a:latin typeface="Calibri"/>
                <a:cs typeface="Calibri"/>
              </a:rPr>
              <a:t>steps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make.</a:t>
            </a:r>
            <a:endParaRPr sz="2800">
              <a:latin typeface="Calibri"/>
              <a:cs typeface="Calibri"/>
            </a:endParaRPr>
          </a:p>
          <a:p>
            <a:pPr marL="241300" marR="5080" indent="-228600">
              <a:lnSpc>
                <a:spcPct val="90000"/>
              </a:lnSpc>
              <a:spcBef>
                <a:spcPts val="969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Selecting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right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learning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rate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critical.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If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learning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rate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too </a:t>
            </a:r>
            <a:r>
              <a:rPr sz="2800" dirty="0">
                <a:latin typeface="Calibri"/>
                <a:cs typeface="Calibri"/>
              </a:rPr>
              <a:t>large,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you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overstep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minimum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even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diverge.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example, </a:t>
            </a:r>
            <a:r>
              <a:rPr sz="2800" dirty="0">
                <a:latin typeface="Calibri"/>
                <a:cs typeface="Calibri"/>
              </a:rPr>
              <a:t>think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through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what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would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happen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if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learning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rate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2.</a:t>
            </a:r>
            <a:r>
              <a:rPr sz="2800" spc="-20" dirty="0">
                <a:latin typeface="Calibri"/>
                <a:cs typeface="Calibri"/>
              </a:rPr>
              <a:t> Each </a:t>
            </a:r>
            <a:r>
              <a:rPr sz="2800" spc="-10" dirty="0">
                <a:latin typeface="Calibri"/>
                <a:cs typeface="Calibri"/>
              </a:rPr>
              <a:t>iteration</a:t>
            </a:r>
            <a:r>
              <a:rPr sz="2800" spc="-1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would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take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farther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away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minimum!</a:t>
            </a:r>
            <a:endParaRPr sz="2800">
              <a:latin typeface="Calibri"/>
              <a:cs typeface="Calibri"/>
            </a:endParaRPr>
          </a:p>
          <a:p>
            <a:pPr marL="241300" marR="133350" indent="-228600">
              <a:lnSpc>
                <a:spcPct val="90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The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only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concern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using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too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small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learning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rate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you </a:t>
            </a:r>
            <a:r>
              <a:rPr sz="2800" dirty="0">
                <a:latin typeface="Calibri"/>
                <a:cs typeface="Calibri"/>
              </a:rPr>
              <a:t>will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need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run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more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iterations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gradient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descent,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increasing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your </a:t>
            </a:r>
            <a:r>
              <a:rPr sz="2800" dirty="0">
                <a:latin typeface="Calibri"/>
                <a:cs typeface="Calibri"/>
              </a:rPr>
              <a:t>training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time.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2315" y="3831793"/>
            <a:ext cx="9820910" cy="1672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3600" dirty="0">
                <a:latin typeface="Calibri"/>
                <a:cs typeface="Calibri"/>
              </a:rPr>
              <a:t>But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the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question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is</a:t>
            </a:r>
            <a:r>
              <a:rPr sz="3600" spc="-3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how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can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you</a:t>
            </a:r>
            <a:r>
              <a:rPr sz="3600" spc="-3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be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so</a:t>
            </a:r>
            <a:r>
              <a:rPr sz="3600" spc="-3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sure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spc="-50" dirty="0">
                <a:latin typeface="Calibri"/>
                <a:cs typeface="Calibri"/>
              </a:rPr>
              <a:t>?</a:t>
            </a:r>
            <a:endParaRPr sz="36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3600" dirty="0">
                <a:latin typeface="Calibri"/>
                <a:cs typeface="Calibri"/>
              </a:rPr>
              <a:t>How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can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you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do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prediction</a:t>
            </a:r>
            <a:r>
              <a:rPr sz="3600" spc="-50" dirty="0">
                <a:latin typeface="Calibri"/>
                <a:cs typeface="Calibri"/>
              </a:rPr>
              <a:t> ?</a:t>
            </a:r>
            <a:endParaRPr sz="36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3600" dirty="0">
                <a:latin typeface="Calibri"/>
                <a:cs typeface="Calibri"/>
              </a:rPr>
              <a:t>How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can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you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be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so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confident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about</a:t>
            </a:r>
            <a:r>
              <a:rPr sz="3600" spc="-6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the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outcome</a:t>
            </a:r>
            <a:r>
              <a:rPr sz="3600" spc="-30" dirty="0">
                <a:latin typeface="Calibri"/>
                <a:cs typeface="Calibri"/>
              </a:rPr>
              <a:t> </a:t>
            </a:r>
            <a:r>
              <a:rPr sz="3600" spc="-50" dirty="0">
                <a:latin typeface="Calibri"/>
                <a:cs typeface="Calibri"/>
              </a:rPr>
              <a:t>?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30496" y="838199"/>
            <a:ext cx="2093976" cy="2191512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0299" rIns="0" bIns="0" rtlCol="0">
            <a:spAutoFit/>
          </a:bodyPr>
          <a:lstStyle/>
          <a:p>
            <a:pPr marL="1871980">
              <a:lnSpc>
                <a:spcPct val="100000"/>
              </a:lnSpc>
              <a:spcBef>
                <a:spcPts val="95"/>
              </a:spcBef>
            </a:pPr>
            <a:r>
              <a:rPr sz="4400" b="0" spc="-50" dirty="0">
                <a:latin typeface="Calibri Light"/>
                <a:cs typeface="Calibri Light"/>
              </a:rPr>
              <a:t>Gradient</a:t>
            </a:r>
            <a:r>
              <a:rPr sz="4400" b="0" spc="-180" dirty="0">
                <a:latin typeface="Calibri Light"/>
                <a:cs typeface="Calibri Light"/>
              </a:rPr>
              <a:t> </a:t>
            </a:r>
            <a:r>
              <a:rPr sz="4400" b="0" spc="-35" dirty="0">
                <a:latin typeface="Calibri Light"/>
                <a:cs typeface="Calibri Light"/>
              </a:rPr>
              <a:t>Descent</a:t>
            </a:r>
            <a:r>
              <a:rPr sz="4400" b="0" spc="-180" dirty="0">
                <a:latin typeface="Calibri Light"/>
                <a:cs typeface="Calibri Light"/>
              </a:rPr>
              <a:t> </a:t>
            </a:r>
            <a:r>
              <a:rPr sz="4400" b="0" dirty="0">
                <a:latin typeface="Calibri Light"/>
                <a:cs typeface="Calibri Light"/>
              </a:rPr>
              <a:t>of</a:t>
            </a:r>
            <a:r>
              <a:rPr sz="4400" b="0" spc="-155" dirty="0">
                <a:latin typeface="Calibri Light"/>
                <a:cs typeface="Calibri Light"/>
              </a:rPr>
              <a:t> </a:t>
            </a:r>
            <a:r>
              <a:rPr sz="4400" b="0" spc="-25" dirty="0">
                <a:latin typeface="Calibri Light"/>
                <a:cs typeface="Calibri Light"/>
              </a:rPr>
              <a:t>MSE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60575" y="1588388"/>
            <a:ext cx="7475220" cy="603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ts val="2280"/>
              </a:lnSpc>
              <a:spcBef>
                <a:spcPts val="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cost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function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J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particular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choice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parameters </a:t>
            </a:r>
            <a:r>
              <a:rPr sz="2000" dirty="0">
                <a:latin typeface="Calibri"/>
                <a:cs typeface="Calibri"/>
              </a:rPr>
              <a:t>Ѳ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mean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ts val="2280"/>
              </a:lnSpc>
            </a:pPr>
            <a:r>
              <a:rPr sz="2000" dirty="0">
                <a:latin typeface="Calibri"/>
                <a:cs typeface="Calibri"/>
              </a:rPr>
              <a:t>squared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error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(MSE):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58360" y="2509996"/>
            <a:ext cx="5370176" cy="128090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83143" y="4186409"/>
            <a:ext cx="7124336" cy="211421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13105"/>
            <a:ext cx="553593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spc="-50" dirty="0">
                <a:latin typeface="Calibri Light"/>
                <a:cs typeface="Calibri Light"/>
              </a:rPr>
              <a:t>Gradient</a:t>
            </a:r>
            <a:r>
              <a:rPr sz="4400" b="0" spc="-180" dirty="0">
                <a:latin typeface="Calibri Light"/>
                <a:cs typeface="Calibri Light"/>
              </a:rPr>
              <a:t> </a:t>
            </a:r>
            <a:r>
              <a:rPr sz="4400" b="0" spc="-35" dirty="0">
                <a:latin typeface="Calibri Light"/>
                <a:cs typeface="Calibri Light"/>
              </a:rPr>
              <a:t>Descent</a:t>
            </a:r>
            <a:r>
              <a:rPr sz="4400" b="0" spc="-180" dirty="0">
                <a:latin typeface="Calibri Light"/>
                <a:cs typeface="Calibri Light"/>
              </a:rPr>
              <a:t> </a:t>
            </a:r>
            <a:r>
              <a:rPr sz="4400" b="0" dirty="0">
                <a:latin typeface="Calibri Light"/>
                <a:cs typeface="Calibri Light"/>
              </a:rPr>
              <a:t>of</a:t>
            </a:r>
            <a:r>
              <a:rPr sz="4400" b="0" spc="-155" dirty="0">
                <a:latin typeface="Calibri Light"/>
                <a:cs typeface="Calibri Light"/>
              </a:rPr>
              <a:t> </a:t>
            </a:r>
            <a:r>
              <a:rPr sz="4400" b="0" spc="-25" dirty="0">
                <a:latin typeface="Calibri Light"/>
                <a:cs typeface="Calibri Light"/>
              </a:rPr>
              <a:t>MSE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8400" y="1234439"/>
            <a:ext cx="7924800" cy="54711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495800"/>
            <a:ext cx="7924800" cy="112776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6879335" y="4611624"/>
            <a:ext cx="1999614" cy="688975"/>
          </a:xfrm>
          <a:custGeom>
            <a:avLst/>
            <a:gdLst/>
            <a:ahLst/>
            <a:cxnLst/>
            <a:rect l="l" t="t" r="r" b="b"/>
            <a:pathLst>
              <a:path w="1999615" h="688975">
                <a:moveTo>
                  <a:pt x="1999487" y="0"/>
                </a:moveTo>
                <a:lnTo>
                  <a:pt x="0" y="0"/>
                </a:lnTo>
                <a:lnTo>
                  <a:pt x="0" y="688847"/>
                </a:lnTo>
                <a:lnTo>
                  <a:pt x="1999487" y="688847"/>
                </a:lnTo>
                <a:lnTo>
                  <a:pt x="1999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9335" y="4611624"/>
            <a:ext cx="1999614" cy="688975"/>
          </a:xfrm>
          <a:custGeom>
            <a:avLst/>
            <a:gdLst/>
            <a:ahLst/>
            <a:cxnLst/>
            <a:rect l="l" t="t" r="r" b="b"/>
            <a:pathLst>
              <a:path w="1999615" h="688975">
                <a:moveTo>
                  <a:pt x="0" y="688847"/>
                </a:moveTo>
                <a:lnTo>
                  <a:pt x="1999487" y="688847"/>
                </a:lnTo>
                <a:lnTo>
                  <a:pt x="1999487" y="0"/>
                </a:lnTo>
                <a:lnTo>
                  <a:pt x="0" y="0"/>
                </a:lnTo>
                <a:lnTo>
                  <a:pt x="0" y="688847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29100" y="4613147"/>
            <a:ext cx="2438400" cy="795655"/>
          </a:xfrm>
          <a:custGeom>
            <a:avLst/>
            <a:gdLst/>
            <a:ahLst/>
            <a:cxnLst/>
            <a:rect l="l" t="t" r="r" b="b"/>
            <a:pathLst>
              <a:path w="2438400" h="795654">
                <a:moveTo>
                  <a:pt x="0" y="132587"/>
                </a:moveTo>
                <a:lnTo>
                  <a:pt x="6754" y="90659"/>
                </a:lnTo>
                <a:lnTo>
                  <a:pt x="25566" y="54260"/>
                </a:lnTo>
                <a:lnTo>
                  <a:pt x="54260" y="25566"/>
                </a:lnTo>
                <a:lnTo>
                  <a:pt x="90659" y="6754"/>
                </a:lnTo>
                <a:lnTo>
                  <a:pt x="132587" y="0"/>
                </a:lnTo>
                <a:lnTo>
                  <a:pt x="2305811" y="0"/>
                </a:lnTo>
                <a:lnTo>
                  <a:pt x="2347740" y="6754"/>
                </a:lnTo>
                <a:lnTo>
                  <a:pt x="2384139" y="25566"/>
                </a:lnTo>
                <a:lnTo>
                  <a:pt x="2412833" y="54260"/>
                </a:lnTo>
                <a:lnTo>
                  <a:pt x="2431645" y="90659"/>
                </a:lnTo>
                <a:lnTo>
                  <a:pt x="2438400" y="132587"/>
                </a:lnTo>
                <a:lnTo>
                  <a:pt x="2438400" y="662939"/>
                </a:lnTo>
                <a:lnTo>
                  <a:pt x="2431645" y="704868"/>
                </a:lnTo>
                <a:lnTo>
                  <a:pt x="2412833" y="741267"/>
                </a:lnTo>
                <a:lnTo>
                  <a:pt x="2384139" y="769961"/>
                </a:lnTo>
                <a:lnTo>
                  <a:pt x="2347740" y="788773"/>
                </a:lnTo>
                <a:lnTo>
                  <a:pt x="2305811" y="795527"/>
                </a:lnTo>
                <a:lnTo>
                  <a:pt x="132587" y="795527"/>
                </a:lnTo>
                <a:lnTo>
                  <a:pt x="90659" y="788773"/>
                </a:lnTo>
                <a:lnTo>
                  <a:pt x="54260" y="769961"/>
                </a:lnTo>
                <a:lnTo>
                  <a:pt x="25566" y="741267"/>
                </a:lnTo>
                <a:lnTo>
                  <a:pt x="6754" y="704868"/>
                </a:lnTo>
                <a:lnTo>
                  <a:pt x="0" y="662939"/>
                </a:lnTo>
                <a:lnTo>
                  <a:pt x="0" y="132587"/>
                </a:lnTo>
                <a:close/>
              </a:path>
            </a:pathLst>
          </a:custGeom>
          <a:ln w="396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6124" y="358140"/>
            <a:ext cx="4514209" cy="152019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549394" y="2506345"/>
            <a:ext cx="557530" cy="423545"/>
          </a:xfrm>
          <a:custGeom>
            <a:avLst/>
            <a:gdLst/>
            <a:ahLst/>
            <a:cxnLst/>
            <a:rect l="l" t="t" r="r" b="b"/>
            <a:pathLst>
              <a:path w="557529" h="423544">
                <a:moveTo>
                  <a:pt x="422401" y="0"/>
                </a:moveTo>
                <a:lnTo>
                  <a:pt x="416305" y="17271"/>
                </a:lnTo>
                <a:lnTo>
                  <a:pt x="440858" y="27892"/>
                </a:lnTo>
                <a:lnTo>
                  <a:pt x="461946" y="42608"/>
                </a:lnTo>
                <a:lnTo>
                  <a:pt x="493775" y="84327"/>
                </a:lnTo>
                <a:lnTo>
                  <a:pt x="512571" y="140620"/>
                </a:lnTo>
                <a:lnTo>
                  <a:pt x="518794" y="209676"/>
                </a:lnTo>
                <a:lnTo>
                  <a:pt x="517225" y="247014"/>
                </a:lnTo>
                <a:lnTo>
                  <a:pt x="504703" y="311403"/>
                </a:lnTo>
                <a:lnTo>
                  <a:pt x="479540" y="361696"/>
                </a:lnTo>
                <a:lnTo>
                  <a:pt x="441162" y="395604"/>
                </a:lnTo>
                <a:lnTo>
                  <a:pt x="417067" y="406272"/>
                </a:lnTo>
                <a:lnTo>
                  <a:pt x="422401" y="423544"/>
                </a:lnTo>
                <a:lnTo>
                  <a:pt x="480123" y="396430"/>
                </a:lnTo>
                <a:lnTo>
                  <a:pt x="522604" y="349503"/>
                </a:lnTo>
                <a:lnTo>
                  <a:pt x="548719" y="286718"/>
                </a:lnTo>
                <a:lnTo>
                  <a:pt x="557402" y="211835"/>
                </a:lnTo>
                <a:lnTo>
                  <a:pt x="555232" y="173021"/>
                </a:lnTo>
                <a:lnTo>
                  <a:pt x="537793" y="104251"/>
                </a:lnTo>
                <a:lnTo>
                  <a:pt x="503144" y="48220"/>
                </a:lnTo>
                <a:lnTo>
                  <a:pt x="453094" y="11072"/>
                </a:lnTo>
                <a:lnTo>
                  <a:pt x="422401" y="0"/>
                </a:lnTo>
                <a:close/>
              </a:path>
              <a:path w="557529" h="423544">
                <a:moveTo>
                  <a:pt x="135127" y="0"/>
                </a:moveTo>
                <a:lnTo>
                  <a:pt x="77454" y="27146"/>
                </a:lnTo>
                <a:lnTo>
                  <a:pt x="34925" y="74294"/>
                </a:lnTo>
                <a:lnTo>
                  <a:pt x="8747" y="137159"/>
                </a:lnTo>
                <a:lnTo>
                  <a:pt x="0" y="211835"/>
                </a:lnTo>
                <a:lnTo>
                  <a:pt x="2186" y="250795"/>
                </a:lnTo>
                <a:lnTo>
                  <a:pt x="19609" y="319617"/>
                </a:lnTo>
                <a:lnTo>
                  <a:pt x="54135" y="375431"/>
                </a:lnTo>
                <a:lnTo>
                  <a:pt x="104288" y="412476"/>
                </a:lnTo>
                <a:lnTo>
                  <a:pt x="135127" y="423544"/>
                </a:lnTo>
                <a:lnTo>
                  <a:pt x="140461" y="406272"/>
                </a:lnTo>
                <a:lnTo>
                  <a:pt x="116314" y="395604"/>
                </a:lnTo>
                <a:lnTo>
                  <a:pt x="95488" y="380745"/>
                </a:lnTo>
                <a:lnTo>
                  <a:pt x="63753" y="338454"/>
                </a:lnTo>
                <a:lnTo>
                  <a:pt x="44894" y="280924"/>
                </a:lnTo>
                <a:lnTo>
                  <a:pt x="38607" y="209676"/>
                </a:lnTo>
                <a:lnTo>
                  <a:pt x="40179" y="173553"/>
                </a:lnTo>
                <a:lnTo>
                  <a:pt x="52752" y="110878"/>
                </a:lnTo>
                <a:lnTo>
                  <a:pt x="78017" y="61420"/>
                </a:lnTo>
                <a:lnTo>
                  <a:pt x="116689" y="27892"/>
                </a:lnTo>
                <a:lnTo>
                  <a:pt x="141096" y="17271"/>
                </a:lnTo>
                <a:lnTo>
                  <a:pt x="1351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210177" y="2378151"/>
            <a:ext cx="32651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88950" algn="l"/>
                <a:tab pos="1064895" algn="l"/>
              </a:tabLst>
            </a:pPr>
            <a:r>
              <a:rPr sz="3600" b="0" spc="-50" dirty="0">
                <a:latin typeface="Cambria Math"/>
                <a:cs typeface="Cambria Math"/>
              </a:rPr>
              <a:t>ℎ</a:t>
            </a:r>
            <a:r>
              <a:rPr sz="3600" b="0" dirty="0">
                <a:latin typeface="Cambria Math"/>
                <a:cs typeface="Cambria Math"/>
              </a:rPr>
              <a:t>	</a:t>
            </a:r>
            <a:r>
              <a:rPr sz="3600" b="0" spc="-50" dirty="0">
                <a:latin typeface="Cambria Math"/>
                <a:cs typeface="Cambria Math"/>
              </a:rPr>
              <a:t>𝑥</a:t>
            </a:r>
            <a:r>
              <a:rPr sz="3600" b="0" dirty="0">
                <a:latin typeface="Cambria Math"/>
                <a:cs typeface="Cambria Math"/>
              </a:rPr>
              <a:t>	=</a:t>
            </a:r>
            <a:r>
              <a:rPr sz="3600" b="0" spc="160" dirty="0">
                <a:latin typeface="Cambria Math"/>
                <a:cs typeface="Cambria Math"/>
              </a:rPr>
              <a:t> </a:t>
            </a:r>
            <a:r>
              <a:rPr sz="3600" b="0" dirty="0">
                <a:latin typeface="Cambria Math"/>
                <a:cs typeface="Cambria Math"/>
              </a:rPr>
              <a:t>𝜃</a:t>
            </a:r>
            <a:r>
              <a:rPr sz="3975" b="0" baseline="-15723" dirty="0">
                <a:latin typeface="Cambria Math"/>
                <a:cs typeface="Cambria Math"/>
              </a:rPr>
              <a:t>0</a:t>
            </a:r>
            <a:r>
              <a:rPr sz="3975" b="0" spc="494" baseline="-15723" dirty="0">
                <a:latin typeface="Cambria Math"/>
                <a:cs typeface="Cambria Math"/>
              </a:rPr>
              <a:t> </a:t>
            </a:r>
            <a:r>
              <a:rPr sz="3600" b="0" dirty="0">
                <a:latin typeface="Cambria Math"/>
                <a:cs typeface="Cambria Math"/>
              </a:rPr>
              <a:t>+</a:t>
            </a:r>
            <a:r>
              <a:rPr sz="3600" b="0" spc="-5" dirty="0">
                <a:latin typeface="Cambria Math"/>
                <a:cs typeface="Cambria Math"/>
              </a:rPr>
              <a:t> </a:t>
            </a:r>
            <a:r>
              <a:rPr sz="3600" b="0" spc="-25" dirty="0">
                <a:latin typeface="Cambria Math"/>
                <a:cs typeface="Cambria Math"/>
              </a:rPr>
              <a:t>𝑥𝜃</a:t>
            </a:r>
            <a:r>
              <a:rPr sz="3975" b="0" spc="-37" baseline="-15723" dirty="0">
                <a:latin typeface="Cambria Math"/>
                <a:cs typeface="Cambria Math"/>
              </a:rPr>
              <a:t>1</a:t>
            </a:r>
            <a:endParaRPr sz="3975" baseline="-15723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13327" y="3854322"/>
            <a:ext cx="628015" cy="27940"/>
          </a:xfrm>
          <a:custGeom>
            <a:avLst/>
            <a:gdLst/>
            <a:ahLst/>
            <a:cxnLst/>
            <a:rect l="l" t="t" r="r" b="b"/>
            <a:pathLst>
              <a:path w="628014" h="27939">
                <a:moveTo>
                  <a:pt x="627888" y="0"/>
                </a:moveTo>
                <a:lnTo>
                  <a:pt x="0" y="0"/>
                </a:lnTo>
                <a:lnTo>
                  <a:pt x="0" y="27431"/>
                </a:lnTo>
                <a:lnTo>
                  <a:pt x="627888" y="27431"/>
                </a:lnTo>
                <a:lnTo>
                  <a:pt x="6278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02938" y="3258058"/>
            <a:ext cx="25082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450" dirty="0">
                <a:latin typeface="Cambria Math"/>
                <a:cs typeface="Cambria Math"/>
              </a:rPr>
              <a:t>ⅆ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76370" y="3836873"/>
            <a:ext cx="68643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200" spc="-85" dirty="0">
                <a:latin typeface="Cambria Math"/>
                <a:cs typeface="Cambria Math"/>
              </a:rPr>
              <a:t>ⅆ𝜃</a:t>
            </a:r>
            <a:r>
              <a:rPr sz="3450" spc="-127" baseline="-15700" dirty="0">
                <a:latin typeface="Cambria Math"/>
                <a:cs typeface="Cambria Math"/>
              </a:rPr>
              <a:t>0</a:t>
            </a:r>
            <a:endParaRPr sz="3450" baseline="-1570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47006" y="3612133"/>
            <a:ext cx="2891155" cy="499745"/>
          </a:xfrm>
          <a:custGeom>
            <a:avLst/>
            <a:gdLst/>
            <a:ahLst/>
            <a:cxnLst/>
            <a:rect l="l" t="t" r="r" b="b"/>
            <a:pathLst>
              <a:path w="2891154" h="499745">
                <a:moveTo>
                  <a:pt x="133604" y="25781"/>
                </a:moveTo>
                <a:lnTo>
                  <a:pt x="128651" y="9525"/>
                </a:lnTo>
                <a:lnTo>
                  <a:pt x="99542" y="20866"/>
                </a:lnTo>
                <a:lnTo>
                  <a:pt x="73977" y="38671"/>
                </a:lnTo>
                <a:lnTo>
                  <a:pt x="33401" y="93726"/>
                </a:lnTo>
                <a:lnTo>
                  <a:pt x="18796" y="129209"/>
                </a:lnTo>
                <a:lnTo>
                  <a:pt x="8356" y="167817"/>
                </a:lnTo>
                <a:lnTo>
                  <a:pt x="2082" y="209550"/>
                </a:lnTo>
                <a:lnTo>
                  <a:pt x="0" y="254381"/>
                </a:lnTo>
                <a:lnTo>
                  <a:pt x="2082" y="299275"/>
                </a:lnTo>
                <a:lnTo>
                  <a:pt x="8356" y="341020"/>
                </a:lnTo>
                <a:lnTo>
                  <a:pt x="18796" y="379641"/>
                </a:lnTo>
                <a:lnTo>
                  <a:pt x="33401" y="415163"/>
                </a:lnTo>
                <a:lnTo>
                  <a:pt x="73977" y="470115"/>
                </a:lnTo>
                <a:lnTo>
                  <a:pt x="128651" y="499237"/>
                </a:lnTo>
                <a:lnTo>
                  <a:pt x="133604" y="482981"/>
                </a:lnTo>
                <a:lnTo>
                  <a:pt x="111125" y="471360"/>
                </a:lnTo>
                <a:lnTo>
                  <a:pt x="91528" y="454406"/>
                </a:lnTo>
                <a:lnTo>
                  <a:pt x="61087" y="404495"/>
                </a:lnTo>
                <a:lnTo>
                  <a:pt x="42570" y="336804"/>
                </a:lnTo>
                <a:lnTo>
                  <a:pt x="37973" y="297522"/>
                </a:lnTo>
                <a:lnTo>
                  <a:pt x="36449" y="254635"/>
                </a:lnTo>
                <a:lnTo>
                  <a:pt x="37973" y="211607"/>
                </a:lnTo>
                <a:lnTo>
                  <a:pt x="42570" y="172237"/>
                </a:lnTo>
                <a:lnTo>
                  <a:pt x="61087" y="104394"/>
                </a:lnTo>
                <a:lnTo>
                  <a:pt x="91528" y="54470"/>
                </a:lnTo>
                <a:lnTo>
                  <a:pt x="111125" y="37477"/>
                </a:lnTo>
                <a:lnTo>
                  <a:pt x="133604" y="25781"/>
                </a:lnTo>
                <a:close/>
              </a:path>
              <a:path w="2891154" h="499745">
                <a:moveTo>
                  <a:pt x="2501646" y="11176"/>
                </a:moveTo>
                <a:lnTo>
                  <a:pt x="2497836" y="0"/>
                </a:lnTo>
                <a:lnTo>
                  <a:pt x="2477922" y="7226"/>
                </a:lnTo>
                <a:lnTo>
                  <a:pt x="2460498" y="17627"/>
                </a:lnTo>
                <a:lnTo>
                  <a:pt x="2433066" y="48006"/>
                </a:lnTo>
                <a:lnTo>
                  <a:pt x="2416086" y="88760"/>
                </a:lnTo>
                <a:lnTo>
                  <a:pt x="2410460" y="137033"/>
                </a:lnTo>
                <a:lnTo>
                  <a:pt x="2411857" y="162242"/>
                </a:lnTo>
                <a:lnTo>
                  <a:pt x="2423096" y="206730"/>
                </a:lnTo>
                <a:lnTo>
                  <a:pt x="2445486" y="242836"/>
                </a:lnTo>
                <a:lnTo>
                  <a:pt x="2477922" y="266750"/>
                </a:lnTo>
                <a:lnTo>
                  <a:pt x="2497836" y="273939"/>
                </a:lnTo>
                <a:lnTo>
                  <a:pt x="2501265" y="262763"/>
                </a:lnTo>
                <a:lnTo>
                  <a:pt x="2485656" y="255892"/>
                </a:lnTo>
                <a:lnTo>
                  <a:pt x="2472207" y="246291"/>
                </a:lnTo>
                <a:lnTo>
                  <a:pt x="2444585" y="201460"/>
                </a:lnTo>
                <a:lnTo>
                  <a:pt x="2436482" y="159791"/>
                </a:lnTo>
                <a:lnTo>
                  <a:pt x="2435479" y="135636"/>
                </a:lnTo>
                <a:lnTo>
                  <a:pt x="2436482" y="112280"/>
                </a:lnTo>
                <a:lnTo>
                  <a:pt x="2444585" y="71755"/>
                </a:lnTo>
                <a:lnTo>
                  <a:pt x="2472296" y="27559"/>
                </a:lnTo>
                <a:lnTo>
                  <a:pt x="2485872" y="18034"/>
                </a:lnTo>
                <a:lnTo>
                  <a:pt x="2501646" y="11176"/>
                </a:lnTo>
                <a:close/>
              </a:path>
              <a:path w="2891154" h="499745">
                <a:moveTo>
                  <a:pt x="2700655" y="137033"/>
                </a:moveTo>
                <a:lnTo>
                  <a:pt x="2695016" y="88760"/>
                </a:lnTo>
                <a:lnTo>
                  <a:pt x="2678049" y="48006"/>
                </a:lnTo>
                <a:lnTo>
                  <a:pt x="2650566" y="17627"/>
                </a:lnTo>
                <a:lnTo>
                  <a:pt x="2613279" y="0"/>
                </a:lnTo>
                <a:lnTo>
                  <a:pt x="2609469" y="11176"/>
                </a:lnTo>
                <a:lnTo>
                  <a:pt x="2625306" y="18034"/>
                </a:lnTo>
                <a:lnTo>
                  <a:pt x="2638907" y="27559"/>
                </a:lnTo>
                <a:lnTo>
                  <a:pt x="2666581" y="71755"/>
                </a:lnTo>
                <a:lnTo>
                  <a:pt x="2674632" y="112280"/>
                </a:lnTo>
                <a:lnTo>
                  <a:pt x="2675636" y="135636"/>
                </a:lnTo>
                <a:lnTo>
                  <a:pt x="2674620" y="159791"/>
                </a:lnTo>
                <a:lnTo>
                  <a:pt x="2666517" y="201460"/>
                </a:lnTo>
                <a:lnTo>
                  <a:pt x="2638895" y="246291"/>
                </a:lnTo>
                <a:lnTo>
                  <a:pt x="2609850" y="262763"/>
                </a:lnTo>
                <a:lnTo>
                  <a:pt x="2613279" y="273939"/>
                </a:lnTo>
                <a:lnTo>
                  <a:pt x="2650629" y="256387"/>
                </a:lnTo>
                <a:lnTo>
                  <a:pt x="2678176" y="226060"/>
                </a:lnTo>
                <a:lnTo>
                  <a:pt x="2695029" y="185458"/>
                </a:lnTo>
                <a:lnTo>
                  <a:pt x="2699245" y="162242"/>
                </a:lnTo>
                <a:lnTo>
                  <a:pt x="2700655" y="137033"/>
                </a:lnTo>
                <a:close/>
              </a:path>
              <a:path w="2891154" h="499745">
                <a:moveTo>
                  <a:pt x="2890647" y="254381"/>
                </a:moveTo>
                <a:lnTo>
                  <a:pt x="2888551" y="209550"/>
                </a:lnTo>
                <a:lnTo>
                  <a:pt x="2882265" y="167817"/>
                </a:lnTo>
                <a:lnTo>
                  <a:pt x="2871787" y="129209"/>
                </a:lnTo>
                <a:lnTo>
                  <a:pt x="2857119" y="93726"/>
                </a:lnTo>
                <a:lnTo>
                  <a:pt x="2816644" y="38671"/>
                </a:lnTo>
                <a:lnTo>
                  <a:pt x="2761996" y="9525"/>
                </a:lnTo>
                <a:lnTo>
                  <a:pt x="2757043" y="25781"/>
                </a:lnTo>
                <a:lnTo>
                  <a:pt x="2779509" y="37477"/>
                </a:lnTo>
                <a:lnTo>
                  <a:pt x="2799105" y="54470"/>
                </a:lnTo>
                <a:lnTo>
                  <a:pt x="2829560" y="104394"/>
                </a:lnTo>
                <a:lnTo>
                  <a:pt x="2848013" y="172237"/>
                </a:lnTo>
                <a:lnTo>
                  <a:pt x="2852648" y="211607"/>
                </a:lnTo>
                <a:lnTo>
                  <a:pt x="2854198" y="254635"/>
                </a:lnTo>
                <a:lnTo>
                  <a:pt x="2852648" y="297522"/>
                </a:lnTo>
                <a:lnTo>
                  <a:pt x="2848013" y="336804"/>
                </a:lnTo>
                <a:lnTo>
                  <a:pt x="2829560" y="404495"/>
                </a:lnTo>
                <a:lnTo>
                  <a:pt x="2799105" y="454406"/>
                </a:lnTo>
                <a:lnTo>
                  <a:pt x="2757043" y="482981"/>
                </a:lnTo>
                <a:lnTo>
                  <a:pt x="2761996" y="499237"/>
                </a:lnTo>
                <a:lnTo>
                  <a:pt x="2816644" y="470115"/>
                </a:lnTo>
                <a:lnTo>
                  <a:pt x="2857119" y="415163"/>
                </a:lnTo>
                <a:lnTo>
                  <a:pt x="2871787" y="379641"/>
                </a:lnTo>
                <a:lnTo>
                  <a:pt x="2882265" y="341020"/>
                </a:lnTo>
                <a:lnTo>
                  <a:pt x="2888551" y="299275"/>
                </a:lnTo>
                <a:lnTo>
                  <a:pt x="2890647" y="2543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844541" y="3565905"/>
            <a:ext cx="255778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2410460" algn="l"/>
              </a:tabLst>
            </a:pPr>
            <a:r>
              <a:rPr sz="3200" dirty="0">
                <a:latin typeface="Cambria Math"/>
                <a:cs typeface="Cambria Math"/>
              </a:rPr>
              <a:t>𝜃</a:t>
            </a:r>
            <a:r>
              <a:rPr sz="3450" baseline="-15700" dirty="0">
                <a:latin typeface="Cambria Math"/>
                <a:cs typeface="Cambria Math"/>
              </a:rPr>
              <a:t>0</a:t>
            </a:r>
            <a:r>
              <a:rPr sz="3450" spc="434" baseline="-15700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+</a:t>
            </a:r>
            <a:r>
              <a:rPr sz="3200" spc="-30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𝜃</a:t>
            </a:r>
            <a:r>
              <a:rPr sz="3450" baseline="-15700" dirty="0">
                <a:latin typeface="Cambria Math"/>
                <a:cs typeface="Cambria Math"/>
              </a:rPr>
              <a:t>1</a:t>
            </a:r>
            <a:r>
              <a:rPr sz="3200" dirty="0">
                <a:latin typeface="Cambria Math"/>
                <a:cs typeface="Cambria Math"/>
              </a:rPr>
              <a:t>𝑥</a:t>
            </a:r>
            <a:r>
              <a:rPr sz="3200" spc="7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−</a:t>
            </a:r>
            <a:r>
              <a:rPr sz="3200" spc="-25" dirty="0">
                <a:latin typeface="Cambria Math"/>
                <a:cs typeface="Cambria Math"/>
              </a:rPr>
              <a:t> </a:t>
            </a:r>
            <a:r>
              <a:rPr sz="3200" spc="-50" dirty="0">
                <a:latin typeface="Cambria Math"/>
                <a:cs typeface="Cambria Math"/>
              </a:rPr>
              <a:t>𝑦</a:t>
            </a:r>
            <a:r>
              <a:rPr sz="3200" dirty="0">
                <a:latin typeface="Cambria Math"/>
                <a:cs typeface="Cambria Math"/>
              </a:rPr>
              <a:t>	</a:t>
            </a:r>
            <a:r>
              <a:rPr sz="3450" spc="-75" baseline="28985" dirty="0">
                <a:latin typeface="Cambria Math"/>
                <a:cs typeface="Cambria Math"/>
              </a:rPr>
              <a:t>ⅈ</a:t>
            </a:r>
            <a:endParaRPr sz="3450" baseline="28985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15461" y="3489782"/>
            <a:ext cx="40640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5" dirty="0">
                <a:latin typeface="Cambria Math"/>
                <a:cs typeface="Cambria Math"/>
              </a:rPr>
              <a:t>=</a:t>
            </a:r>
            <a:endParaRPr sz="40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15461" y="5119217"/>
            <a:ext cx="82867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dirty="0">
                <a:latin typeface="Cambria Math"/>
                <a:cs typeface="Cambria Math"/>
              </a:rPr>
              <a:t>=</a:t>
            </a:r>
            <a:r>
              <a:rPr sz="4000" spc="225" dirty="0">
                <a:latin typeface="Cambria Math"/>
                <a:cs typeface="Cambria Math"/>
              </a:rPr>
              <a:t> </a:t>
            </a:r>
            <a:r>
              <a:rPr sz="4000" spc="-50" dirty="0">
                <a:latin typeface="Cambria Math"/>
                <a:cs typeface="Cambria Math"/>
              </a:rPr>
              <a:t>1</a:t>
            </a:r>
            <a:endParaRPr sz="40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13105"/>
            <a:ext cx="553593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spc="-50" dirty="0">
                <a:latin typeface="Calibri Light"/>
                <a:cs typeface="Calibri Light"/>
              </a:rPr>
              <a:t>Gradient</a:t>
            </a:r>
            <a:r>
              <a:rPr sz="4400" b="0" spc="-180" dirty="0">
                <a:latin typeface="Calibri Light"/>
                <a:cs typeface="Calibri Light"/>
              </a:rPr>
              <a:t> </a:t>
            </a:r>
            <a:r>
              <a:rPr sz="4400" b="0" spc="-35" dirty="0">
                <a:latin typeface="Calibri Light"/>
                <a:cs typeface="Calibri Light"/>
              </a:rPr>
              <a:t>Descent</a:t>
            </a:r>
            <a:r>
              <a:rPr sz="4400" b="0" spc="-180" dirty="0">
                <a:latin typeface="Calibri Light"/>
                <a:cs typeface="Calibri Light"/>
              </a:rPr>
              <a:t> </a:t>
            </a:r>
            <a:r>
              <a:rPr sz="4400" b="0" dirty="0">
                <a:latin typeface="Calibri Light"/>
                <a:cs typeface="Calibri Light"/>
              </a:rPr>
              <a:t>of</a:t>
            </a:r>
            <a:r>
              <a:rPr sz="4400" b="0" spc="-155" dirty="0">
                <a:latin typeface="Calibri Light"/>
                <a:cs typeface="Calibri Light"/>
              </a:rPr>
              <a:t> </a:t>
            </a:r>
            <a:r>
              <a:rPr sz="4400" b="0" spc="-25" dirty="0">
                <a:latin typeface="Calibri Light"/>
                <a:cs typeface="Calibri Light"/>
              </a:rPr>
              <a:t>MSE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7244" y="1792605"/>
            <a:ext cx="9610725" cy="83756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9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4" dirty="0">
                <a:latin typeface="Calibri"/>
                <a:cs typeface="Calibri"/>
              </a:rPr>
              <a:t>To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move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equation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[1.1]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[1.2],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need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apply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two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basic derivative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rules: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4264" y="3605805"/>
            <a:ext cx="7137604" cy="1753651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13105"/>
            <a:ext cx="553593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spc="-50" dirty="0">
                <a:latin typeface="Calibri Light"/>
                <a:cs typeface="Calibri Light"/>
              </a:rPr>
              <a:t>Gradient</a:t>
            </a:r>
            <a:r>
              <a:rPr sz="4400" b="0" spc="-180" dirty="0">
                <a:latin typeface="Calibri Light"/>
                <a:cs typeface="Calibri Light"/>
              </a:rPr>
              <a:t> </a:t>
            </a:r>
            <a:r>
              <a:rPr sz="4400" b="0" spc="-35" dirty="0">
                <a:latin typeface="Calibri Light"/>
                <a:cs typeface="Calibri Light"/>
              </a:rPr>
              <a:t>Descent</a:t>
            </a:r>
            <a:r>
              <a:rPr sz="4400" b="0" spc="-180" dirty="0">
                <a:latin typeface="Calibri Light"/>
                <a:cs typeface="Calibri Light"/>
              </a:rPr>
              <a:t> </a:t>
            </a:r>
            <a:r>
              <a:rPr sz="4400" b="0" dirty="0">
                <a:latin typeface="Calibri Light"/>
                <a:cs typeface="Calibri Light"/>
              </a:rPr>
              <a:t>of</a:t>
            </a:r>
            <a:r>
              <a:rPr sz="4400" b="0" spc="-155" dirty="0">
                <a:latin typeface="Calibri Light"/>
                <a:cs typeface="Calibri Light"/>
              </a:rPr>
              <a:t> </a:t>
            </a:r>
            <a:r>
              <a:rPr sz="4400" b="0" spc="-25" dirty="0">
                <a:latin typeface="Calibri Light"/>
                <a:cs typeface="Calibri Light"/>
              </a:rPr>
              <a:t>MSE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7244" y="1792605"/>
            <a:ext cx="9637395" cy="83756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9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Moving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[1.2]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[1.3],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apply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both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power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rule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the </a:t>
            </a:r>
            <a:r>
              <a:rPr sz="2800" dirty="0">
                <a:latin typeface="Calibri"/>
                <a:cs typeface="Calibri"/>
              </a:rPr>
              <a:t>chain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rule: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5987" y="3289046"/>
            <a:ext cx="7223959" cy="58445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96950" y="4452620"/>
            <a:ext cx="7551264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13105"/>
            <a:ext cx="653097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dirty="0">
                <a:latin typeface="Calibri Light"/>
                <a:cs typeface="Calibri Light"/>
              </a:rPr>
              <a:t>One</a:t>
            </a:r>
            <a:r>
              <a:rPr sz="4400" b="0" spc="-250" dirty="0">
                <a:latin typeface="Calibri Light"/>
                <a:cs typeface="Calibri Light"/>
              </a:rPr>
              <a:t> </a:t>
            </a:r>
            <a:r>
              <a:rPr sz="4400" b="0" dirty="0">
                <a:latin typeface="Calibri Light"/>
                <a:cs typeface="Calibri Light"/>
              </a:rPr>
              <a:t>Half</a:t>
            </a:r>
            <a:r>
              <a:rPr sz="4400" b="0" spc="-200" dirty="0">
                <a:latin typeface="Calibri Light"/>
                <a:cs typeface="Calibri Light"/>
              </a:rPr>
              <a:t> </a:t>
            </a:r>
            <a:r>
              <a:rPr sz="4400" b="0" spc="-20" dirty="0">
                <a:latin typeface="Calibri Light"/>
                <a:cs typeface="Calibri Light"/>
              </a:rPr>
              <a:t>Mean</a:t>
            </a:r>
            <a:r>
              <a:rPr sz="4400" b="0" spc="-204" dirty="0">
                <a:latin typeface="Calibri Light"/>
                <a:cs typeface="Calibri Light"/>
              </a:rPr>
              <a:t> </a:t>
            </a:r>
            <a:r>
              <a:rPr sz="4400" b="0" spc="-45" dirty="0">
                <a:latin typeface="Calibri Light"/>
                <a:cs typeface="Calibri Light"/>
              </a:rPr>
              <a:t>Squared</a:t>
            </a:r>
            <a:r>
              <a:rPr sz="4400" b="0" spc="-204" dirty="0">
                <a:latin typeface="Calibri Light"/>
                <a:cs typeface="Calibri Light"/>
              </a:rPr>
              <a:t> </a:t>
            </a:r>
            <a:r>
              <a:rPr sz="4400" b="0" spc="-10" dirty="0">
                <a:latin typeface="Calibri Light"/>
                <a:cs typeface="Calibri Light"/>
              </a:rPr>
              <a:t>Error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7244" y="1792605"/>
            <a:ext cx="10230485" cy="327088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41300" marR="12700" indent="-228600">
              <a:lnSpc>
                <a:spcPct val="90000"/>
              </a:lnSpc>
              <a:spcBef>
                <a:spcPts val="4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We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multiply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our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MSE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cost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function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by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1/2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so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when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take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derivative,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2s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cancel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out.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Multiplying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cost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function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by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scalar </a:t>
            </a:r>
            <a:r>
              <a:rPr sz="2800" dirty="0">
                <a:latin typeface="Calibri"/>
                <a:cs typeface="Calibri"/>
              </a:rPr>
              <a:t>does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affect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location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its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minimum,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so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get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away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with </a:t>
            </a:r>
            <a:r>
              <a:rPr sz="2800" spc="-10" dirty="0">
                <a:latin typeface="Calibri"/>
                <a:cs typeface="Calibri"/>
              </a:rPr>
              <a:t>this.</a:t>
            </a:r>
            <a:endParaRPr sz="2800">
              <a:latin typeface="Calibri"/>
              <a:cs typeface="Calibri"/>
            </a:endParaRPr>
          </a:p>
          <a:p>
            <a:pPr marL="241300" marR="5080" indent="-228600">
              <a:lnSpc>
                <a:spcPct val="90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latin typeface="Calibri"/>
                <a:cs typeface="Calibri"/>
              </a:rPr>
              <a:t>Alternatively,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you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could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think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folding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2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into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learning </a:t>
            </a:r>
            <a:r>
              <a:rPr sz="2800" dirty="0">
                <a:latin typeface="Calibri"/>
                <a:cs typeface="Calibri"/>
              </a:rPr>
              <a:t>rate.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makes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sense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leave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1/m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term,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though,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because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want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same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learning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rate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(alpha)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work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different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training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sizes </a:t>
            </a:r>
            <a:r>
              <a:rPr sz="2800" spc="-20" dirty="0">
                <a:latin typeface="Calibri"/>
                <a:cs typeface="Calibri"/>
              </a:rPr>
              <a:t>(m).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85848" y="161663"/>
            <a:ext cx="4935024" cy="6495048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0692" y="1868500"/>
            <a:ext cx="11519535" cy="34423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357505" algn="l"/>
              </a:tabLst>
            </a:pPr>
            <a:r>
              <a:rPr sz="2800" dirty="0">
                <a:solidFill>
                  <a:srgbClr val="333333"/>
                </a:solidFill>
                <a:latin typeface="Calibri"/>
                <a:cs typeface="Calibri"/>
              </a:rPr>
              <a:t>Logistic</a:t>
            </a:r>
            <a:r>
              <a:rPr sz="2800" spc="-10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33"/>
                </a:solidFill>
                <a:latin typeface="Calibri"/>
                <a:cs typeface="Calibri"/>
              </a:rPr>
              <a:t>regression</a:t>
            </a:r>
            <a:r>
              <a:rPr sz="2800" spc="-8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33"/>
                </a:solidFill>
                <a:latin typeface="Calibri"/>
                <a:cs typeface="Calibri"/>
              </a:rPr>
              <a:t>is</a:t>
            </a:r>
            <a:r>
              <a:rPr sz="2800" spc="-4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33"/>
                </a:solidFill>
                <a:latin typeface="Calibri"/>
                <a:cs typeface="Calibri"/>
              </a:rPr>
              <a:t>the</a:t>
            </a:r>
            <a:r>
              <a:rPr sz="2800" spc="-4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33333"/>
                </a:solidFill>
                <a:latin typeface="Calibri"/>
                <a:cs typeface="Calibri"/>
              </a:rPr>
              <a:t>appropriate</a:t>
            </a:r>
            <a:r>
              <a:rPr sz="2800" spc="-8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33333"/>
                </a:solidFill>
                <a:latin typeface="Calibri"/>
                <a:cs typeface="Calibri"/>
              </a:rPr>
              <a:t>regression</a:t>
            </a:r>
            <a:r>
              <a:rPr sz="2800" spc="-9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33"/>
                </a:solidFill>
                <a:latin typeface="Calibri"/>
                <a:cs typeface="Calibri"/>
              </a:rPr>
              <a:t>analysis</a:t>
            </a:r>
            <a:r>
              <a:rPr sz="2800" spc="-7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33"/>
                </a:solidFill>
                <a:latin typeface="Calibri"/>
                <a:cs typeface="Calibri"/>
              </a:rPr>
              <a:t>to</a:t>
            </a:r>
            <a:r>
              <a:rPr sz="2800" spc="-4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33"/>
                </a:solidFill>
                <a:latin typeface="Calibri"/>
                <a:cs typeface="Calibri"/>
              </a:rPr>
              <a:t>conduct</a:t>
            </a:r>
            <a:r>
              <a:rPr sz="2800" spc="1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33"/>
                </a:solidFill>
                <a:latin typeface="Calibri"/>
                <a:cs typeface="Calibri"/>
              </a:rPr>
              <a:t>when</a:t>
            </a:r>
            <a:r>
              <a:rPr sz="2800" spc="-6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333333"/>
                </a:solidFill>
                <a:latin typeface="Calibri"/>
                <a:cs typeface="Calibri"/>
              </a:rPr>
              <a:t>the </a:t>
            </a:r>
            <a:r>
              <a:rPr sz="2800" dirty="0">
                <a:solidFill>
                  <a:srgbClr val="333333"/>
                </a:solidFill>
                <a:latin typeface="Calibri"/>
                <a:cs typeface="Calibri"/>
              </a:rPr>
              <a:t>dependent</a:t>
            </a:r>
            <a:r>
              <a:rPr sz="2800" spc="-5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33"/>
                </a:solidFill>
                <a:latin typeface="Calibri"/>
                <a:cs typeface="Calibri"/>
              </a:rPr>
              <a:t>variable</a:t>
            </a:r>
            <a:r>
              <a:rPr sz="2800" spc="-10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33"/>
                </a:solidFill>
                <a:latin typeface="Calibri"/>
                <a:cs typeface="Calibri"/>
              </a:rPr>
              <a:t>is</a:t>
            </a:r>
            <a:r>
              <a:rPr sz="2800" spc="-6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33"/>
                </a:solidFill>
                <a:latin typeface="Calibri"/>
                <a:cs typeface="Calibri"/>
              </a:rPr>
              <a:t>dichotomous</a:t>
            </a:r>
            <a:r>
              <a:rPr sz="2800" spc="-5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33333"/>
                </a:solidFill>
                <a:latin typeface="Calibri"/>
                <a:cs typeface="Calibri"/>
              </a:rPr>
              <a:t>(binary).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333333"/>
              </a:buClr>
              <a:buFont typeface="Calibri"/>
              <a:buAutoNum type="arabicPeriod"/>
            </a:pPr>
            <a:endParaRPr sz="2750">
              <a:latin typeface="Calibri"/>
              <a:cs typeface="Calibri"/>
            </a:endParaRPr>
          </a:p>
          <a:p>
            <a:pPr marL="439420" indent="-426720">
              <a:lnSpc>
                <a:spcPct val="100000"/>
              </a:lnSpc>
              <a:buAutoNum type="arabicPeriod"/>
              <a:tabLst>
                <a:tab pos="438784" algn="l"/>
                <a:tab pos="439420" algn="l"/>
              </a:tabLst>
            </a:pPr>
            <a:r>
              <a:rPr sz="2800" dirty="0">
                <a:solidFill>
                  <a:srgbClr val="333333"/>
                </a:solidFill>
                <a:latin typeface="Calibri"/>
                <a:cs typeface="Calibri"/>
              </a:rPr>
              <a:t>Like</a:t>
            </a:r>
            <a:r>
              <a:rPr sz="2800" spc="-6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33"/>
                </a:solidFill>
                <a:latin typeface="Calibri"/>
                <a:cs typeface="Calibri"/>
              </a:rPr>
              <a:t>all</a:t>
            </a:r>
            <a:r>
              <a:rPr sz="2800" spc="-7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33333"/>
                </a:solidFill>
                <a:latin typeface="Calibri"/>
                <a:cs typeface="Calibri"/>
              </a:rPr>
              <a:t>regression</a:t>
            </a:r>
            <a:r>
              <a:rPr sz="2800" spc="-8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33"/>
                </a:solidFill>
                <a:latin typeface="Calibri"/>
                <a:cs typeface="Calibri"/>
              </a:rPr>
              <a:t>analyses,</a:t>
            </a:r>
            <a:r>
              <a:rPr sz="2800" spc="-5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33"/>
                </a:solidFill>
                <a:latin typeface="Calibri"/>
                <a:cs typeface="Calibri"/>
              </a:rPr>
              <a:t>the</a:t>
            </a:r>
            <a:r>
              <a:rPr sz="2800" spc="-3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33"/>
                </a:solidFill>
                <a:latin typeface="Calibri"/>
                <a:cs typeface="Calibri"/>
              </a:rPr>
              <a:t>logistic</a:t>
            </a:r>
            <a:r>
              <a:rPr sz="2800" spc="-10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33333"/>
                </a:solidFill>
                <a:latin typeface="Calibri"/>
                <a:cs typeface="Calibri"/>
              </a:rPr>
              <a:t>regression</a:t>
            </a:r>
            <a:r>
              <a:rPr sz="2800" spc="-8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33"/>
                </a:solidFill>
                <a:latin typeface="Calibri"/>
                <a:cs typeface="Calibri"/>
              </a:rPr>
              <a:t>is</a:t>
            </a:r>
            <a:r>
              <a:rPr sz="2800" spc="-3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33"/>
                </a:solidFill>
                <a:latin typeface="Calibri"/>
                <a:cs typeface="Calibri"/>
              </a:rPr>
              <a:t>a</a:t>
            </a:r>
            <a:r>
              <a:rPr sz="2800" spc="-5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33"/>
                </a:solidFill>
                <a:latin typeface="Calibri"/>
                <a:cs typeface="Calibri"/>
              </a:rPr>
              <a:t>predictive</a:t>
            </a:r>
            <a:r>
              <a:rPr sz="2800" spc="-3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33333"/>
                </a:solidFill>
                <a:latin typeface="Calibri"/>
                <a:cs typeface="Calibri"/>
              </a:rPr>
              <a:t>analysis.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333333"/>
              </a:buClr>
              <a:buFont typeface="Calibri"/>
              <a:buAutoNum type="arabicPeriod"/>
            </a:pPr>
            <a:endParaRPr sz="2750">
              <a:latin typeface="Calibri"/>
              <a:cs typeface="Calibri"/>
            </a:endParaRPr>
          </a:p>
          <a:p>
            <a:pPr marL="356870" marR="346075" indent="-344805" algn="just">
              <a:lnSpc>
                <a:spcPct val="100000"/>
              </a:lnSpc>
              <a:buClr>
                <a:srgbClr val="333333"/>
              </a:buClr>
              <a:buFont typeface="Calibri"/>
              <a:buAutoNum type="arabicPeriod"/>
              <a:tabLst>
                <a:tab pos="518795" algn="l"/>
              </a:tabLst>
            </a:pPr>
            <a:r>
              <a:rPr dirty="0"/>
              <a:t>	</a:t>
            </a:r>
            <a:r>
              <a:rPr sz="2800" dirty="0">
                <a:solidFill>
                  <a:srgbClr val="333333"/>
                </a:solidFill>
                <a:latin typeface="Calibri"/>
                <a:cs typeface="Calibri"/>
              </a:rPr>
              <a:t>Logistic</a:t>
            </a:r>
            <a:r>
              <a:rPr sz="2800" spc="-10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33333"/>
                </a:solidFill>
                <a:latin typeface="Calibri"/>
                <a:cs typeface="Calibri"/>
              </a:rPr>
              <a:t>regression</a:t>
            </a:r>
            <a:r>
              <a:rPr sz="2800" spc="-8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33"/>
                </a:solidFill>
                <a:latin typeface="Calibri"/>
                <a:cs typeface="Calibri"/>
              </a:rPr>
              <a:t>is</a:t>
            </a:r>
            <a:r>
              <a:rPr sz="2800" spc="-3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33"/>
                </a:solidFill>
                <a:latin typeface="Calibri"/>
                <a:cs typeface="Calibri"/>
              </a:rPr>
              <a:t>used</a:t>
            </a:r>
            <a:r>
              <a:rPr sz="2800" spc="-4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33"/>
                </a:solidFill>
                <a:latin typeface="Calibri"/>
                <a:cs typeface="Calibri"/>
              </a:rPr>
              <a:t>to</a:t>
            </a:r>
            <a:r>
              <a:rPr sz="2800" spc="-3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33"/>
                </a:solidFill>
                <a:latin typeface="Calibri"/>
                <a:cs typeface="Calibri"/>
              </a:rPr>
              <a:t>describe</a:t>
            </a:r>
            <a:r>
              <a:rPr sz="2800" spc="-3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33"/>
                </a:solidFill>
                <a:latin typeface="Calibri"/>
                <a:cs typeface="Calibri"/>
              </a:rPr>
              <a:t>data</a:t>
            </a:r>
            <a:r>
              <a:rPr sz="2800" spc="-4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33"/>
                </a:solidFill>
                <a:latin typeface="Calibri"/>
                <a:cs typeface="Calibri"/>
              </a:rPr>
              <a:t>and</a:t>
            </a:r>
            <a:r>
              <a:rPr sz="2800" spc="-3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33"/>
                </a:solidFill>
                <a:latin typeface="Calibri"/>
                <a:cs typeface="Calibri"/>
              </a:rPr>
              <a:t>to</a:t>
            </a:r>
            <a:r>
              <a:rPr sz="2800" spc="-3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33"/>
                </a:solidFill>
                <a:latin typeface="Calibri"/>
                <a:cs typeface="Calibri"/>
              </a:rPr>
              <a:t>explain</a:t>
            </a:r>
            <a:r>
              <a:rPr sz="2800" spc="-5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33"/>
                </a:solidFill>
                <a:latin typeface="Calibri"/>
                <a:cs typeface="Calibri"/>
              </a:rPr>
              <a:t>the</a:t>
            </a:r>
            <a:r>
              <a:rPr sz="2800" spc="-3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33333"/>
                </a:solidFill>
                <a:latin typeface="Calibri"/>
                <a:cs typeface="Calibri"/>
              </a:rPr>
              <a:t>relationship </a:t>
            </a:r>
            <a:r>
              <a:rPr sz="2800" dirty="0">
                <a:solidFill>
                  <a:srgbClr val="333333"/>
                </a:solidFill>
                <a:latin typeface="Calibri"/>
                <a:cs typeface="Calibri"/>
              </a:rPr>
              <a:t>between</a:t>
            </a:r>
            <a:r>
              <a:rPr sz="2800" spc="-4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33"/>
                </a:solidFill>
                <a:latin typeface="Calibri"/>
                <a:cs typeface="Calibri"/>
              </a:rPr>
              <a:t>one</a:t>
            </a:r>
            <a:r>
              <a:rPr sz="2800" spc="-6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33"/>
                </a:solidFill>
                <a:latin typeface="Calibri"/>
                <a:cs typeface="Calibri"/>
              </a:rPr>
              <a:t>dependent</a:t>
            </a:r>
            <a:r>
              <a:rPr sz="2800" spc="-1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33"/>
                </a:solidFill>
                <a:latin typeface="Calibri"/>
                <a:cs typeface="Calibri"/>
              </a:rPr>
              <a:t>binary</a:t>
            </a:r>
            <a:r>
              <a:rPr sz="2800" spc="-5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33"/>
                </a:solidFill>
                <a:latin typeface="Calibri"/>
                <a:cs typeface="Calibri"/>
              </a:rPr>
              <a:t>variable</a:t>
            </a:r>
            <a:r>
              <a:rPr sz="2800" spc="-8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33"/>
                </a:solidFill>
                <a:latin typeface="Calibri"/>
                <a:cs typeface="Calibri"/>
              </a:rPr>
              <a:t>and</a:t>
            </a:r>
            <a:r>
              <a:rPr sz="2800" spc="-3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33"/>
                </a:solidFill>
                <a:latin typeface="Calibri"/>
                <a:cs typeface="Calibri"/>
              </a:rPr>
              <a:t>one</a:t>
            </a:r>
            <a:r>
              <a:rPr sz="2800" spc="-6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33"/>
                </a:solidFill>
                <a:latin typeface="Calibri"/>
                <a:cs typeface="Calibri"/>
              </a:rPr>
              <a:t>or</a:t>
            </a:r>
            <a:r>
              <a:rPr sz="2800" spc="-4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33"/>
                </a:solidFill>
                <a:latin typeface="Calibri"/>
                <a:cs typeface="Calibri"/>
              </a:rPr>
              <a:t>more</a:t>
            </a:r>
            <a:r>
              <a:rPr sz="2800" spc="-5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33"/>
                </a:solidFill>
                <a:latin typeface="Calibri"/>
                <a:cs typeface="Calibri"/>
              </a:rPr>
              <a:t>nominal,</a:t>
            </a:r>
            <a:r>
              <a:rPr sz="2800" spc="-5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33333"/>
                </a:solidFill>
                <a:latin typeface="Calibri"/>
                <a:cs typeface="Calibri"/>
              </a:rPr>
              <a:t>ordinal, </a:t>
            </a:r>
            <a:r>
              <a:rPr sz="2800" dirty="0">
                <a:solidFill>
                  <a:srgbClr val="333333"/>
                </a:solidFill>
                <a:latin typeface="Calibri"/>
                <a:cs typeface="Calibri"/>
              </a:rPr>
              <a:t>interval</a:t>
            </a:r>
            <a:r>
              <a:rPr sz="2800" spc="-9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33"/>
                </a:solidFill>
                <a:latin typeface="Calibri"/>
                <a:cs typeface="Calibri"/>
              </a:rPr>
              <a:t>or</a:t>
            </a:r>
            <a:r>
              <a:rPr sz="2800" spc="-6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333333"/>
                </a:solidFill>
                <a:latin typeface="Calibri"/>
                <a:cs typeface="Calibri"/>
              </a:rPr>
              <a:t>ratio-</a:t>
            </a:r>
            <a:r>
              <a:rPr sz="2800" dirty="0">
                <a:solidFill>
                  <a:srgbClr val="333333"/>
                </a:solidFill>
                <a:latin typeface="Calibri"/>
                <a:cs typeface="Calibri"/>
              </a:rPr>
              <a:t>level</a:t>
            </a:r>
            <a:r>
              <a:rPr sz="2800" spc="-10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33"/>
                </a:solidFill>
                <a:latin typeface="Calibri"/>
                <a:cs typeface="Calibri"/>
              </a:rPr>
              <a:t>independent</a:t>
            </a:r>
            <a:r>
              <a:rPr sz="2800" spc="-7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33333"/>
                </a:solidFill>
                <a:latin typeface="Calibri"/>
                <a:cs typeface="Calibri"/>
              </a:rPr>
              <a:t>variables.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3172" y="172212"/>
            <a:ext cx="11707495" cy="707390"/>
          </a:xfrm>
          <a:prstGeom prst="rect">
            <a:avLst/>
          </a:prstGeom>
          <a:ln w="39623">
            <a:solidFill>
              <a:srgbClr val="000000"/>
            </a:solidFill>
          </a:ln>
        </p:spPr>
        <p:txBody>
          <a:bodyPr vert="horz" wrap="square" lIns="0" tIns="10795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85"/>
              </a:spcBef>
            </a:pPr>
            <a:r>
              <a:rPr sz="4000" b="0" dirty="0">
                <a:solidFill>
                  <a:srgbClr val="1F1F1F"/>
                </a:solidFill>
                <a:latin typeface="Calibri"/>
                <a:cs typeface="Calibri"/>
              </a:rPr>
              <a:t>What</a:t>
            </a:r>
            <a:r>
              <a:rPr sz="4000" b="0" spc="-8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4000" b="0" dirty="0">
                <a:solidFill>
                  <a:srgbClr val="1F1F1F"/>
                </a:solidFill>
                <a:latin typeface="Calibri"/>
                <a:cs typeface="Calibri"/>
              </a:rPr>
              <a:t>is</a:t>
            </a:r>
            <a:r>
              <a:rPr sz="4000" b="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4000" b="0" dirty="0">
                <a:solidFill>
                  <a:srgbClr val="1F1F1F"/>
                </a:solidFill>
                <a:latin typeface="Calibri"/>
                <a:cs typeface="Calibri"/>
              </a:rPr>
              <a:t>Logistic</a:t>
            </a:r>
            <a:r>
              <a:rPr sz="4000" b="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1F1F1F"/>
                </a:solidFill>
                <a:latin typeface="Calibri"/>
                <a:cs typeface="Calibri"/>
              </a:rPr>
              <a:t>Regression?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7469" y="1592656"/>
            <a:ext cx="10800715" cy="472313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69900" marR="2941955" indent="-457834">
              <a:lnSpc>
                <a:spcPct val="100000"/>
              </a:lnSpc>
              <a:spcBef>
                <a:spcPts val="110"/>
              </a:spcBef>
            </a:pPr>
            <a:r>
              <a:rPr sz="2800" spc="-25" dirty="0">
                <a:latin typeface="Wingdings"/>
                <a:cs typeface="Wingdings"/>
              </a:rPr>
              <a:t></a:t>
            </a:r>
            <a:r>
              <a:rPr sz="2800" b="1" spc="-25" dirty="0">
                <a:latin typeface="Calibri"/>
                <a:cs typeface="Calibri"/>
              </a:rPr>
              <a:t>Logistic</a:t>
            </a:r>
            <a:r>
              <a:rPr sz="2800" b="1" spc="-10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Regression</a:t>
            </a:r>
            <a:r>
              <a:rPr sz="2800" b="1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solves</a:t>
            </a:r>
            <a:r>
              <a:rPr sz="2800" spc="-1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classification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problems </a:t>
            </a:r>
            <a:r>
              <a:rPr sz="2800" dirty="0">
                <a:latin typeface="Calibri"/>
                <a:cs typeface="Calibri"/>
              </a:rPr>
              <a:t>Usually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method for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binary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classification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50">
              <a:latin typeface="Calibri"/>
              <a:cs typeface="Calibri"/>
            </a:endParaRPr>
          </a:p>
          <a:p>
            <a:pPr marL="1842135" marR="5080" indent="-915035">
              <a:lnSpc>
                <a:spcPct val="100000"/>
              </a:lnSpc>
            </a:pPr>
            <a:r>
              <a:rPr sz="28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For</a:t>
            </a:r>
            <a:r>
              <a:rPr sz="2800" u="sng" spc="-6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8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example</a:t>
            </a:r>
            <a:r>
              <a:rPr sz="2800" dirty="0">
                <a:latin typeface="Calibri"/>
                <a:cs typeface="Calibri"/>
              </a:rPr>
              <a:t>: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spam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detection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emails,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predicting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if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customer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will </a:t>
            </a:r>
            <a:r>
              <a:rPr sz="2800" dirty="0">
                <a:latin typeface="Calibri"/>
                <a:cs typeface="Calibri"/>
              </a:rPr>
              <a:t>default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loan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...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750">
              <a:latin typeface="Calibri"/>
              <a:cs typeface="Calibri"/>
            </a:endParaRPr>
          </a:p>
          <a:p>
            <a:pPr marL="2570480">
              <a:lnSpc>
                <a:spcPct val="100000"/>
              </a:lnSpc>
            </a:pPr>
            <a:r>
              <a:rPr sz="2800" b="1" dirty="0">
                <a:latin typeface="Calibri"/>
                <a:cs typeface="Calibri"/>
              </a:rPr>
              <a:t>OUTCOME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OF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DEPENDENT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VARIABLE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IS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DISCRETE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!!!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spc="-65" dirty="0">
                <a:latin typeface="Wingdings"/>
                <a:cs typeface="Wingdings"/>
              </a:rPr>
              <a:t></a:t>
            </a:r>
            <a:r>
              <a:rPr sz="2800" spc="-65" dirty="0">
                <a:latin typeface="Calibri"/>
                <a:cs typeface="Calibri"/>
              </a:rPr>
              <a:t>it </a:t>
            </a:r>
            <a:r>
              <a:rPr sz="2800" dirty="0">
                <a:latin typeface="Calibri"/>
                <a:cs typeface="Calibri"/>
              </a:rPr>
              <a:t>assigns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probabilities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given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outcomes</a:t>
            </a:r>
            <a:endParaRPr sz="2800">
              <a:latin typeface="Calibri"/>
              <a:cs typeface="Calibri"/>
            </a:endParaRPr>
          </a:p>
          <a:p>
            <a:pPr marL="927100" marR="1628139" indent="-4572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So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output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probability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given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input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belongs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to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certain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class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3172" y="172212"/>
            <a:ext cx="11707495" cy="707390"/>
          </a:xfrm>
          <a:prstGeom prst="rect">
            <a:avLst/>
          </a:prstGeom>
          <a:ln w="39623">
            <a:solidFill>
              <a:srgbClr val="000000"/>
            </a:solidFill>
          </a:ln>
        </p:spPr>
        <p:txBody>
          <a:bodyPr vert="horz" wrap="square" lIns="0" tIns="10795" rIns="0" bIns="0" rtlCol="0">
            <a:spAutoFit/>
          </a:bodyPr>
          <a:lstStyle/>
          <a:p>
            <a:pPr marL="3810" algn="ctr">
              <a:lnSpc>
                <a:spcPct val="100000"/>
              </a:lnSpc>
              <a:spcBef>
                <a:spcPts val="85"/>
              </a:spcBef>
            </a:pPr>
            <a:r>
              <a:rPr sz="4000" b="0" dirty="0">
                <a:solidFill>
                  <a:srgbClr val="1F1F1F"/>
                </a:solidFill>
                <a:latin typeface="Calibri"/>
                <a:cs typeface="Calibri"/>
              </a:rPr>
              <a:t>Logistic</a:t>
            </a:r>
            <a:r>
              <a:rPr sz="4000" b="0" spc="-7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1F1F1F"/>
                </a:solidFill>
                <a:latin typeface="Calibri"/>
                <a:cs typeface="Calibri"/>
              </a:rPr>
              <a:t>Regression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3783" y="5233415"/>
            <a:ext cx="192023" cy="18897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61644" y="2473451"/>
            <a:ext cx="6200140" cy="3762375"/>
            <a:chOff x="961644" y="2473451"/>
            <a:chExt cx="6200140" cy="3762375"/>
          </a:xfrm>
        </p:grpSpPr>
        <p:sp>
          <p:nvSpPr>
            <p:cNvPr id="4" name="object 4"/>
            <p:cNvSpPr/>
            <p:nvPr/>
          </p:nvSpPr>
          <p:spPr>
            <a:xfrm>
              <a:off x="961644" y="2473451"/>
              <a:ext cx="6200140" cy="3762375"/>
            </a:xfrm>
            <a:custGeom>
              <a:avLst/>
              <a:gdLst/>
              <a:ahLst/>
              <a:cxnLst/>
              <a:rect l="l" t="t" r="r" b="b"/>
              <a:pathLst>
                <a:path w="6200140" h="3762375">
                  <a:moveTo>
                    <a:pt x="6200140" y="3575304"/>
                  </a:moveTo>
                  <a:lnTo>
                    <a:pt x="6160516" y="3555492"/>
                  </a:lnTo>
                  <a:lnTo>
                    <a:pt x="6081268" y="3515868"/>
                  </a:lnTo>
                  <a:lnTo>
                    <a:pt x="6081268" y="3555492"/>
                  </a:lnTo>
                  <a:lnTo>
                    <a:pt x="196596" y="3555492"/>
                  </a:lnTo>
                  <a:lnTo>
                    <a:pt x="196596" y="118872"/>
                  </a:lnTo>
                  <a:lnTo>
                    <a:pt x="236220" y="118872"/>
                  </a:lnTo>
                  <a:lnTo>
                    <a:pt x="226301" y="99060"/>
                  </a:lnTo>
                  <a:lnTo>
                    <a:pt x="176784" y="0"/>
                  </a:lnTo>
                  <a:lnTo>
                    <a:pt x="117348" y="118872"/>
                  </a:lnTo>
                  <a:lnTo>
                    <a:pt x="156972" y="118872"/>
                  </a:lnTo>
                  <a:lnTo>
                    <a:pt x="156972" y="3555492"/>
                  </a:lnTo>
                  <a:lnTo>
                    <a:pt x="0" y="3555492"/>
                  </a:lnTo>
                  <a:lnTo>
                    <a:pt x="0" y="3595116"/>
                  </a:lnTo>
                  <a:lnTo>
                    <a:pt x="156972" y="3595116"/>
                  </a:lnTo>
                  <a:lnTo>
                    <a:pt x="156972" y="3761981"/>
                  </a:lnTo>
                  <a:lnTo>
                    <a:pt x="196596" y="3761981"/>
                  </a:lnTo>
                  <a:lnTo>
                    <a:pt x="196596" y="3595116"/>
                  </a:lnTo>
                  <a:lnTo>
                    <a:pt x="6081268" y="3595116"/>
                  </a:lnTo>
                  <a:lnTo>
                    <a:pt x="6081268" y="3634740"/>
                  </a:lnTo>
                  <a:lnTo>
                    <a:pt x="6160516" y="3595116"/>
                  </a:lnTo>
                  <a:lnTo>
                    <a:pt x="6200140" y="35753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00015" y="3575303"/>
              <a:ext cx="188976" cy="1920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25040" y="5233416"/>
              <a:ext cx="188975" cy="18897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39439" y="5233416"/>
              <a:ext cx="192023" cy="18897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82567" y="5233416"/>
              <a:ext cx="192024" cy="18897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00472" y="3575303"/>
              <a:ext cx="188976" cy="1920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28232" y="3575303"/>
              <a:ext cx="192024" cy="1920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39967" y="3575303"/>
              <a:ext cx="188976" cy="1920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566416" y="6013704"/>
              <a:ext cx="4185285" cy="100965"/>
            </a:xfrm>
            <a:custGeom>
              <a:avLst/>
              <a:gdLst/>
              <a:ahLst/>
              <a:cxnLst/>
              <a:rect l="l" t="t" r="r" b="b"/>
              <a:pathLst>
                <a:path w="4185284" h="100964">
                  <a:moveTo>
                    <a:pt x="0" y="0"/>
                  </a:moveTo>
                  <a:lnTo>
                    <a:pt x="0" y="100355"/>
                  </a:lnTo>
                </a:path>
                <a:path w="4185284" h="100964">
                  <a:moveTo>
                    <a:pt x="1432559" y="0"/>
                  </a:moveTo>
                  <a:lnTo>
                    <a:pt x="1432559" y="100355"/>
                  </a:lnTo>
                </a:path>
                <a:path w="4185284" h="100964">
                  <a:moveTo>
                    <a:pt x="2795016" y="0"/>
                  </a:moveTo>
                  <a:lnTo>
                    <a:pt x="2795016" y="100355"/>
                  </a:lnTo>
                </a:path>
                <a:path w="4185284" h="100964">
                  <a:moveTo>
                    <a:pt x="4184904" y="0"/>
                  </a:moveTo>
                  <a:lnTo>
                    <a:pt x="4184904" y="100355"/>
                  </a:lnTo>
                </a:path>
              </a:pathLst>
            </a:custGeom>
            <a:ln w="18288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373883" y="6097320"/>
            <a:ext cx="373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Calibri"/>
                <a:cs typeface="Calibri"/>
              </a:rPr>
              <a:t>300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29050" y="6097320"/>
            <a:ext cx="373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Calibri"/>
                <a:cs typeface="Calibri"/>
              </a:rPr>
              <a:t>500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84140" y="6108598"/>
            <a:ext cx="373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Calibri"/>
                <a:cs typeface="Calibri"/>
              </a:rPr>
              <a:t>800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16116" y="6100368"/>
            <a:ext cx="488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1000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00721" y="5810199"/>
            <a:ext cx="8274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latin typeface="Calibri"/>
                <a:cs typeface="Calibri"/>
              </a:rPr>
              <a:t>balance</a:t>
            </a:r>
            <a:r>
              <a:rPr sz="1400" b="1" spc="-60" dirty="0">
                <a:latin typeface="Calibri"/>
                <a:cs typeface="Calibri"/>
              </a:rPr>
              <a:t> </a:t>
            </a:r>
            <a:r>
              <a:rPr sz="1400" b="1" spc="-25" dirty="0">
                <a:latin typeface="Calibri"/>
                <a:cs typeface="Calibri"/>
              </a:rPr>
              <a:t>on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Calibri"/>
                <a:cs typeface="Calibri"/>
              </a:rPr>
              <a:t>credit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b="1" spc="-20" dirty="0">
                <a:latin typeface="Calibri"/>
                <a:cs typeface="Calibri"/>
              </a:rPr>
              <a:t>card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75944" y="3636264"/>
            <a:ext cx="137160" cy="1691639"/>
          </a:xfrm>
          <a:custGeom>
            <a:avLst/>
            <a:gdLst/>
            <a:ahLst/>
            <a:cxnLst/>
            <a:rect l="l" t="t" r="r" b="b"/>
            <a:pathLst>
              <a:path w="137159" h="1691639">
                <a:moveTo>
                  <a:pt x="3047" y="1691639"/>
                </a:moveTo>
                <a:lnTo>
                  <a:pt x="136867" y="1691639"/>
                </a:lnTo>
              </a:path>
              <a:path w="137159" h="1691639">
                <a:moveTo>
                  <a:pt x="0" y="0"/>
                </a:moveTo>
                <a:lnTo>
                  <a:pt x="133819" y="0"/>
                </a:lnTo>
              </a:path>
            </a:pathLst>
          </a:custGeom>
          <a:ln w="18288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24916" y="1906650"/>
            <a:ext cx="893444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34620" marR="5080" indent="-121920">
              <a:lnSpc>
                <a:spcPct val="100000"/>
              </a:lnSpc>
              <a:spcBef>
                <a:spcPts val="90"/>
              </a:spcBef>
            </a:pPr>
            <a:r>
              <a:rPr sz="1400" b="1" dirty="0">
                <a:latin typeface="Calibri"/>
                <a:cs typeface="Calibri"/>
              </a:rPr>
              <a:t>paying</a:t>
            </a:r>
            <a:r>
              <a:rPr sz="1400" b="1" spc="-60" dirty="0">
                <a:latin typeface="Calibri"/>
                <a:cs typeface="Calibri"/>
              </a:rPr>
              <a:t> </a:t>
            </a:r>
            <a:r>
              <a:rPr sz="1400" b="1" spc="-20" dirty="0">
                <a:latin typeface="Calibri"/>
                <a:cs typeface="Calibri"/>
              </a:rPr>
              <a:t>back </a:t>
            </a:r>
            <a:r>
              <a:rPr sz="1400" b="1" dirty="0">
                <a:latin typeface="Calibri"/>
                <a:cs typeface="Calibri"/>
              </a:rPr>
              <a:t>the</a:t>
            </a:r>
            <a:r>
              <a:rPr sz="1400" b="1" spc="-20" dirty="0">
                <a:latin typeface="Calibri"/>
                <a:cs typeface="Calibri"/>
              </a:rPr>
              <a:t> debt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44525" y="5163388"/>
            <a:ext cx="6407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0 </a:t>
            </a:r>
            <a:r>
              <a:rPr sz="1800" b="1" spc="-20" dirty="0">
                <a:latin typeface="Calibri"/>
                <a:cs typeface="Calibri"/>
              </a:rPr>
              <a:t>(NO)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28980" y="3470909"/>
            <a:ext cx="669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1</a:t>
            </a:r>
            <a:r>
              <a:rPr sz="1800" b="1" spc="-10" dirty="0">
                <a:latin typeface="Calibri"/>
                <a:cs typeface="Calibri"/>
              </a:rPr>
              <a:t> (YES)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43780" y="1705483"/>
            <a:ext cx="51282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100" marR="5080" indent="-91503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Applying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Linear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Regression</a:t>
            </a:r>
            <a:r>
              <a:rPr sz="1800" b="1" spc="-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classification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problem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is </a:t>
            </a:r>
            <a:r>
              <a:rPr sz="1800" dirty="0">
                <a:latin typeface="Calibri"/>
                <a:cs typeface="Calibri"/>
              </a:rPr>
              <a:t>not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good </a:t>
            </a:r>
            <a:r>
              <a:rPr sz="1800" spc="-20" dirty="0">
                <a:latin typeface="Calibri"/>
                <a:cs typeface="Calibri"/>
              </a:rPr>
              <a:t>idea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173215" y="2531745"/>
            <a:ext cx="414591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it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values outside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[0,1]</a:t>
            </a:r>
            <a:r>
              <a:rPr sz="1800" b="1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range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it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sensitive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outliers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want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deal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probabilities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well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233172" y="172212"/>
            <a:ext cx="11707495" cy="707390"/>
          </a:xfrm>
          <a:prstGeom prst="rect">
            <a:avLst/>
          </a:prstGeom>
          <a:ln w="39623">
            <a:solidFill>
              <a:srgbClr val="000000"/>
            </a:solidFill>
          </a:ln>
        </p:spPr>
        <p:txBody>
          <a:bodyPr vert="horz" wrap="square" lIns="0" tIns="10795" rIns="0" bIns="0" rtlCol="0">
            <a:spAutoFit/>
          </a:bodyPr>
          <a:lstStyle/>
          <a:p>
            <a:pPr marL="3810" algn="ctr">
              <a:lnSpc>
                <a:spcPct val="100000"/>
              </a:lnSpc>
              <a:spcBef>
                <a:spcPts val="85"/>
              </a:spcBef>
            </a:pPr>
            <a:r>
              <a:rPr sz="4000" b="0" dirty="0">
                <a:solidFill>
                  <a:srgbClr val="1F1F1F"/>
                </a:solidFill>
                <a:latin typeface="Calibri"/>
                <a:cs typeface="Calibri"/>
              </a:rPr>
              <a:t>Logistic</a:t>
            </a:r>
            <a:r>
              <a:rPr sz="4000" b="0" spc="-7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1F1F1F"/>
                </a:solidFill>
                <a:latin typeface="Calibri"/>
                <a:cs typeface="Calibri"/>
              </a:rPr>
              <a:t>Regression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047" y="277368"/>
            <a:ext cx="3221736" cy="214884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91711" y="277368"/>
            <a:ext cx="3374136" cy="214884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4047" y="2685288"/>
            <a:ext cx="3221736" cy="197510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91711" y="2685288"/>
            <a:ext cx="3374136" cy="197510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7622052" y="1305929"/>
            <a:ext cx="1811655" cy="1060450"/>
          </a:xfrm>
          <a:custGeom>
            <a:avLst/>
            <a:gdLst/>
            <a:ahLst/>
            <a:cxnLst/>
            <a:rect l="l" t="t" r="r" b="b"/>
            <a:pathLst>
              <a:path w="1811654" h="1060450">
                <a:moveTo>
                  <a:pt x="1662641" y="249306"/>
                </a:moveTo>
                <a:lnTo>
                  <a:pt x="1811592" y="1060246"/>
                </a:lnTo>
                <a:lnTo>
                  <a:pt x="1007035" y="879846"/>
                </a:lnTo>
                <a:lnTo>
                  <a:pt x="1184616" y="709055"/>
                </a:lnTo>
                <a:lnTo>
                  <a:pt x="750944" y="364155"/>
                </a:lnTo>
                <a:lnTo>
                  <a:pt x="371351" y="194636"/>
                </a:lnTo>
                <a:lnTo>
                  <a:pt x="102237" y="138437"/>
                </a:lnTo>
                <a:lnTo>
                  <a:pt x="0" y="133495"/>
                </a:lnTo>
                <a:lnTo>
                  <a:pt x="126236" y="74068"/>
                </a:lnTo>
                <a:lnTo>
                  <a:pt x="459249" y="0"/>
                </a:lnTo>
                <a:lnTo>
                  <a:pt x="930495" y="67606"/>
                </a:lnTo>
                <a:lnTo>
                  <a:pt x="1471431" y="433206"/>
                </a:lnTo>
                <a:lnTo>
                  <a:pt x="1662641" y="2493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37319" y="2962655"/>
            <a:ext cx="2615183" cy="339852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4047" y="4751832"/>
            <a:ext cx="3221736" cy="197510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791711" y="4785359"/>
            <a:ext cx="3374136" cy="1941576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3783" y="5233415"/>
            <a:ext cx="192023" cy="18897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61644" y="2473451"/>
            <a:ext cx="6200140" cy="3762375"/>
            <a:chOff x="961644" y="2473451"/>
            <a:chExt cx="6200140" cy="3762375"/>
          </a:xfrm>
        </p:grpSpPr>
        <p:sp>
          <p:nvSpPr>
            <p:cNvPr id="4" name="object 4"/>
            <p:cNvSpPr/>
            <p:nvPr/>
          </p:nvSpPr>
          <p:spPr>
            <a:xfrm>
              <a:off x="961644" y="2473451"/>
              <a:ext cx="6200140" cy="3762375"/>
            </a:xfrm>
            <a:custGeom>
              <a:avLst/>
              <a:gdLst/>
              <a:ahLst/>
              <a:cxnLst/>
              <a:rect l="l" t="t" r="r" b="b"/>
              <a:pathLst>
                <a:path w="6200140" h="3762375">
                  <a:moveTo>
                    <a:pt x="6200140" y="3575304"/>
                  </a:moveTo>
                  <a:lnTo>
                    <a:pt x="6160516" y="3555492"/>
                  </a:lnTo>
                  <a:lnTo>
                    <a:pt x="6081268" y="3515868"/>
                  </a:lnTo>
                  <a:lnTo>
                    <a:pt x="6081268" y="3555492"/>
                  </a:lnTo>
                  <a:lnTo>
                    <a:pt x="196596" y="3555492"/>
                  </a:lnTo>
                  <a:lnTo>
                    <a:pt x="196596" y="118872"/>
                  </a:lnTo>
                  <a:lnTo>
                    <a:pt x="236220" y="118872"/>
                  </a:lnTo>
                  <a:lnTo>
                    <a:pt x="226301" y="99060"/>
                  </a:lnTo>
                  <a:lnTo>
                    <a:pt x="176784" y="0"/>
                  </a:lnTo>
                  <a:lnTo>
                    <a:pt x="117348" y="118872"/>
                  </a:lnTo>
                  <a:lnTo>
                    <a:pt x="156972" y="118872"/>
                  </a:lnTo>
                  <a:lnTo>
                    <a:pt x="156972" y="3555492"/>
                  </a:lnTo>
                  <a:lnTo>
                    <a:pt x="0" y="3555492"/>
                  </a:lnTo>
                  <a:lnTo>
                    <a:pt x="0" y="3595116"/>
                  </a:lnTo>
                  <a:lnTo>
                    <a:pt x="156972" y="3595116"/>
                  </a:lnTo>
                  <a:lnTo>
                    <a:pt x="156972" y="3761981"/>
                  </a:lnTo>
                  <a:lnTo>
                    <a:pt x="196596" y="3761981"/>
                  </a:lnTo>
                  <a:lnTo>
                    <a:pt x="196596" y="3595116"/>
                  </a:lnTo>
                  <a:lnTo>
                    <a:pt x="6081268" y="3595116"/>
                  </a:lnTo>
                  <a:lnTo>
                    <a:pt x="6081268" y="3634740"/>
                  </a:lnTo>
                  <a:lnTo>
                    <a:pt x="6160516" y="3595116"/>
                  </a:lnTo>
                  <a:lnTo>
                    <a:pt x="6200140" y="35753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00015" y="3575303"/>
              <a:ext cx="188976" cy="1920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25040" y="5233416"/>
              <a:ext cx="188975" cy="18897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39439" y="5233416"/>
              <a:ext cx="192023" cy="18897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82567" y="5233416"/>
              <a:ext cx="192024" cy="18897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00472" y="3575303"/>
              <a:ext cx="188976" cy="1920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28232" y="3575303"/>
              <a:ext cx="192024" cy="1920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39967" y="3575303"/>
              <a:ext cx="188976" cy="1920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566416" y="6013704"/>
              <a:ext cx="4185285" cy="100965"/>
            </a:xfrm>
            <a:custGeom>
              <a:avLst/>
              <a:gdLst/>
              <a:ahLst/>
              <a:cxnLst/>
              <a:rect l="l" t="t" r="r" b="b"/>
              <a:pathLst>
                <a:path w="4185284" h="100964">
                  <a:moveTo>
                    <a:pt x="0" y="0"/>
                  </a:moveTo>
                  <a:lnTo>
                    <a:pt x="0" y="100355"/>
                  </a:lnTo>
                </a:path>
                <a:path w="4185284" h="100964">
                  <a:moveTo>
                    <a:pt x="1432559" y="0"/>
                  </a:moveTo>
                  <a:lnTo>
                    <a:pt x="1432559" y="100355"/>
                  </a:lnTo>
                </a:path>
                <a:path w="4185284" h="100964">
                  <a:moveTo>
                    <a:pt x="2795016" y="0"/>
                  </a:moveTo>
                  <a:lnTo>
                    <a:pt x="2795016" y="100355"/>
                  </a:lnTo>
                </a:path>
                <a:path w="4185284" h="100964">
                  <a:moveTo>
                    <a:pt x="4184904" y="0"/>
                  </a:moveTo>
                  <a:lnTo>
                    <a:pt x="4184904" y="100355"/>
                  </a:lnTo>
                </a:path>
              </a:pathLst>
            </a:custGeom>
            <a:ln w="18288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373883" y="6097320"/>
            <a:ext cx="373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Calibri"/>
                <a:cs typeface="Calibri"/>
              </a:rPr>
              <a:t>300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29050" y="6097320"/>
            <a:ext cx="373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Calibri"/>
                <a:cs typeface="Calibri"/>
              </a:rPr>
              <a:t>500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84140" y="6108598"/>
            <a:ext cx="373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Calibri"/>
                <a:cs typeface="Calibri"/>
              </a:rPr>
              <a:t>800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16116" y="6100368"/>
            <a:ext cx="488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1000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00721" y="5810199"/>
            <a:ext cx="8274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latin typeface="Calibri"/>
                <a:cs typeface="Calibri"/>
              </a:rPr>
              <a:t>balance</a:t>
            </a:r>
            <a:r>
              <a:rPr sz="1400" b="1" spc="-60" dirty="0">
                <a:latin typeface="Calibri"/>
                <a:cs typeface="Calibri"/>
              </a:rPr>
              <a:t> </a:t>
            </a:r>
            <a:r>
              <a:rPr sz="1400" b="1" spc="-25" dirty="0">
                <a:latin typeface="Calibri"/>
                <a:cs typeface="Calibri"/>
              </a:rPr>
              <a:t>on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Calibri"/>
                <a:cs typeface="Calibri"/>
              </a:rPr>
              <a:t>credit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b="1" spc="-20" dirty="0">
                <a:latin typeface="Calibri"/>
                <a:cs typeface="Calibri"/>
              </a:rPr>
              <a:t>card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075944" y="3627120"/>
            <a:ext cx="6607175" cy="1864360"/>
            <a:chOff x="1075944" y="3627120"/>
            <a:chExt cx="6607175" cy="1864360"/>
          </a:xfrm>
        </p:grpSpPr>
        <p:sp>
          <p:nvSpPr>
            <p:cNvPr id="19" name="object 19"/>
            <p:cNvSpPr/>
            <p:nvPr/>
          </p:nvSpPr>
          <p:spPr>
            <a:xfrm>
              <a:off x="1075944" y="3636264"/>
              <a:ext cx="137160" cy="1691639"/>
            </a:xfrm>
            <a:custGeom>
              <a:avLst/>
              <a:gdLst/>
              <a:ahLst/>
              <a:cxnLst/>
              <a:rect l="l" t="t" r="r" b="b"/>
              <a:pathLst>
                <a:path w="137159" h="1691639">
                  <a:moveTo>
                    <a:pt x="3047" y="1691639"/>
                  </a:moveTo>
                  <a:lnTo>
                    <a:pt x="136867" y="1691639"/>
                  </a:lnTo>
                </a:path>
                <a:path w="137159" h="1691639">
                  <a:moveTo>
                    <a:pt x="0" y="0"/>
                  </a:moveTo>
                  <a:lnTo>
                    <a:pt x="133819" y="0"/>
                  </a:lnTo>
                </a:path>
              </a:pathLst>
            </a:custGeom>
            <a:ln w="18288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03960" y="3718560"/>
              <a:ext cx="6470015" cy="1764030"/>
            </a:xfrm>
            <a:custGeom>
              <a:avLst/>
              <a:gdLst/>
              <a:ahLst/>
              <a:cxnLst/>
              <a:rect l="l" t="t" r="r" b="b"/>
              <a:pathLst>
                <a:path w="6470015" h="1764029">
                  <a:moveTo>
                    <a:pt x="0" y="1763776"/>
                  </a:moveTo>
                  <a:lnTo>
                    <a:pt x="6469507" y="0"/>
                  </a:lnTo>
                </a:path>
              </a:pathLst>
            </a:custGeom>
            <a:ln w="18288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724916" y="1906650"/>
            <a:ext cx="893444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34620" marR="5080" indent="-121920">
              <a:lnSpc>
                <a:spcPct val="100000"/>
              </a:lnSpc>
              <a:spcBef>
                <a:spcPts val="90"/>
              </a:spcBef>
            </a:pPr>
            <a:r>
              <a:rPr sz="1400" b="1" dirty="0">
                <a:latin typeface="Calibri"/>
                <a:cs typeface="Calibri"/>
              </a:rPr>
              <a:t>paying</a:t>
            </a:r>
            <a:r>
              <a:rPr sz="1400" b="1" spc="-60" dirty="0">
                <a:latin typeface="Calibri"/>
                <a:cs typeface="Calibri"/>
              </a:rPr>
              <a:t> </a:t>
            </a:r>
            <a:r>
              <a:rPr sz="1400" b="1" spc="-20" dirty="0">
                <a:latin typeface="Calibri"/>
                <a:cs typeface="Calibri"/>
              </a:rPr>
              <a:t>back </a:t>
            </a:r>
            <a:r>
              <a:rPr sz="1400" b="1" dirty="0">
                <a:latin typeface="Calibri"/>
                <a:cs typeface="Calibri"/>
              </a:rPr>
              <a:t>the</a:t>
            </a:r>
            <a:r>
              <a:rPr sz="1400" b="1" spc="-20" dirty="0">
                <a:latin typeface="Calibri"/>
                <a:cs typeface="Calibri"/>
              </a:rPr>
              <a:t> debt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44525" y="5163388"/>
            <a:ext cx="6407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0 </a:t>
            </a:r>
            <a:r>
              <a:rPr sz="1800" b="1" spc="-20" dirty="0">
                <a:latin typeface="Calibri"/>
                <a:cs typeface="Calibri"/>
              </a:rPr>
              <a:t>(NO)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28980" y="3470909"/>
            <a:ext cx="669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1</a:t>
            </a:r>
            <a:r>
              <a:rPr sz="1800" b="1" spc="-10" dirty="0">
                <a:latin typeface="Calibri"/>
                <a:cs typeface="Calibri"/>
              </a:rPr>
              <a:t> (YES)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343780" y="1705483"/>
            <a:ext cx="51282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100" marR="5080" indent="-91503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Applying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Linear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Regression</a:t>
            </a:r>
            <a:r>
              <a:rPr sz="1800" b="1" spc="-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classification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problem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is </a:t>
            </a:r>
            <a:r>
              <a:rPr sz="1800" dirty="0">
                <a:latin typeface="Calibri"/>
                <a:cs typeface="Calibri"/>
              </a:rPr>
              <a:t>not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good </a:t>
            </a:r>
            <a:r>
              <a:rPr sz="1800" spc="-20" dirty="0">
                <a:latin typeface="Calibri"/>
                <a:cs typeface="Calibri"/>
              </a:rPr>
              <a:t>idea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173215" y="2531745"/>
            <a:ext cx="414591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it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values outside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[0,1]</a:t>
            </a:r>
            <a:r>
              <a:rPr sz="1800" b="1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range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it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sensitive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outliers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want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deal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probabilities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well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233172" y="172212"/>
            <a:ext cx="11707495" cy="707390"/>
          </a:xfrm>
          <a:prstGeom prst="rect">
            <a:avLst/>
          </a:prstGeom>
          <a:ln w="39623">
            <a:solidFill>
              <a:srgbClr val="000000"/>
            </a:solidFill>
          </a:ln>
        </p:spPr>
        <p:txBody>
          <a:bodyPr vert="horz" wrap="square" lIns="0" tIns="10795" rIns="0" bIns="0" rtlCol="0">
            <a:spAutoFit/>
          </a:bodyPr>
          <a:lstStyle/>
          <a:p>
            <a:pPr marL="3810" algn="ctr">
              <a:lnSpc>
                <a:spcPct val="100000"/>
              </a:lnSpc>
              <a:spcBef>
                <a:spcPts val="85"/>
              </a:spcBef>
            </a:pPr>
            <a:r>
              <a:rPr sz="4000" b="0" dirty="0">
                <a:solidFill>
                  <a:srgbClr val="1F1F1F"/>
                </a:solidFill>
                <a:latin typeface="Calibri"/>
                <a:cs typeface="Calibri"/>
              </a:rPr>
              <a:t>Logistic</a:t>
            </a:r>
            <a:r>
              <a:rPr sz="4000" b="0" spc="-7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1F1F1F"/>
                </a:solidFill>
                <a:latin typeface="Calibri"/>
                <a:cs typeface="Calibri"/>
              </a:rPr>
              <a:t>Regression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3783" y="5233415"/>
            <a:ext cx="192023" cy="18897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61644" y="2473451"/>
            <a:ext cx="6200140" cy="3762375"/>
            <a:chOff x="961644" y="2473451"/>
            <a:chExt cx="6200140" cy="3762375"/>
          </a:xfrm>
        </p:grpSpPr>
        <p:sp>
          <p:nvSpPr>
            <p:cNvPr id="4" name="object 4"/>
            <p:cNvSpPr/>
            <p:nvPr/>
          </p:nvSpPr>
          <p:spPr>
            <a:xfrm>
              <a:off x="961644" y="2473451"/>
              <a:ext cx="6200140" cy="3762375"/>
            </a:xfrm>
            <a:custGeom>
              <a:avLst/>
              <a:gdLst/>
              <a:ahLst/>
              <a:cxnLst/>
              <a:rect l="l" t="t" r="r" b="b"/>
              <a:pathLst>
                <a:path w="6200140" h="3762375">
                  <a:moveTo>
                    <a:pt x="6200140" y="3575304"/>
                  </a:moveTo>
                  <a:lnTo>
                    <a:pt x="6160516" y="3555492"/>
                  </a:lnTo>
                  <a:lnTo>
                    <a:pt x="6081268" y="3515868"/>
                  </a:lnTo>
                  <a:lnTo>
                    <a:pt x="6081268" y="3555492"/>
                  </a:lnTo>
                  <a:lnTo>
                    <a:pt x="196596" y="3555492"/>
                  </a:lnTo>
                  <a:lnTo>
                    <a:pt x="196596" y="118872"/>
                  </a:lnTo>
                  <a:lnTo>
                    <a:pt x="236220" y="118872"/>
                  </a:lnTo>
                  <a:lnTo>
                    <a:pt x="226301" y="99060"/>
                  </a:lnTo>
                  <a:lnTo>
                    <a:pt x="176784" y="0"/>
                  </a:lnTo>
                  <a:lnTo>
                    <a:pt x="117348" y="118872"/>
                  </a:lnTo>
                  <a:lnTo>
                    <a:pt x="156972" y="118872"/>
                  </a:lnTo>
                  <a:lnTo>
                    <a:pt x="156972" y="3555492"/>
                  </a:lnTo>
                  <a:lnTo>
                    <a:pt x="0" y="3555492"/>
                  </a:lnTo>
                  <a:lnTo>
                    <a:pt x="0" y="3595116"/>
                  </a:lnTo>
                  <a:lnTo>
                    <a:pt x="156972" y="3595116"/>
                  </a:lnTo>
                  <a:lnTo>
                    <a:pt x="156972" y="3761981"/>
                  </a:lnTo>
                  <a:lnTo>
                    <a:pt x="196596" y="3761981"/>
                  </a:lnTo>
                  <a:lnTo>
                    <a:pt x="196596" y="3595116"/>
                  </a:lnTo>
                  <a:lnTo>
                    <a:pt x="6081268" y="3595116"/>
                  </a:lnTo>
                  <a:lnTo>
                    <a:pt x="6081268" y="3634740"/>
                  </a:lnTo>
                  <a:lnTo>
                    <a:pt x="6160516" y="3595116"/>
                  </a:lnTo>
                  <a:lnTo>
                    <a:pt x="6200140" y="35753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00015" y="3575303"/>
              <a:ext cx="188976" cy="1920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25040" y="5233416"/>
              <a:ext cx="188975" cy="18897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39439" y="5233416"/>
              <a:ext cx="192023" cy="18897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82567" y="5233416"/>
              <a:ext cx="192024" cy="18897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00472" y="3575303"/>
              <a:ext cx="188976" cy="1920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28232" y="3575303"/>
              <a:ext cx="192024" cy="1920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39967" y="3575303"/>
              <a:ext cx="188976" cy="1920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566416" y="6013704"/>
              <a:ext cx="4185285" cy="100965"/>
            </a:xfrm>
            <a:custGeom>
              <a:avLst/>
              <a:gdLst/>
              <a:ahLst/>
              <a:cxnLst/>
              <a:rect l="l" t="t" r="r" b="b"/>
              <a:pathLst>
                <a:path w="4185284" h="100964">
                  <a:moveTo>
                    <a:pt x="0" y="0"/>
                  </a:moveTo>
                  <a:lnTo>
                    <a:pt x="0" y="100355"/>
                  </a:lnTo>
                </a:path>
                <a:path w="4185284" h="100964">
                  <a:moveTo>
                    <a:pt x="1432559" y="0"/>
                  </a:moveTo>
                  <a:lnTo>
                    <a:pt x="1432559" y="100355"/>
                  </a:lnTo>
                </a:path>
                <a:path w="4185284" h="100964">
                  <a:moveTo>
                    <a:pt x="2795016" y="0"/>
                  </a:moveTo>
                  <a:lnTo>
                    <a:pt x="2795016" y="100355"/>
                  </a:lnTo>
                </a:path>
                <a:path w="4185284" h="100964">
                  <a:moveTo>
                    <a:pt x="4184904" y="0"/>
                  </a:moveTo>
                  <a:lnTo>
                    <a:pt x="4184904" y="100355"/>
                  </a:lnTo>
                </a:path>
              </a:pathLst>
            </a:custGeom>
            <a:ln w="18288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373883" y="6097320"/>
            <a:ext cx="373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Calibri"/>
                <a:cs typeface="Calibri"/>
              </a:rPr>
              <a:t>300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29050" y="6097320"/>
            <a:ext cx="373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Calibri"/>
                <a:cs typeface="Calibri"/>
              </a:rPr>
              <a:t>500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84140" y="6108598"/>
            <a:ext cx="373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Calibri"/>
                <a:cs typeface="Calibri"/>
              </a:rPr>
              <a:t>800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16116" y="6100368"/>
            <a:ext cx="488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1000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00721" y="5810199"/>
            <a:ext cx="8274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latin typeface="Calibri"/>
                <a:cs typeface="Calibri"/>
              </a:rPr>
              <a:t>balance</a:t>
            </a:r>
            <a:r>
              <a:rPr sz="1400" b="1" spc="-60" dirty="0">
                <a:latin typeface="Calibri"/>
                <a:cs typeface="Calibri"/>
              </a:rPr>
              <a:t> </a:t>
            </a:r>
            <a:r>
              <a:rPr sz="1400" b="1" spc="-25" dirty="0">
                <a:latin typeface="Calibri"/>
                <a:cs typeface="Calibri"/>
              </a:rPr>
              <a:t>on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Calibri"/>
                <a:cs typeface="Calibri"/>
              </a:rPr>
              <a:t>credit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b="1" spc="-20" dirty="0">
                <a:latin typeface="Calibri"/>
                <a:cs typeface="Calibri"/>
              </a:rPr>
              <a:t>card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075944" y="3575303"/>
            <a:ext cx="8943340" cy="1903095"/>
            <a:chOff x="1075944" y="3575303"/>
            <a:chExt cx="8943340" cy="1903095"/>
          </a:xfrm>
        </p:grpSpPr>
        <p:sp>
          <p:nvSpPr>
            <p:cNvPr id="19" name="object 19"/>
            <p:cNvSpPr/>
            <p:nvPr/>
          </p:nvSpPr>
          <p:spPr>
            <a:xfrm>
              <a:off x="1075944" y="3636263"/>
              <a:ext cx="137160" cy="1691639"/>
            </a:xfrm>
            <a:custGeom>
              <a:avLst/>
              <a:gdLst/>
              <a:ahLst/>
              <a:cxnLst/>
              <a:rect l="l" t="t" r="r" b="b"/>
              <a:pathLst>
                <a:path w="137159" h="1691639">
                  <a:moveTo>
                    <a:pt x="3047" y="1691639"/>
                  </a:moveTo>
                  <a:lnTo>
                    <a:pt x="136867" y="1691639"/>
                  </a:lnTo>
                </a:path>
                <a:path w="137159" h="1691639">
                  <a:moveTo>
                    <a:pt x="0" y="0"/>
                  </a:moveTo>
                  <a:lnTo>
                    <a:pt x="133819" y="0"/>
                  </a:lnTo>
                </a:path>
              </a:pathLst>
            </a:custGeom>
            <a:ln w="18288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03960" y="3742943"/>
              <a:ext cx="8806180" cy="1726564"/>
            </a:xfrm>
            <a:custGeom>
              <a:avLst/>
              <a:gdLst/>
              <a:ahLst/>
              <a:cxnLst/>
              <a:rect l="l" t="t" r="r" b="b"/>
              <a:pathLst>
                <a:path w="8806180" h="1726564">
                  <a:moveTo>
                    <a:pt x="0" y="1726183"/>
                  </a:moveTo>
                  <a:lnTo>
                    <a:pt x="8805926" y="0"/>
                  </a:lnTo>
                </a:path>
              </a:pathLst>
            </a:custGeom>
            <a:ln w="18288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25384" y="3575303"/>
              <a:ext cx="192024" cy="192024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724916" y="1906650"/>
            <a:ext cx="893444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34620" marR="5080" indent="-121920">
              <a:lnSpc>
                <a:spcPct val="100000"/>
              </a:lnSpc>
              <a:spcBef>
                <a:spcPts val="90"/>
              </a:spcBef>
            </a:pPr>
            <a:r>
              <a:rPr sz="1400" b="1" dirty="0">
                <a:latin typeface="Calibri"/>
                <a:cs typeface="Calibri"/>
              </a:rPr>
              <a:t>paying</a:t>
            </a:r>
            <a:r>
              <a:rPr sz="1400" b="1" spc="-60" dirty="0">
                <a:latin typeface="Calibri"/>
                <a:cs typeface="Calibri"/>
              </a:rPr>
              <a:t> </a:t>
            </a:r>
            <a:r>
              <a:rPr sz="1400" b="1" spc="-20" dirty="0">
                <a:latin typeface="Calibri"/>
                <a:cs typeface="Calibri"/>
              </a:rPr>
              <a:t>back </a:t>
            </a:r>
            <a:r>
              <a:rPr sz="1400" b="1" dirty="0">
                <a:latin typeface="Calibri"/>
                <a:cs typeface="Calibri"/>
              </a:rPr>
              <a:t>the</a:t>
            </a:r>
            <a:r>
              <a:rPr sz="1400" b="1" spc="-20" dirty="0">
                <a:latin typeface="Calibri"/>
                <a:cs typeface="Calibri"/>
              </a:rPr>
              <a:t> debt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44525" y="5163388"/>
            <a:ext cx="6407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0 </a:t>
            </a:r>
            <a:r>
              <a:rPr sz="1800" b="1" spc="-20" dirty="0">
                <a:latin typeface="Calibri"/>
                <a:cs typeface="Calibri"/>
              </a:rPr>
              <a:t>(NO)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8980" y="3470909"/>
            <a:ext cx="669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1</a:t>
            </a:r>
            <a:r>
              <a:rPr sz="1800" b="1" spc="-10" dirty="0">
                <a:latin typeface="Calibri"/>
                <a:cs typeface="Calibri"/>
              </a:rPr>
              <a:t> (YES)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343780" y="1705483"/>
            <a:ext cx="51282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100" marR="5080" indent="-91503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Applying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Linear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Regression</a:t>
            </a:r>
            <a:r>
              <a:rPr sz="1800" b="1" spc="-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classification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problem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is </a:t>
            </a:r>
            <a:r>
              <a:rPr sz="1800" dirty="0">
                <a:latin typeface="Calibri"/>
                <a:cs typeface="Calibri"/>
              </a:rPr>
              <a:t>not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good </a:t>
            </a:r>
            <a:r>
              <a:rPr sz="1800" spc="-20" dirty="0">
                <a:latin typeface="Calibri"/>
                <a:cs typeface="Calibri"/>
              </a:rPr>
              <a:t>idea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173215" y="2531745"/>
            <a:ext cx="414591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it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values outside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[0,1]</a:t>
            </a:r>
            <a:r>
              <a:rPr sz="1800" b="1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range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it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sensitive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outliers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want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deal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probabilities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well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233172" y="172212"/>
            <a:ext cx="11707495" cy="707390"/>
          </a:xfrm>
          <a:prstGeom prst="rect">
            <a:avLst/>
          </a:prstGeom>
          <a:ln w="39623">
            <a:solidFill>
              <a:srgbClr val="000000"/>
            </a:solidFill>
          </a:ln>
        </p:spPr>
        <p:txBody>
          <a:bodyPr vert="horz" wrap="square" lIns="0" tIns="10795" rIns="0" bIns="0" rtlCol="0">
            <a:spAutoFit/>
          </a:bodyPr>
          <a:lstStyle/>
          <a:p>
            <a:pPr marL="3810" algn="ctr">
              <a:lnSpc>
                <a:spcPct val="100000"/>
              </a:lnSpc>
              <a:spcBef>
                <a:spcPts val="85"/>
              </a:spcBef>
            </a:pPr>
            <a:r>
              <a:rPr sz="4000" b="0" dirty="0">
                <a:solidFill>
                  <a:srgbClr val="1F1F1F"/>
                </a:solidFill>
                <a:latin typeface="Calibri"/>
                <a:cs typeface="Calibri"/>
              </a:rPr>
              <a:t>Logistic</a:t>
            </a:r>
            <a:r>
              <a:rPr sz="4000" b="0" spc="-7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1F1F1F"/>
                </a:solidFill>
                <a:latin typeface="Calibri"/>
                <a:cs typeface="Calibri"/>
              </a:rPr>
              <a:t>Regression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3783" y="5233415"/>
            <a:ext cx="192023" cy="18897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61644" y="2473451"/>
            <a:ext cx="6200140" cy="3762375"/>
            <a:chOff x="961644" y="2473451"/>
            <a:chExt cx="6200140" cy="3762375"/>
          </a:xfrm>
        </p:grpSpPr>
        <p:sp>
          <p:nvSpPr>
            <p:cNvPr id="4" name="object 4"/>
            <p:cNvSpPr/>
            <p:nvPr/>
          </p:nvSpPr>
          <p:spPr>
            <a:xfrm>
              <a:off x="961644" y="2473451"/>
              <a:ext cx="6200140" cy="3762375"/>
            </a:xfrm>
            <a:custGeom>
              <a:avLst/>
              <a:gdLst/>
              <a:ahLst/>
              <a:cxnLst/>
              <a:rect l="l" t="t" r="r" b="b"/>
              <a:pathLst>
                <a:path w="6200140" h="3762375">
                  <a:moveTo>
                    <a:pt x="6200140" y="3575304"/>
                  </a:moveTo>
                  <a:lnTo>
                    <a:pt x="6160516" y="3555492"/>
                  </a:lnTo>
                  <a:lnTo>
                    <a:pt x="6081268" y="3515868"/>
                  </a:lnTo>
                  <a:lnTo>
                    <a:pt x="6081268" y="3555492"/>
                  </a:lnTo>
                  <a:lnTo>
                    <a:pt x="196596" y="3555492"/>
                  </a:lnTo>
                  <a:lnTo>
                    <a:pt x="196596" y="118872"/>
                  </a:lnTo>
                  <a:lnTo>
                    <a:pt x="236220" y="118872"/>
                  </a:lnTo>
                  <a:lnTo>
                    <a:pt x="226301" y="99060"/>
                  </a:lnTo>
                  <a:lnTo>
                    <a:pt x="176784" y="0"/>
                  </a:lnTo>
                  <a:lnTo>
                    <a:pt x="117348" y="118872"/>
                  </a:lnTo>
                  <a:lnTo>
                    <a:pt x="156972" y="118872"/>
                  </a:lnTo>
                  <a:lnTo>
                    <a:pt x="156972" y="3555492"/>
                  </a:lnTo>
                  <a:lnTo>
                    <a:pt x="0" y="3555492"/>
                  </a:lnTo>
                  <a:lnTo>
                    <a:pt x="0" y="3595116"/>
                  </a:lnTo>
                  <a:lnTo>
                    <a:pt x="156972" y="3595116"/>
                  </a:lnTo>
                  <a:lnTo>
                    <a:pt x="156972" y="3761981"/>
                  </a:lnTo>
                  <a:lnTo>
                    <a:pt x="196596" y="3761981"/>
                  </a:lnTo>
                  <a:lnTo>
                    <a:pt x="196596" y="3595116"/>
                  </a:lnTo>
                  <a:lnTo>
                    <a:pt x="6081268" y="3595116"/>
                  </a:lnTo>
                  <a:lnTo>
                    <a:pt x="6081268" y="3634740"/>
                  </a:lnTo>
                  <a:lnTo>
                    <a:pt x="6160516" y="3595116"/>
                  </a:lnTo>
                  <a:lnTo>
                    <a:pt x="6200140" y="35753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00015" y="3575303"/>
              <a:ext cx="188976" cy="1920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25040" y="5233416"/>
              <a:ext cx="188975" cy="18897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39439" y="5233416"/>
              <a:ext cx="192023" cy="18897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82567" y="5233416"/>
              <a:ext cx="192024" cy="18897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00472" y="3575303"/>
              <a:ext cx="188976" cy="1920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28232" y="3575303"/>
              <a:ext cx="192024" cy="1920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39967" y="3575303"/>
              <a:ext cx="188976" cy="1920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566416" y="6013704"/>
              <a:ext cx="4185285" cy="100965"/>
            </a:xfrm>
            <a:custGeom>
              <a:avLst/>
              <a:gdLst/>
              <a:ahLst/>
              <a:cxnLst/>
              <a:rect l="l" t="t" r="r" b="b"/>
              <a:pathLst>
                <a:path w="4185284" h="100964">
                  <a:moveTo>
                    <a:pt x="0" y="0"/>
                  </a:moveTo>
                  <a:lnTo>
                    <a:pt x="0" y="100355"/>
                  </a:lnTo>
                </a:path>
                <a:path w="4185284" h="100964">
                  <a:moveTo>
                    <a:pt x="1432559" y="0"/>
                  </a:moveTo>
                  <a:lnTo>
                    <a:pt x="1432559" y="100355"/>
                  </a:lnTo>
                </a:path>
                <a:path w="4185284" h="100964">
                  <a:moveTo>
                    <a:pt x="2795016" y="0"/>
                  </a:moveTo>
                  <a:lnTo>
                    <a:pt x="2795016" y="100355"/>
                  </a:lnTo>
                </a:path>
                <a:path w="4185284" h="100964">
                  <a:moveTo>
                    <a:pt x="4184904" y="0"/>
                  </a:moveTo>
                  <a:lnTo>
                    <a:pt x="4184904" y="100355"/>
                  </a:lnTo>
                </a:path>
              </a:pathLst>
            </a:custGeom>
            <a:ln w="18288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373883" y="6097320"/>
            <a:ext cx="373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Calibri"/>
                <a:cs typeface="Calibri"/>
              </a:rPr>
              <a:t>300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29050" y="6097320"/>
            <a:ext cx="373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Calibri"/>
                <a:cs typeface="Calibri"/>
              </a:rPr>
              <a:t>500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84140" y="6108598"/>
            <a:ext cx="373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Calibri"/>
                <a:cs typeface="Calibri"/>
              </a:rPr>
              <a:t>800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16116" y="6100368"/>
            <a:ext cx="488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1000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00721" y="5810199"/>
            <a:ext cx="8274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latin typeface="Calibri"/>
                <a:cs typeface="Calibri"/>
              </a:rPr>
              <a:t>balance</a:t>
            </a:r>
            <a:r>
              <a:rPr sz="1400" b="1" spc="-60" dirty="0">
                <a:latin typeface="Calibri"/>
                <a:cs typeface="Calibri"/>
              </a:rPr>
              <a:t> </a:t>
            </a:r>
            <a:r>
              <a:rPr sz="1400" b="1" spc="-25" dirty="0">
                <a:latin typeface="Calibri"/>
                <a:cs typeface="Calibri"/>
              </a:rPr>
              <a:t>on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Calibri"/>
                <a:cs typeface="Calibri"/>
              </a:rPr>
              <a:t>credit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b="1" spc="-20" dirty="0">
                <a:latin typeface="Calibri"/>
                <a:cs typeface="Calibri"/>
              </a:rPr>
              <a:t>card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075944" y="3627120"/>
            <a:ext cx="5971540" cy="1789430"/>
            <a:chOff x="1075944" y="3627120"/>
            <a:chExt cx="5971540" cy="1789430"/>
          </a:xfrm>
        </p:grpSpPr>
        <p:sp>
          <p:nvSpPr>
            <p:cNvPr id="19" name="object 19"/>
            <p:cNvSpPr/>
            <p:nvPr/>
          </p:nvSpPr>
          <p:spPr>
            <a:xfrm>
              <a:off x="1075944" y="3636264"/>
              <a:ext cx="137160" cy="1691639"/>
            </a:xfrm>
            <a:custGeom>
              <a:avLst/>
              <a:gdLst/>
              <a:ahLst/>
              <a:cxnLst/>
              <a:rect l="l" t="t" r="r" b="b"/>
              <a:pathLst>
                <a:path w="137159" h="1691639">
                  <a:moveTo>
                    <a:pt x="3047" y="1691639"/>
                  </a:moveTo>
                  <a:lnTo>
                    <a:pt x="136867" y="1691639"/>
                  </a:lnTo>
                </a:path>
                <a:path w="137159" h="1691639">
                  <a:moveTo>
                    <a:pt x="0" y="0"/>
                  </a:moveTo>
                  <a:lnTo>
                    <a:pt x="133819" y="0"/>
                  </a:lnTo>
                </a:path>
              </a:pathLst>
            </a:custGeom>
            <a:ln w="18288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4312" y="3706368"/>
              <a:ext cx="5312664" cy="1709927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724916" y="1906650"/>
            <a:ext cx="893444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34620" marR="5080" indent="-121920">
              <a:lnSpc>
                <a:spcPct val="100000"/>
              </a:lnSpc>
              <a:spcBef>
                <a:spcPts val="90"/>
              </a:spcBef>
            </a:pPr>
            <a:r>
              <a:rPr sz="1400" b="1" dirty="0">
                <a:latin typeface="Calibri"/>
                <a:cs typeface="Calibri"/>
              </a:rPr>
              <a:t>paying</a:t>
            </a:r>
            <a:r>
              <a:rPr sz="1400" b="1" spc="-60" dirty="0">
                <a:latin typeface="Calibri"/>
                <a:cs typeface="Calibri"/>
              </a:rPr>
              <a:t> </a:t>
            </a:r>
            <a:r>
              <a:rPr sz="1400" b="1" spc="-20" dirty="0">
                <a:latin typeface="Calibri"/>
                <a:cs typeface="Calibri"/>
              </a:rPr>
              <a:t>back </a:t>
            </a:r>
            <a:r>
              <a:rPr sz="1400" b="1" dirty="0">
                <a:latin typeface="Calibri"/>
                <a:cs typeface="Calibri"/>
              </a:rPr>
              <a:t>the</a:t>
            </a:r>
            <a:r>
              <a:rPr sz="1400" b="1" spc="-20" dirty="0">
                <a:latin typeface="Calibri"/>
                <a:cs typeface="Calibri"/>
              </a:rPr>
              <a:t> debt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44525" y="5163388"/>
            <a:ext cx="6407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0 </a:t>
            </a:r>
            <a:r>
              <a:rPr sz="1800" b="1" spc="-20" dirty="0">
                <a:latin typeface="Calibri"/>
                <a:cs typeface="Calibri"/>
              </a:rPr>
              <a:t>(NO)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28980" y="3470909"/>
            <a:ext cx="669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1</a:t>
            </a:r>
            <a:r>
              <a:rPr sz="1800" b="1" spc="-10" dirty="0">
                <a:latin typeface="Calibri"/>
                <a:cs typeface="Calibri"/>
              </a:rPr>
              <a:t> (YES)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343780" y="1705483"/>
            <a:ext cx="51282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100" marR="5080" indent="-91503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Applying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Linear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Regression</a:t>
            </a:r>
            <a:r>
              <a:rPr sz="1800" b="1" spc="-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classification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problem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is </a:t>
            </a:r>
            <a:r>
              <a:rPr sz="1800" dirty="0">
                <a:latin typeface="Calibri"/>
                <a:cs typeface="Calibri"/>
              </a:rPr>
              <a:t>not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good </a:t>
            </a:r>
            <a:r>
              <a:rPr sz="1800" spc="-20" dirty="0">
                <a:latin typeface="Calibri"/>
                <a:cs typeface="Calibri"/>
              </a:rPr>
              <a:t>idea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173215" y="2531745"/>
            <a:ext cx="414591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it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values outside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[0,1]</a:t>
            </a:r>
            <a:r>
              <a:rPr sz="1800" b="1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range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it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sensible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outliers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want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deal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probabilities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well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233172" y="172212"/>
            <a:ext cx="11707495" cy="707390"/>
          </a:xfrm>
          <a:prstGeom prst="rect">
            <a:avLst/>
          </a:prstGeom>
          <a:ln w="39623">
            <a:solidFill>
              <a:srgbClr val="000000"/>
            </a:solidFill>
          </a:ln>
        </p:spPr>
        <p:txBody>
          <a:bodyPr vert="horz" wrap="square" lIns="0" tIns="10795" rIns="0" bIns="0" rtlCol="0">
            <a:spAutoFit/>
          </a:bodyPr>
          <a:lstStyle/>
          <a:p>
            <a:pPr marL="3810" algn="ctr">
              <a:lnSpc>
                <a:spcPct val="100000"/>
              </a:lnSpc>
              <a:spcBef>
                <a:spcPts val="85"/>
              </a:spcBef>
            </a:pPr>
            <a:r>
              <a:rPr sz="4000" b="0" dirty="0">
                <a:solidFill>
                  <a:srgbClr val="1F1F1F"/>
                </a:solidFill>
                <a:latin typeface="Calibri"/>
                <a:cs typeface="Calibri"/>
              </a:rPr>
              <a:t>Logistic</a:t>
            </a:r>
            <a:r>
              <a:rPr sz="4000" b="0" spc="-7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1F1F1F"/>
                </a:solidFill>
                <a:latin typeface="Calibri"/>
                <a:cs typeface="Calibri"/>
              </a:rPr>
              <a:t>Regression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09059" y="2410790"/>
            <a:ext cx="6743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5050"/>
                </a:solidFill>
                <a:latin typeface="Calibri"/>
                <a:cs typeface="Calibri"/>
              </a:rPr>
              <a:t>f(x)</a:t>
            </a:r>
            <a:r>
              <a:rPr sz="2400" b="1" spc="-5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400" b="1" spc="-50" dirty="0">
                <a:solidFill>
                  <a:srgbClr val="FF5050"/>
                </a:solidFill>
                <a:latin typeface="Calibri"/>
                <a:cs typeface="Calibri"/>
              </a:rPr>
              <a:t>=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170932" y="2619755"/>
            <a:ext cx="1974214" cy="0"/>
          </a:xfrm>
          <a:custGeom>
            <a:avLst/>
            <a:gdLst/>
            <a:ahLst/>
            <a:cxnLst/>
            <a:rect l="l" t="t" r="r" b="b"/>
            <a:pathLst>
              <a:path w="1974215">
                <a:moveTo>
                  <a:pt x="0" y="0"/>
                </a:moveTo>
                <a:lnTo>
                  <a:pt x="1973834" y="0"/>
                </a:lnTo>
              </a:path>
            </a:pathLst>
          </a:custGeom>
          <a:ln w="27432">
            <a:solidFill>
              <a:srgbClr val="FF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05076" y="1442720"/>
            <a:ext cx="4277995" cy="1085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We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have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deal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sigmoid-function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1110"/>
              </a:spcBef>
            </a:pPr>
            <a:r>
              <a:rPr sz="2400" b="1" dirty="0">
                <a:solidFill>
                  <a:srgbClr val="FF5050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43447" y="2715844"/>
            <a:ext cx="8953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1475" algn="l"/>
                <a:tab pos="728345" algn="l"/>
              </a:tabLst>
            </a:pPr>
            <a:r>
              <a:rPr sz="2400" b="1" spc="-50" dirty="0">
                <a:solidFill>
                  <a:srgbClr val="FF5050"/>
                </a:solidFill>
                <a:latin typeface="Calibri"/>
                <a:cs typeface="Calibri"/>
              </a:rPr>
              <a:t>1</a:t>
            </a:r>
            <a:r>
              <a:rPr sz="2400" b="1" dirty="0">
                <a:solidFill>
                  <a:srgbClr val="FF5050"/>
                </a:solidFill>
                <a:latin typeface="Calibri"/>
                <a:cs typeface="Calibri"/>
              </a:rPr>
              <a:t>	</a:t>
            </a:r>
            <a:r>
              <a:rPr sz="2400" b="1" spc="-50" dirty="0">
                <a:solidFill>
                  <a:srgbClr val="FF5050"/>
                </a:solidFill>
                <a:latin typeface="Calibri"/>
                <a:cs typeface="Calibri"/>
              </a:rPr>
              <a:t>+</a:t>
            </a:r>
            <a:r>
              <a:rPr sz="2400" b="1" dirty="0">
                <a:solidFill>
                  <a:srgbClr val="FF5050"/>
                </a:solidFill>
                <a:latin typeface="Calibri"/>
                <a:cs typeface="Calibri"/>
              </a:rPr>
              <a:t>	</a:t>
            </a:r>
            <a:r>
              <a:rPr sz="2400" b="1" spc="-50" dirty="0">
                <a:solidFill>
                  <a:srgbClr val="FF5050"/>
                </a:solidFill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22795" y="2599689"/>
            <a:ext cx="21844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25" dirty="0">
                <a:solidFill>
                  <a:srgbClr val="FF5050"/>
                </a:solidFill>
                <a:latin typeface="Calibri"/>
                <a:cs typeface="Calibri"/>
              </a:rPr>
              <a:t>-</a:t>
            </a:r>
            <a:r>
              <a:rPr sz="2000" b="1" spc="-50" dirty="0">
                <a:solidFill>
                  <a:srgbClr val="FF5050"/>
                </a:solidFill>
                <a:latin typeface="Calibri"/>
                <a:cs typeface="Calibri"/>
              </a:rPr>
              <a:t>x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05250" y="3702177"/>
            <a:ext cx="5215255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able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solve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problems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have</a:t>
            </a:r>
            <a:r>
              <a:rPr sz="1800" spc="-10" dirty="0">
                <a:latin typeface="Calibri"/>
                <a:cs typeface="Calibri"/>
              </a:rPr>
              <a:t> discussed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it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value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between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[0,1]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it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can be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interpreted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probability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33172" y="172212"/>
            <a:ext cx="11707495" cy="707390"/>
          </a:xfrm>
          <a:prstGeom prst="rect">
            <a:avLst/>
          </a:prstGeom>
          <a:ln w="39623">
            <a:solidFill>
              <a:srgbClr val="000000"/>
            </a:solidFill>
          </a:ln>
        </p:spPr>
        <p:txBody>
          <a:bodyPr vert="horz" wrap="square" lIns="0" tIns="10795" rIns="0" bIns="0" rtlCol="0">
            <a:spAutoFit/>
          </a:bodyPr>
          <a:lstStyle/>
          <a:p>
            <a:pPr marL="3810" algn="ctr">
              <a:lnSpc>
                <a:spcPct val="100000"/>
              </a:lnSpc>
              <a:spcBef>
                <a:spcPts val="85"/>
              </a:spcBef>
            </a:pPr>
            <a:r>
              <a:rPr sz="4000" b="0" dirty="0">
                <a:solidFill>
                  <a:srgbClr val="1F1F1F"/>
                </a:solidFill>
                <a:latin typeface="Calibri"/>
                <a:cs typeface="Calibri"/>
              </a:rPr>
              <a:t>Logistic</a:t>
            </a:r>
            <a:r>
              <a:rPr sz="4000" b="0" spc="-7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1F1F1F"/>
                </a:solidFill>
                <a:latin typeface="Calibri"/>
                <a:cs typeface="Calibri"/>
              </a:rPr>
              <a:t>Regression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84032" y="2404364"/>
            <a:ext cx="4003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2400" b="1" spc="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2400" b="1" spc="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b0</a:t>
            </a:r>
            <a:r>
              <a:rPr sz="2400" b="1"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+</a:t>
            </a:r>
            <a:r>
              <a:rPr sz="2400" b="1" spc="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b1x1+b2x2+-</a:t>
            </a:r>
            <a:r>
              <a:rPr sz="2400" b="1" spc="-15" dirty="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---</a:t>
            </a:r>
            <a:r>
              <a:rPr sz="2400" b="1" spc="-15" dirty="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--</a:t>
            </a:r>
            <a:r>
              <a:rPr sz="2400" b="1" spc="-20" dirty="0">
                <a:solidFill>
                  <a:srgbClr val="FF0000"/>
                </a:solidFill>
                <a:latin typeface="Calibri"/>
                <a:cs typeface="Calibri"/>
              </a:rPr>
              <a:t>bnxn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05076" y="1474978"/>
            <a:ext cx="4007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We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have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deal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sigmoid-function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52290" y="3139821"/>
            <a:ext cx="7385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5050"/>
                </a:solidFill>
                <a:latin typeface="Calibri"/>
                <a:cs typeface="Calibri"/>
              </a:rPr>
              <a:t>p(x)</a:t>
            </a:r>
            <a:r>
              <a:rPr sz="2400" b="1" spc="-2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400" b="1" spc="-50" dirty="0">
                <a:solidFill>
                  <a:srgbClr val="FF5050"/>
                </a:solidFill>
                <a:latin typeface="Calibri"/>
                <a:cs typeface="Calibri"/>
              </a:rPr>
              <a:t>=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13020" y="3348228"/>
            <a:ext cx="2852420" cy="0"/>
          </a:xfrm>
          <a:custGeom>
            <a:avLst/>
            <a:gdLst/>
            <a:ahLst/>
            <a:cxnLst/>
            <a:rect l="l" t="t" r="r" b="b"/>
            <a:pathLst>
              <a:path w="2852420">
                <a:moveTo>
                  <a:pt x="0" y="0"/>
                </a:moveTo>
                <a:lnTo>
                  <a:pt x="2851911" y="0"/>
                </a:lnTo>
              </a:path>
            </a:pathLst>
          </a:custGeom>
          <a:ln w="27432">
            <a:solidFill>
              <a:srgbClr val="FF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448425" y="2894787"/>
            <a:ext cx="180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5050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86805" y="3444316"/>
            <a:ext cx="8953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1475" algn="l"/>
                <a:tab pos="728345" algn="l"/>
              </a:tabLst>
            </a:pPr>
            <a:r>
              <a:rPr sz="2400" b="1" spc="-50" dirty="0">
                <a:solidFill>
                  <a:srgbClr val="FF5050"/>
                </a:solidFill>
                <a:latin typeface="Calibri"/>
                <a:cs typeface="Calibri"/>
              </a:rPr>
              <a:t>1</a:t>
            </a:r>
            <a:r>
              <a:rPr sz="2400" b="1" dirty="0">
                <a:solidFill>
                  <a:srgbClr val="FF5050"/>
                </a:solidFill>
                <a:latin typeface="Calibri"/>
                <a:cs typeface="Calibri"/>
              </a:rPr>
              <a:t>	</a:t>
            </a:r>
            <a:r>
              <a:rPr sz="2400" b="1" spc="-50" dirty="0">
                <a:solidFill>
                  <a:srgbClr val="FF5050"/>
                </a:solidFill>
                <a:latin typeface="Calibri"/>
                <a:cs typeface="Calibri"/>
              </a:rPr>
              <a:t>+</a:t>
            </a:r>
            <a:r>
              <a:rPr sz="2400" b="1" dirty="0">
                <a:solidFill>
                  <a:srgbClr val="FF5050"/>
                </a:solidFill>
                <a:latin typeface="Calibri"/>
                <a:cs typeface="Calibri"/>
              </a:rPr>
              <a:t>	</a:t>
            </a:r>
            <a:r>
              <a:rPr sz="2400" b="1" spc="-50" dirty="0">
                <a:solidFill>
                  <a:srgbClr val="FF5050"/>
                </a:solidFill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40754" y="3327857"/>
            <a:ext cx="135509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000" b="1" dirty="0">
                <a:solidFill>
                  <a:srgbClr val="FF5050"/>
                </a:solidFill>
                <a:latin typeface="Calibri"/>
                <a:cs typeface="Calibri"/>
              </a:rPr>
              <a:t>-</a:t>
            </a:r>
            <a:r>
              <a:rPr sz="2000" b="1" spc="45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5050"/>
                </a:solidFill>
                <a:latin typeface="Calibri"/>
                <a:cs typeface="Calibri"/>
              </a:rPr>
              <a:t>(b</a:t>
            </a:r>
            <a:r>
              <a:rPr sz="2100" b="1" baseline="-23809" dirty="0">
                <a:solidFill>
                  <a:srgbClr val="FF5050"/>
                </a:solidFill>
                <a:latin typeface="Calibri"/>
                <a:cs typeface="Calibri"/>
              </a:rPr>
              <a:t>0</a:t>
            </a:r>
            <a:r>
              <a:rPr sz="2000" b="1" dirty="0">
                <a:solidFill>
                  <a:srgbClr val="FF5050"/>
                </a:solidFill>
                <a:latin typeface="Calibri"/>
                <a:cs typeface="Calibri"/>
              </a:rPr>
              <a:t>+</a:t>
            </a:r>
            <a:r>
              <a:rPr sz="2000" b="1" spc="4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000" b="1" spc="50" dirty="0">
                <a:solidFill>
                  <a:srgbClr val="FF5050"/>
                </a:solidFill>
                <a:latin typeface="Calibri"/>
                <a:cs typeface="Calibri"/>
              </a:rPr>
              <a:t>b</a:t>
            </a:r>
            <a:r>
              <a:rPr sz="2100" b="1" spc="75" baseline="-23809" dirty="0">
                <a:solidFill>
                  <a:srgbClr val="FF5050"/>
                </a:solidFill>
                <a:latin typeface="Calibri"/>
                <a:cs typeface="Calibri"/>
              </a:rPr>
              <a:t>1</a:t>
            </a:r>
            <a:r>
              <a:rPr sz="2000" b="1" spc="50" dirty="0">
                <a:solidFill>
                  <a:srgbClr val="FF5050"/>
                </a:solidFill>
                <a:latin typeface="Calibri"/>
                <a:cs typeface="Calibri"/>
              </a:rPr>
              <a:t>*</a:t>
            </a:r>
            <a:r>
              <a:rPr sz="2000" b="1" spc="75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000" b="1" spc="-25" dirty="0">
                <a:solidFill>
                  <a:srgbClr val="FF5050"/>
                </a:solidFill>
                <a:latin typeface="Calibri"/>
                <a:cs typeface="Calibri"/>
              </a:rPr>
              <a:t>x)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82010" y="2377186"/>
            <a:ext cx="3395979" cy="5149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latin typeface="Calibri"/>
                <a:cs typeface="Calibri"/>
              </a:rPr>
              <a:t>the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probability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10" dirty="0">
                <a:latin typeface="Calibri"/>
                <a:cs typeface="Calibri"/>
              </a:rPr>
              <a:t> default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given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x</a:t>
            </a:r>
            <a:r>
              <a:rPr sz="1600" b="1" spc="-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balance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600" b="1" dirty="0">
                <a:latin typeface="Calibri"/>
                <a:cs typeface="Calibri"/>
              </a:rPr>
              <a:t>p(x)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=</a:t>
            </a:r>
            <a:r>
              <a:rPr sz="1600" b="1" spc="1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P(y=1|x=balance)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50838" y="3928560"/>
            <a:ext cx="4134485" cy="110109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75"/>
              </a:spcBef>
            </a:pPr>
            <a:r>
              <a:rPr sz="1600" dirty="0">
                <a:latin typeface="Calibri"/>
                <a:cs typeface="Calibri"/>
              </a:rPr>
              <a:t>these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are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model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parameters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b="1" spc="-25" dirty="0">
                <a:latin typeface="Calibri"/>
                <a:cs typeface="Calibri"/>
              </a:rPr>
              <a:t>b</a:t>
            </a:r>
            <a:r>
              <a:rPr sz="1650" b="1" spc="-37" baseline="-30303" dirty="0">
                <a:latin typeface="Calibri"/>
                <a:cs typeface="Calibri"/>
              </a:rPr>
              <a:t>0</a:t>
            </a:r>
            <a:r>
              <a:rPr sz="1650" b="1" spc="-67" baseline="-3030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b="1" spc="-25" dirty="0">
                <a:latin typeface="Calibri"/>
                <a:cs typeface="Calibri"/>
              </a:rPr>
              <a:t>b</a:t>
            </a:r>
            <a:r>
              <a:rPr sz="1650" b="1" spc="-37" baseline="-27777" dirty="0">
                <a:latin typeface="Calibri"/>
                <a:cs typeface="Calibri"/>
              </a:rPr>
              <a:t>1</a:t>
            </a:r>
            <a:endParaRPr sz="1650" baseline="-27777">
              <a:latin typeface="Calibri"/>
              <a:cs typeface="Calibri"/>
            </a:endParaRPr>
          </a:p>
          <a:p>
            <a:pPr marL="556260">
              <a:lnSpc>
                <a:spcPct val="100000"/>
              </a:lnSpc>
              <a:spcBef>
                <a:spcPts val="380"/>
              </a:spcBef>
            </a:pPr>
            <a:r>
              <a:rPr sz="1600" dirty="0">
                <a:latin typeface="Calibri"/>
                <a:cs typeface="Calibri"/>
              </a:rPr>
              <a:t>There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are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several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ways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fit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model</a:t>
            </a:r>
            <a:endParaRPr sz="1600">
              <a:latin typeface="Calibri"/>
              <a:cs typeface="Calibri"/>
            </a:endParaRPr>
          </a:p>
          <a:p>
            <a:pPr marL="1470660">
              <a:lnSpc>
                <a:spcPct val="100000"/>
              </a:lnSpc>
              <a:spcBef>
                <a:spcPts val="30"/>
              </a:spcBef>
            </a:pPr>
            <a:r>
              <a:rPr sz="1600" spc="-145" dirty="0">
                <a:latin typeface="Wingdings"/>
                <a:cs typeface="Wingdings"/>
              </a:rPr>
              <a:t>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alibri"/>
                <a:cs typeface="Calibri"/>
              </a:rPr>
              <a:t>gradient descent</a:t>
            </a:r>
            <a:endParaRPr sz="1600">
              <a:latin typeface="Calibri"/>
              <a:cs typeface="Calibri"/>
            </a:endParaRPr>
          </a:p>
          <a:p>
            <a:pPr marL="1470660">
              <a:lnSpc>
                <a:spcPct val="100000"/>
              </a:lnSpc>
            </a:pPr>
            <a:r>
              <a:rPr sz="1600" spc="-145" dirty="0">
                <a:latin typeface="Wingdings"/>
                <a:cs typeface="Wingdings"/>
              </a:rPr>
              <a:t>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alibri"/>
                <a:cs typeface="Calibri"/>
              </a:rPr>
              <a:t>maximum-</a:t>
            </a:r>
            <a:r>
              <a:rPr sz="1600" spc="-20" dirty="0">
                <a:latin typeface="Calibri"/>
                <a:cs typeface="Calibri"/>
              </a:rPr>
              <a:t>likelihood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method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33172" y="172212"/>
            <a:ext cx="11707495" cy="707390"/>
          </a:xfrm>
          <a:prstGeom prst="rect">
            <a:avLst/>
          </a:prstGeom>
          <a:ln w="39623">
            <a:solidFill>
              <a:srgbClr val="000000"/>
            </a:solidFill>
          </a:ln>
        </p:spPr>
        <p:txBody>
          <a:bodyPr vert="horz" wrap="square" lIns="0" tIns="10795" rIns="0" bIns="0" rtlCol="0">
            <a:spAutoFit/>
          </a:bodyPr>
          <a:lstStyle/>
          <a:p>
            <a:pPr marL="3810" algn="ctr">
              <a:lnSpc>
                <a:spcPct val="100000"/>
              </a:lnSpc>
              <a:spcBef>
                <a:spcPts val="85"/>
              </a:spcBef>
            </a:pPr>
            <a:r>
              <a:rPr sz="4000" b="0" dirty="0">
                <a:solidFill>
                  <a:srgbClr val="1F1F1F"/>
                </a:solidFill>
                <a:latin typeface="Calibri"/>
                <a:cs typeface="Calibri"/>
              </a:rPr>
              <a:t>Logistic</a:t>
            </a:r>
            <a:r>
              <a:rPr sz="4000" b="0" spc="-7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1F1F1F"/>
                </a:solidFill>
                <a:latin typeface="Calibri"/>
                <a:cs typeface="Calibri"/>
              </a:rPr>
              <a:t>Regression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05076" y="1474978"/>
            <a:ext cx="4007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We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have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deal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sigmoid-function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03601" y="2336419"/>
            <a:ext cx="497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9255" algn="l"/>
              </a:tabLst>
            </a:pPr>
            <a:r>
              <a:rPr sz="2400" b="1" spc="-25" dirty="0">
                <a:solidFill>
                  <a:srgbClr val="FF5050"/>
                </a:solidFill>
                <a:latin typeface="Calibri"/>
                <a:cs typeface="Calibri"/>
              </a:rPr>
              <a:t>ln</a:t>
            </a:r>
            <a:r>
              <a:rPr sz="2400" b="1" dirty="0">
                <a:solidFill>
                  <a:srgbClr val="FF5050"/>
                </a:solidFill>
                <a:latin typeface="Calibri"/>
                <a:cs typeface="Calibri"/>
              </a:rPr>
              <a:t>	</a:t>
            </a:r>
            <a:r>
              <a:rPr sz="2400" b="1" spc="-50" dirty="0">
                <a:solidFill>
                  <a:srgbClr val="FF5050"/>
                </a:solidFill>
                <a:latin typeface="Calibri"/>
                <a:cs typeface="Calibri"/>
              </a:rPr>
              <a:t>(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70147" y="2561844"/>
            <a:ext cx="1802130" cy="0"/>
          </a:xfrm>
          <a:custGeom>
            <a:avLst/>
            <a:gdLst/>
            <a:ahLst/>
            <a:cxnLst/>
            <a:rect l="l" t="t" r="r" b="b"/>
            <a:pathLst>
              <a:path w="1802129">
                <a:moveTo>
                  <a:pt x="0" y="0"/>
                </a:moveTo>
                <a:lnTo>
                  <a:pt x="1802002" y="0"/>
                </a:lnTo>
              </a:path>
            </a:pathLst>
          </a:custGeom>
          <a:ln w="27432">
            <a:solidFill>
              <a:srgbClr val="FF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00983" y="1948306"/>
            <a:ext cx="1178560" cy="1060450"/>
          </a:xfrm>
          <a:prstGeom prst="rect">
            <a:avLst/>
          </a:prstGeom>
        </p:spPr>
        <p:txBody>
          <a:bodyPr vert="horz" wrap="square" lIns="0" tIns="163830" rIns="0" bIns="0" rtlCol="0">
            <a:spAutoFit/>
          </a:bodyPr>
          <a:lstStyle/>
          <a:p>
            <a:pPr marL="304165">
              <a:lnSpc>
                <a:spcPct val="100000"/>
              </a:lnSpc>
              <a:spcBef>
                <a:spcPts val="1290"/>
              </a:spcBef>
            </a:pPr>
            <a:r>
              <a:rPr sz="2400" b="1" spc="-20" dirty="0">
                <a:solidFill>
                  <a:srgbClr val="FF5050"/>
                </a:solidFill>
                <a:latin typeface="Calibri"/>
                <a:cs typeface="Calibri"/>
              </a:rPr>
              <a:t>p(x)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95"/>
              </a:spcBef>
              <a:tabLst>
                <a:tab pos="372110" algn="l"/>
                <a:tab pos="670560" algn="l"/>
              </a:tabLst>
            </a:pPr>
            <a:r>
              <a:rPr sz="2400" b="1" spc="-50" dirty="0">
                <a:solidFill>
                  <a:srgbClr val="FF5050"/>
                </a:solidFill>
                <a:latin typeface="Calibri"/>
                <a:cs typeface="Calibri"/>
              </a:rPr>
              <a:t>1</a:t>
            </a:r>
            <a:r>
              <a:rPr sz="2400" b="1" dirty="0">
                <a:solidFill>
                  <a:srgbClr val="FF5050"/>
                </a:solidFill>
                <a:latin typeface="Calibri"/>
                <a:cs typeface="Calibri"/>
              </a:rPr>
              <a:t>	</a:t>
            </a:r>
            <a:r>
              <a:rPr sz="2400" b="1" spc="-50" dirty="0">
                <a:solidFill>
                  <a:srgbClr val="FF5050"/>
                </a:solidFill>
                <a:latin typeface="Calibri"/>
                <a:cs typeface="Calibri"/>
              </a:rPr>
              <a:t>-</a:t>
            </a:r>
            <a:r>
              <a:rPr sz="2400" b="1" dirty="0">
                <a:solidFill>
                  <a:srgbClr val="FF5050"/>
                </a:solidFill>
                <a:latin typeface="Calibri"/>
                <a:cs typeface="Calibri"/>
              </a:rPr>
              <a:t>	</a:t>
            </a:r>
            <a:r>
              <a:rPr sz="2400" b="1" spc="-20" dirty="0">
                <a:solidFill>
                  <a:srgbClr val="FF5050"/>
                </a:solidFill>
                <a:latin typeface="Calibri"/>
                <a:cs typeface="Calibri"/>
              </a:rPr>
              <a:t>p(x)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23611" y="2336419"/>
            <a:ext cx="1489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011555" algn="l"/>
              </a:tabLst>
            </a:pPr>
            <a:r>
              <a:rPr sz="2400" b="1" dirty="0">
                <a:solidFill>
                  <a:srgbClr val="FF5050"/>
                </a:solidFill>
                <a:latin typeface="Calibri"/>
                <a:cs typeface="Calibri"/>
              </a:rPr>
              <a:t>)</a:t>
            </a:r>
            <a:r>
              <a:rPr sz="2400" b="1" spc="-2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5050"/>
                </a:solidFill>
                <a:latin typeface="Calibri"/>
                <a:cs typeface="Calibri"/>
              </a:rPr>
              <a:t>=</a:t>
            </a:r>
            <a:r>
              <a:rPr sz="2400" b="1" spc="1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5050"/>
                </a:solidFill>
                <a:latin typeface="Calibri"/>
                <a:cs typeface="Calibri"/>
              </a:rPr>
              <a:t>b</a:t>
            </a:r>
            <a:r>
              <a:rPr sz="2100" b="1" baseline="-31746" dirty="0">
                <a:solidFill>
                  <a:srgbClr val="FF5050"/>
                </a:solidFill>
                <a:latin typeface="Calibri"/>
                <a:cs typeface="Calibri"/>
              </a:rPr>
              <a:t>0</a:t>
            </a:r>
            <a:r>
              <a:rPr sz="2100" b="1" spc="67" baseline="-31746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400" b="1" spc="-50" dirty="0">
                <a:solidFill>
                  <a:srgbClr val="FF5050"/>
                </a:solidFill>
                <a:latin typeface="Calibri"/>
                <a:cs typeface="Calibri"/>
              </a:rPr>
              <a:t>+</a:t>
            </a:r>
            <a:r>
              <a:rPr sz="2400" b="1" dirty="0">
                <a:solidFill>
                  <a:srgbClr val="FF5050"/>
                </a:solidFill>
                <a:latin typeface="Calibri"/>
                <a:cs typeface="Calibri"/>
              </a:rPr>
              <a:t>	b</a:t>
            </a:r>
            <a:r>
              <a:rPr sz="2100" b="1" baseline="-31746" dirty="0">
                <a:solidFill>
                  <a:srgbClr val="FF5050"/>
                </a:solidFill>
                <a:latin typeface="Calibri"/>
                <a:cs typeface="Calibri"/>
              </a:rPr>
              <a:t>1</a:t>
            </a:r>
            <a:r>
              <a:rPr sz="2100" b="1" spc="37" baseline="-31746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400" b="1" spc="-50" dirty="0">
                <a:solidFill>
                  <a:srgbClr val="FF5050"/>
                </a:solidFill>
                <a:latin typeface="Calibri"/>
                <a:cs typeface="Calibri"/>
              </a:rPr>
              <a:t>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71003" y="2403094"/>
            <a:ext cx="21240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„logit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transformation”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23186" y="3361435"/>
            <a:ext cx="9667875" cy="19138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48560" marR="691515" indent="-915035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point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logit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transformation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make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linear: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so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logistic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regression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linear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regression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logit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transformation</a:t>
            </a:r>
            <a:endParaRPr sz="1800" dirty="0">
              <a:latin typeface="Calibri"/>
              <a:cs typeface="Calibri"/>
            </a:endParaRPr>
          </a:p>
          <a:p>
            <a:pPr marL="12700" marR="5080" indent="1520825">
              <a:lnSpc>
                <a:spcPct val="171200"/>
              </a:lnSpc>
              <a:spcBef>
                <a:spcPts val="995"/>
              </a:spcBef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how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b="1" dirty="0">
                <a:latin typeface="Calibri"/>
                <a:cs typeface="Calibri"/>
              </a:rPr>
              <a:t>b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parameters: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gradient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descent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maximum-</a:t>
            </a:r>
            <a:r>
              <a:rPr sz="1800" dirty="0">
                <a:latin typeface="Calibri"/>
                <a:cs typeface="Calibri"/>
              </a:rPr>
              <a:t>likelihood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method </a:t>
            </a:r>
            <a:r>
              <a:rPr sz="1800" dirty="0">
                <a:latin typeface="Calibri"/>
                <a:cs typeface="Calibri"/>
              </a:rPr>
              <a:t>It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b="1" i="1" dirty="0">
                <a:latin typeface="Calibri"/>
                <a:cs typeface="Calibri"/>
              </a:rPr>
              <a:t>generalized</a:t>
            </a:r>
            <a:r>
              <a:rPr sz="1800" b="1" i="1" spc="-40" dirty="0">
                <a:latin typeface="Calibri"/>
                <a:cs typeface="Calibri"/>
              </a:rPr>
              <a:t> </a:t>
            </a:r>
            <a:r>
              <a:rPr sz="1800" b="1" i="1" dirty="0">
                <a:latin typeface="Calibri"/>
                <a:cs typeface="Calibri"/>
              </a:rPr>
              <a:t>linear</a:t>
            </a:r>
            <a:r>
              <a:rPr sz="1800" b="1" i="1" spc="-35" dirty="0">
                <a:latin typeface="Calibri"/>
                <a:cs typeface="Calibri"/>
              </a:rPr>
              <a:t> </a:t>
            </a:r>
            <a:r>
              <a:rPr sz="1800" b="1" i="1" dirty="0">
                <a:latin typeface="Calibri"/>
                <a:cs typeface="Calibri"/>
              </a:rPr>
              <a:t>model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because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estimated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probability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response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linear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but</a:t>
            </a:r>
            <a:endParaRPr sz="18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because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logit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estimated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probability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response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linear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function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parameters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33172" y="172212"/>
            <a:ext cx="11707495" cy="707390"/>
          </a:xfrm>
          <a:prstGeom prst="rect">
            <a:avLst/>
          </a:prstGeom>
          <a:ln w="39623">
            <a:solidFill>
              <a:srgbClr val="000000"/>
            </a:solidFill>
          </a:ln>
        </p:spPr>
        <p:txBody>
          <a:bodyPr vert="horz" wrap="square" lIns="0" tIns="10795" rIns="0" bIns="0" rtlCol="0">
            <a:spAutoFit/>
          </a:bodyPr>
          <a:lstStyle/>
          <a:p>
            <a:pPr marL="3810" algn="ctr">
              <a:lnSpc>
                <a:spcPct val="100000"/>
              </a:lnSpc>
              <a:spcBef>
                <a:spcPts val="85"/>
              </a:spcBef>
            </a:pPr>
            <a:r>
              <a:rPr sz="4000" b="0" dirty="0">
                <a:solidFill>
                  <a:srgbClr val="1F1F1F"/>
                </a:solidFill>
                <a:latin typeface="Calibri"/>
                <a:cs typeface="Calibri"/>
              </a:rPr>
              <a:t>Logistic</a:t>
            </a:r>
            <a:r>
              <a:rPr sz="4000" b="0" spc="-7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1F1F1F"/>
                </a:solidFill>
                <a:latin typeface="Calibri"/>
                <a:cs typeface="Calibri"/>
              </a:rPr>
              <a:t>Regression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87169" y="1895678"/>
            <a:ext cx="28809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SIMPLE</a:t>
            </a:r>
            <a:r>
              <a:rPr sz="1800" b="1" u="sng" spc="-6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LOGISTIC</a:t>
            </a:r>
            <a:r>
              <a:rPr sz="1800" b="1" u="sng" spc="-6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REGRESSION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74840" y="1895678"/>
            <a:ext cx="35852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MULTINOMIAL</a:t>
            </a:r>
            <a:r>
              <a:rPr sz="1800" b="1" u="sng" spc="-9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LOGISTIC</a:t>
            </a:r>
            <a:r>
              <a:rPr sz="1800" b="1" u="sng" spc="-9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REGRESSION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11986" y="2444241"/>
            <a:ext cx="3403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have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just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single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x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parameter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11986" y="2992577"/>
            <a:ext cx="362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example: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balance on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credit</a:t>
            </a:r>
            <a:r>
              <a:rPr sz="1800" spc="-20" dirty="0">
                <a:latin typeface="Calibri"/>
                <a:cs typeface="Calibri"/>
              </a:rPr>
              <a:t> card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41311" y="2452242"/>
            <a:ext cx="3175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have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multiple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x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parameters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41311" y="3001136"/>
            <a:ext cx="47999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example: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balance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credit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card,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age,</a:t>
            </a:r>
            <a:endParaRPr sz="1800">
              <a:latin typeface="Calibri"/>
              <a:cs typeface="Calibri"/>
            </a:endParaRPr>
          </a:p>
          <a:p>
            <a:pPr marL="521334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gender, </a:t>
            </a:r>
            <a:r>
              <a:rPr sz="1800" dirty="0">
                <a:latin typeface="Calibri"/>
                <a:cs typeface="Calibri"/>
              </a:rPr>
              <a:t>demographics,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loan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income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ratio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...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87169" y="4170933"/>
            <a:ext cx="6210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dirty="0">
                <a:solidFill>
                  <a:srgbClr val="FF5050"/>
                </a:solidFill>
                <a:latin typeface="Calibri"/>
                <a:cs typeface="Calibri"/>
              </a:rPr>
              <a:t>p(x)</a:t>
            </a:r>
            <a:r>
              <a:rPr sz="2000" b="1" spc="-25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000" b="1" spc="-50" dirty="0">
                <a:solidFill>
                  <a:srgbClr val="FF5050"/>
                </a:solidFill>
                <a:latin typeface="Calibri"/>
                <a:cs typeface="Calibri"/>
              </a:rPr>
              <a:t>=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47900" y="4369308"/>
            <a:ext cx="2051685" cy="0"/>
          </a:xfrm>
          <a:custGeom>
            <a:avLst/>
            <a:gdLst/>
            <a:ahLst/>
            <a:cxnLst/>
            <a:rect l="l" t="t" r="r" b="b"/>
            <a:pathLst>
              <a:path w="2051685">
                <a:moveTo>
                  <a:pt x="0" y="0"/>
                </a:moveTo>
                <a:lnTo>
                  <a:pt x="2051177" y="0"/>
                </a:lnTo>
              </a:path>
            </a:pathLst>
          </a:custGeom>
          <a:ln w="27432">
            <a:solidFill>
              <a:srgbClr val="FF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237992" y="3970782"/>
            <a:ext cx="1536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5" dirty="0">
                <a:solidFill>
                  <a:srgbClr val="FF5050"/>
                </a:solidFill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33089" y="4348353"/>
            <a:ext cx="12363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-</a:t>
            </a:r>
            <a:r>
              <a:rPr sz="1800" b="1" spc="-3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(b</a:t>
            </a:r>
            <a:r>
              <a:rPr sz="1800" b="1" spc="-5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800" b="1" spc="-44" baseline="-27777" dirty="0">
                <a:solidFill>
                  <a:srgbClr val="FF5050"/>
                </a:solidFill>
                <a:latin typeface="Calibri"/>
                <a:cs typeface="Calibri"/>
              </a:rPr>
              <a:t>0</a:t>
            </a:r>
            <a:r>
              <a:rPr sz="1800" b="1" spc="-30" dirty="0">
                <a:solidFill>
                  <a:srgbClr val="FF5050"/>
                </a:solidFill>
                <a:latin typeface="Calibri"/>
                <a:cs typeface="Calibri"/>
              </a:rPr>
              <a:t>+</a:t>
            </a:r>
            <a:r>
              <a:rPr sz="1800" b="1" spc="5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b</a:t>
            </a:r>
            <a:r>
              <a:rPr sz="1800" b="1" spc="22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800" b="1" spc="-345" baseline="-27777" dirty="0">
                <a:solidFill>
                  <a:srgbClr val="FF5050"/>
                </a:solidFill>
                <a:latin typeface="Calibri"/>
                <a:cs typeface="Calibri"/>
              </a:rPr>
              <a:t>1</a:t>
            </a:r>
            <a:r>
              <a:rPr sz="1800" b="1" spc="-229" dirty="0">
                <a:solidFill>
                  <a:srgbClr val="FF5050"/>
                </a:solidFill>
                <a:latin typeface="Calibri"/>
                <a:cs typeface="Calibri"/>
              </a:rPr>
              <a:t>*</a:t>
            </a:r>
            <a:r>
              <a:rPr sz="1800" b="1" spc="2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FF5050"/>
                </a:solidFill>
                <a:latin typeface="Calibri"/>
                <a:cs typeface="Calibri"/>
              </a:rPr>
              <a:t>x)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07985" y="4170933"/>
            <a:ext cx="6210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dirty="0">
                <a:solidFill>
                  <a:srgbClr val="FF5050"/>
                </a:solidFill>
                <a:latin typeface="Calibri"/>
                <a:cs typeface="Calibri"/>
              </a:rPr>
              <a:t>p(x)</a:t>
            </a:r>
            <a:r>
              <a:rPr sz="2000" b="1" spc="-25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000" b="1" spc="-50" dirty="0">
                <a:solidFill>
                  <a:srgbClr val="FF5050"/>
                </a:solidFill>
                <a:latin typeface="Calibri"/>
                <a:cs typeface="Calibri"/>
              </a:rPr>
              <a:t>=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267700" y="4369308"/>
            <a:ext cx="3192145" cy="0"/>
          </a:xfrm>
          <a:custGeom>
            <a:avLst/>
            <a:gdLst/>
            <a:ahLst/>
            <a:cxnLst/>
            <a:rect l="l" t="t" r="r" b="b"/>
            <a:pathLst>
              <a:path w="3192145">
                <a:moveTo>
                  <a:pt x="0" y="0"/>
                </a:moveTo>
                <a:lnTo>
                  <a:pt x="3191636" y="0"/>
                </a:lnTo>
              </a:path>
            </a:pathLst>
          </a:custGeom>
          <a:ln w="27432">
            <a:solidFill>
              <a:srgbClr val="FF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856978" y="3948176"/>
            <a:ext cx="1536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5" dirty="0">
                <a:solidFill>
                  <a:srgbClr val="FF5050"/>
                </a:solidFill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79142" y="4467859"/>
            <a:ext cx="677100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11150" algn="l"/>
                <a:tab pos="609600" algn="l"/>
                <a:tab pos="6033135" algn="l"/>
                <a:tab pos="6331585" algn="l"/>
                <a:tab pos="6630034" algn="l"/>
              </a:tabLst>
            </a:pPr>
            <a:r>
              <a:rPr sz="2000" b="1" spc="-50" dirty="0">
                <a:solidFill>
                  <a:srgbClr val="FF5050"/>
                </a:solidFill>
                <a:latin typeface="Calibri"/>
                <a:cs typeface="Calibri"/>
              </a:rPr>
              <a:t>1</a:t>
            </a:r>
            <a:r>
              <a:rPr sz="2000" b="1" dirty="0">
                <a:solidFill>
                  <a:srgbClr val="FF5050"/>
                </a:solidFill>
                <a:latin typeface="Calibri"/>
                <a:cs typeface="Calibri"/>
              </a:rPr>
              <a:t>	</a:t>
            </a:r>
            <a:r>
              <a:rPr sz="2000" b="1" spc="-50" dirty="0">
                <a:solidFill>
                  <a:srgbClr val="FF5050"/>
                </a:solidFill>
                <a:latin typeface="Calibri"/>
                <a:cs typeface="Calibri"/>
              </a:rPr>
              <a:t>+</a:t>
            </a:r>
            <a:r>
              <a:rPr sz="2000" b="1" dirty="0">
                <a:solidFill>
                  <a:srgbClr val="FF5050"/>
                </a:solidFill>
                <a:latin typeface="Calibri"/>
                <a:cs typeface="Calibri"/>
              </a:rPr>
              <a:t>	</a:t>
            </a:r>
            <a:r>
              <a:rPr sz="2000" b="1" spc="-50" dirty="0">
                <a:solidFill>
                  <a:srgbClr val="FF5050"/>
                </a:solidFill>
                <a:latin typeface="Calibri"/>
                <a:cs typeface="Calibri"/>
              </a:rPr>
              <a:t>e</a:t>
            </a:r>
            <a:r>
              <a:rPr sz="2000" b="1" dirty="0">
                <a:solidFill>
                  <a:srgbClr val="FF5050"/>
                </a:solidFill>
                <a:latin typeface="Calibri"/>
                <a:cs typeface="Calibri"/>
              </a:rPr>
              <a:t>	</a:t>
            </a:r>
            <a:r>
              <a:rPr sz="2000" b="1" spc="-50" dirty="0">
                <a:solidFill>
                  <a:srgbClr val="FF5050"/>
                </a:solidFill>
                <a:latin typeface="Calibri"/>
                <a:cs typeface="Calibri"/>
              </a:rPr>
              <a:t>1</a:t>
            </a:r>
            <a:r>
              <a:rPr sz="2000" b="1" dirty="0">
                <a:solidFill>
                  <a:srgbClr val="FF5050"/>
                </a:solidFill>
                <a:latin typeface="Calibri"/>
                <a:cs typeface="Calibri"/>
              </a:rPr>
              <a:t>	</a:t>
            </a:r>
            <a:r>
              <a:rPr sz="2000" b="1" spc="-50" dirty="0">
                <a:solidFill>
                  <a:srgbClr val="FF5050"/>
                </a:solidFill>
                <a:latin typeface="Calibri"/>
                <a:cs typeface="Calibri"/>
              </a:rPr>
              <a:t>+</a:t>
            </a:r>
            <a:r>
              <a:rPr sz="2000" b="1" dirty="0">
                <a:solidFill>
                  <a:srgbClr val="FF5050"/>
                </a:solidFill>
                <a:latin typeface="Calibri"/>
                <a:cs typeface="Calibri"/>
              </a:rPr>
              <a:t>	</a:t>
            </a:r>
            <a:r>
              <a:rPr sz="2000" b="1" spc="-50" dirty="0">
                <a:solidFill>
                  <a:srgbClr val="FF5050"/>
                </a:solidFill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153779" y="4348353"/>
            <a:ext cx="23406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-</a:t>
            </a:r>
            <a:r>
              <a:rPr sz="1800" b="1" spc="-10" dirty="0">
                <a:solidFill>
                  <a:srgbClr val="FF5050"/>
                </a:solidFill>
                <a:latin typeface="Calibri"/>
                <a:cs typeface="Calibri"/>
              </a:rPr>
              <a:t> (b</a:t>
            </a:r>
            <a:r>
              <a:rPr sz="1800" b="1" spc="-29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800" b="1" spc="75" baseline="-23148" dirty="0">
                <a:solidFill>
                  <a:srgbClr val="FF5050"/>
                </a:solidFill>
                <a:latin typeface="Calibri"/>
                <a:cs typeface="Calibri"/>
              </a:rPr>
              <a:t>0</a:t>
            </a:r>
            <a:r>
              <a:rPr sz="1800" b="1" spc="50" dirty="0">
                <a:solidFill>
                  <a:srgbClr val="FF5050"/>
                </a:solidFill>
                <a:latin typeface="Calibri"/>
                <a:cs typeface="Calibri"/>
              </a:rPr>
              <a:t>+</a:t>
            </a:r>
            <a:r>
              <a:rPr sz="1800" b="1" spc="15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b</a:t>
            </a:r>
            <a:r>
              <a:rPr sz="1800" b="1" spc="-125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800" b="1" baseline="-23148" dirty="0">
                <a:solidFill>
                  <a:srgbClr val="FF5050"/>
                </a:solidFill>
                <a:latin typeface="Calibri"/>
                <a:cs typeface="Calibri"/>
              </a:rPr>
              <a:t>1</a:t>
            </a: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*</a:t>
            </a:r>
            <a:r>
              <a:rPr sz="1800" b="1" spc="15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x</a:t>
            </a:r>
            <a:r>
              <a:rPr sz="1800" b="1" spc="-275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800" b="1" baseline="-23148" dirty="0">
                <a:solidFill>
                  <a:srgbClr val="FF5050"/>
                </a:solidFill>
                <a:latin typeface="Calibri"/>
                <a:cs typeface="Calibri"/>
              </a:rPr>
              <a:t>1</a:t>
            </a: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+</a:t>
            </a:r>
            <a:r>
              <a:rPr sz="1800" b="1" spc="-1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...</a:t>
            </a:r>
            <a:r>
              <a:rPr sz="1800" b="1" spc="-5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+</a:t>
            </a:r>
            <a:r>
              <a:rPr sz="1800" b="1" spc="15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800" b="1" spc="45" dirty="0">
                <a:solidFill>
                  <a:srgbClr val="FF5050"/>
                </a:solidFill>
                <a:latin typeface="Calibri"/>
                <a:cs typeface="Calibri"/>
              </a:rPr>
              <a:t>b</a:t>
            </a:r>
            <a:r>
              <a:rPr sz="1800" b="1" spc="67" baseline="-25462" dirty="0">
                <a:solidFill>
                  <a:srgbClr val="FF5050"/>
                </a:solidFill>
                <a:latin typeface="Calibri"/>
                <a:cs typeface="Calibri"/>
              </a:rPr>
              <a:t>n</a:t>
            </a:r>
            <a:r>
              <a:rPr sz="1800" b="1" spc="45" dirty="0">
                <a:solidFill>
                  <a:srgbClr val="FF5050"/>
                </a:solidFill>
                <a:latin typeface="Calibri"/>
                <a:cs typeface="Calibri"/>
              </a:rPr>
              <a:t>x</a:t>
            </a:r>
            <a:r>
              <a:rPr sz="1800" b="1" spc="67" baseline="-20833" dirty="0">
                <a:solidFill>
                  <a:srgbClr val="FF5050"/>
                </a:solidFill>
                <a:latin typeface="Calibri"/>
                <a:cs typeface="Calibri"/>
              </a:rPr>
              <a:t>n</a:t>
            </a:r>
            <a:r>
              <a:rPr sz="1800" b="1" spc="45" dirty="0">
                <a:solidFill>
                  <a:srgbClr val="FF5050"/>
                </a:solidFill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44520" y="5165216"/>
            <a:ext cx="764159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100" marR="5080" indent="-91503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Usually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logistic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regression for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binary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classification: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so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2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output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classes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example: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email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spam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not,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client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sick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healthy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...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859779" y="1818132"/>
            <a:ext cx="0" cy="3157855"/>
          </a:xfrm>
          <a:custGeom>
            <a:avLst/>
            <a:gdLst/>
            <a:ahLst/>
            <a:cxnLst/>
            <a:rect l="l" t="t" r="r" b="b"/>
            <a:pathLst>
              <a:path h="3157854">
                <a:moveTo>
                  <a:pt x="0" y="0"/>
                </a:moveTo>
                <a:lnTo>
                  <a:pt x="0" y="3157473"/>
                </a:lnTo>
              </a:path>
            </a:pathLst>
          </a:custGeom>
          <a:ln w="57912">
            <a:solidFill>
              <a:srgbClr val="4471C4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233172" y="172212"/>
            <a:ext cx="11707495" cy="707390"/>
          </a:xfrm>
          <a:prstGeom prst="rect">
            <a:avLst/>
          </a:prstGeom>
          <a:ln w="39623">
            <a:solidFill>
              <a:srgbClr val="000000"/>
            </a:solidFill>
          </a:ln>
        </p:spPr>
        <p:txBody>
          <a:bodyPr vert="horz" wrap="square" lIns="0" tIns="10795" rIns="0" bIns="0" rtlCol="0">
            <a:spAutoFit/>
          </a:bodyPr>
          <a:lstStyle/>
          <a:p>
            <a:pPr marL="3810" algn="ctr">
              <a:lnSpc>
                <a:spcPct val="100000"/>
              </a:lnSpc>
              <a:spcBef>
                <a:spcPts val="85"/>
              </a:spcBef>
            </a:pPr>
            <a:r>
              <a:rPr sz="4000" b="0" dirty="0">
                <a:solidFill>
                  <a:srgbClr val="1F1F1F"/>
                </a:solidFill>
                <a:latin typeface="Calibri"/>
                <a:cs typeface="Calibri"/>
              </a:rPr>
              <a:t>Logistic</a:t>
            </a:r>
            <a:r>
              <a:rPr sz="4000" b="0" spc="-7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1F1F1F"/>
                </a:solidFill>
                <a:latin typeface="Calibri"/>
                <a:cs typeface="Calibri"/>
              </a:rPr>
              <a:t>Regression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13105"/>
            <a:ext cx="926655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u="sng" spc="-3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Logistic</a:t>
            </a:r>
            <a:r>
              <a:rPr sz="4400" b="0" u="sng" spc="-18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5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Regression</a:t>
            </a:r>
            <a:r>
              <a:rPr sz="4400" b="0" u="sng" spc="-16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–</a:t>
            </a:r>
            <a:r>
              <a:rPr sz="4400" b="0" u="sng" spc="-10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5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Maximum</a:t>
            </a:r>
            <a:r>
              <a:rPr sz="4400" b="0" u="sng" spc="-19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Likelihood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12670" y="1645158"/>
            <a:ext cx="8933815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Maximum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Likelihood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Estimation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method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estimating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parameters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statistical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model</a:t>
            </a:r>
            <a:endParaRPr sz="1800">
              <a:latin typeface="Calibri"/>
              <a:cs typeface="Calibri"/>
            </a:endParaRPr>
          </a:p>
          <a:p>
            <a:pPr marL="222885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given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observations,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by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finding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parameter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values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maximize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likelihood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of</a:t>
            </a:r>
            <a:endParaRPr sz="1800">
              <a:latin typeface="Calibri"/>
              <a:cs typeface="Calibri"/>
            </a:endParaRPr>
          </a:p>
          <a:p>
            <a:pPr marL="37846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making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observations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given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parameters</a:t>
            </a:r>
            <a:endParaRPr sz="1800">
              <a:latin typeface="Calibri"/>
              <a:cs typeface="Calibri"/>
            </a:endParaRPr>
          </a:p>
          <a:p>
            <a:pPr marL="1404620">
              <a:lnSpc>
                <a:spcPct val="100000"/>
              </a:lnSpc>
              <a:spcBef>
                <a:spcPts val="1075"/>
              </a:spcBef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method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based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likelihood-</a:t>
            </a:r>
            <a:r>
              <a:rPr sz="1800" b="1" spc="-10" dirty="0">
                <a:latin typeface="Calibri"/>
                <a:cs typeface="Calibri"/>
              </a:rPr>
              <a:t>function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92352" y="3269084"/>
            <a:ext cx="1665605" cy="883285"/>
          </a:xfrm>
          <a:prstGeom prst="rect">
            <a:avLst/>
          </a:prstGeom>
        </p:spPr>
        <p:txBody>
          <a:bodyPr vert="horz" wrap="square" lIns="0" tIns="160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65"/>
              </a:spcBef>
            </a:pPr>
            <a:r>
              <a:rPr sz="2400" b="1" dirty="0">
                <a:solidFill>
                  <a:srgbClr val="FF5050"/>
                </a:solidFill>
                <a:latin typeface="Calibri"/>
                <a:cs typeface="Calibri"/>
              </a:rPr>
              <a:t>ln</a:t>
            </a:r>
            <a:r>
              <a:rPr sz="2400" b="1" spc="-3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5050"/>
                </a:solidFill>
                <a:latin typeface="Calibri"/>
                <a:cs typeface="Calibri"/>
              </a:rPr>
              <a:t>L(β,x)</a:t>
            </a:r>
            <a:endParaRPr sz="2400">
              <a:latin typeface="Calibri"/>
              <a:cs typeface="Calibri"/>
            </a:endParaRPr>
          </a:p>
          <a:p>
            <a:pPr marL="106045">
              <a:lnSpc>
                <a:spcPct val="100000"/>
              </a:lnSpc>
              <a:spcBef>
                <a:spcPts val="785"/>
              </a:spcBef>
            </a:pPr>
            <a:r>
              <a:rPr sz="1600" spc="-20" dirty="0">
                <a:latin typeface="Calibri"/>
                <a:cs typeface="Calibri"/>
              </a:rPr>
              <a:t>likelihood-</a:t>
            </a:r>
            <a:r>
              <a:rPr sz="1600" spc="-10" dirty="0">
                <a:latin typeface="Calibri"/>
                <a:cs typeface="Calibri"/>
              </a:rPr>
              <a:t>function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18152" y="3017177"/>
            <a:ext cx="1867535" cy="79121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600" dirty="0">
                <a:latin typeface="Calibri"/>
                <a:cs typeface="Calibri"/>
              </a:rPr>
              <a:t>log</a:t>
            </a:r>
            <a:r>
              <a:rPr sz="1600" spc="7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likelihood-</a:t>
            </a:r>
            <a:r>
              <a:rPr sz="1600" spc="-10" dirty="0">
                <a:latin typeface="Calibri"/>
                <a:cs typeface="Calibri"/>
              </a:rPr>
              <a:t>function</a:t>
            </a:r>
            <a:endParaRPr sz="1600">
              <a:latin typeface="Calibri"/>
              <a:cs typeface="Calibri"/>
            </a:endParaRPr>
          </a:p>
          <a:p>
            <a:pPr marL="673735">
              <a:lnSpc>
                <a:spcPct val="100000"/>
              </a:lnSpc>
              <a:spcBef>
                <a:spcPts val="730"/>
              </a:spcBef>
              <a:tabLst>
                <a:tab pos="1529715" algn="l"/>
              </a:tabLst>
            </a:pPr>
            <a:r>
              <a:rPr sz="2400" b="1" spc="-10" dirty="0">
                <a:solidFill>
                  <a:srgbClr val="FF5050"/>
                </a:solidFill>
                <a:latin typeface="Calibri"/>
                <a:cs typeface="Calibri"/>
              </a:rPr>
              <a:t>l(β,x)</a:t>
            </a:r>
            <a:r>
              <a:rPr sz="2400" b="1" dirty="0">
                <a:solidFill>
                  <a:srgbClr val="FF5050"/>
                </a:solidFill>
                <a:latin typeface="Calibri"/>
                <a:cs typeface="Calibri"/>
              </a:rPr>
              <a:t>	</a:t>
            </a:r>
            <a:r>
              <a:rPr sz="2400" b="1" spc="-50" dirty="0">
                <a:solidFill>
                  <a:srgbClr val="FF5050"/>
                </a:solidFill>
                <a:latin typeface="Calibri"/>
                <a:cs typeface="Calibri"/>
              </a:rPr>
              <a:t>=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24733" y="4227398"/>
            <a:ext cx="7035165" cy="1202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aim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same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have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seen for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Linear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Regression: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after</a:t>
            </a:r>
            <a:r>
              <a:rPr sz="1800" spc="-25" dirty="0">
                <a:latin typeface="Calibri"/>
                <a:cs typeface="Calibri"/>
              </a:rPr>
              <a:t> the</a:t>
            </a:r>
            <a:endParaRPr sz="1800">
              <a:latin typeface="Calibri"/>
              <a:cs typeface="Calibri"/>
            </a:endParaRPr>
          </a:p>
          <a:p>
            <a:pPr marR="120014" algn="ctr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optimal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β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values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maximize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likelihood-function</a:t>
            </a:r>
            <a:endParaRPr sz="1800">
              <a:latin typeface="Calibri"/>
              <a:cs typeface="Calibri"/>
            </a:endParaRPr>
          </a:p>
          <a:p>
            <a:pPr marL="2553335">
              <a:lnSpc>
                <a:spcPts val="1980"/>
              </a:lnSpc>
              <a:spcBef>
                <a:spcPts val="1455"/>
              </a:spcBef>
            </a:pP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β</a:t>
            </a:r>
            <a:r>
              <a:rPr sz="1800" b="1" spc="-2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{</a:t>
            </a:r>
            <a:r>
              <a:rPr sz="1800" b="1" spc="-2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arg</a:t>
            </a:r>
            <a:r>
              <a:rPr sz="1800" b="1" spc="-4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max</a:t>
            </a:r>
            <a:r>
              <a:rPr sz="1800" b="1" spc="-5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5050"/>
                </a:solidFill>
                <a:latin typeface="Calibri"/>
                <a:cs typeface="Calibri"/>
              </a:rPr>
              <a:t>l(β,x)}</a:t>
            </a:r>
            <a:endParaRPr sz="1800">
              <a:latin typeface="Calibri"/>
              <a:cs typeface="Calibri"/>
            </a:endParaRPr>
          </a:p>
          <a:p>
            <a:pPr marL="1624330" algn="ctr">
              <a:lnSpc>
                <a:spcPts val="1500"/>
              </a:lnSpc>
            </a:pPr>
            <a:r>
              <a:rPr sz="1400" b="1" spc="-5" dirty="0">
                <a:solidFill>
                  <a:srgbClr val="FF5050"/>
                </a:solidFill>
                <a:latin typeface="Calibri"/>
                <a:cs typeface="Calibri"/>
              </a:rPr>
              <a:t>β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13105"/>
            <a:ext cx="926655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u="sng" spc="-3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Logistic</a:t>
            </a:r>
            <a:r>
              <a:rPr sz="4400" b="0" u="sng" spc="-18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5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Regression</a:t>
            </a:r>
            <a:r>
              <a:rPr sz="4400" b="0" u="sng" spc="-16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–</a:t>
            </a:r>
            <a:r>
              <a:rPr sz="4400" b="0" u="sng" spc="-10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5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Maximum</a:t>
            </a:r>
            <a:r>
              <a:rPr sz="4400" b="0" u="sng" spc="-19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Likelihood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12670" y="1645158"/>
            <a:ext cx="8933815" cy="1260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Maximum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Likelihood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Estimation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method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estimating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parameters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statistical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model</a:t>
            </a:r>
            <a:endParaRPr sz="1800" dirty="0">
              <a:latin typeface="Calibri"/>
              <a:cs typeface="Calibri"/>
            </a:endParaRPr>
          </a:p>
          <a:p>
            <a:pPr marL="222885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given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observations,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by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finding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parameter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values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maximize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likelihood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of</a:t>
            </a:r>
            <a:endParaRPr sz="1800" dirty="0">
              <a:latin typeface="Calibri"/>
              <a:cs typeface="Calibri"/>
            </a:endParaRPr>
          </a:p>
          <a:p>
            <a:pPr marL="37846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making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observations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given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parameters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 dirty="0">
              <a:latin typeface="Calibri"/>
              <a:cs typeface="Calibri"/>
            </a:endParaRPr>
          </a:p>
          <a:p>
            <a:pPr marR="2246630" algn="ctr">
              <a:lnSpc>
                <a:spcPct val="100000"/>
              </a:lnSpc>
            </a:pPr>
            <a:endParaRPr sz="1300" dirty="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02428" y="4010609"/>
            <a:ext cx="92329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dirty="0">
                <a:solidFill>
                  <a:srgbClr val="FF5050"/>
                </a:solidFill>
                <a:latin typeface="Calibri"/>
                <a:cs typeface="Calibri"/>
              </a:rPr>
              <a:t>p(y</a:t>
            </a:r>
            <a:r>
              <a:rPr sz="2000" b="1" spc="-3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5050"/>
                </a:solidFill>
                <a:latin typeface="Calibri"/>
                <a:cs typeface="Calibri"/>
              </a:rPr>
              <a:t>,</a:t>
            </a:r>
            <a:r>
              <a:rPr sz="2000" b="1" u="sng" dirty="0">
                <a:solidFill>
                  <a:srgbClr val="FF5050"/>
                </a:solidFill>
                <a:uFill>
                  <a:solidFill>
                    <a:srgbClr val="FF5050"/>
                  </a:solidFill>
                </a:uFill>
                <a:latin typeface="Calibri"/>
                <a:cs typeface="Calibri"/>
              </a:rPr>
              <a:t>x</a:t>
            </a:r>
            <a:r>
              <a:rPr sz="2000" b="1" spc="5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5050"/>
                </a:solidFill>
                <a:latin typeface="Calibri"/>
                <a:cs typeface="Calibri"/>
              </a:rPr>
              <a:t>)</a:t>
            </a:r>
            <a:r>
              <a:rPr sz="2000" b="1" spc="-1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000" b="1" spc="-50" dirty="0">
                <a:solidFill>
                  <a:srgbClr val="FF5050"/>
                </a:solidFill>
                <a:latin typeface="Calibri"/>
                <a:cs typeface="Calibri"/>
              </a:rPr>
              <a:t>=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207252" y="4207764"/>
            <a:ext cx="1712595" cy="0"/>
          </a:xfrm>
          <a:custGeom>
            <a:avLst/>
            <a:gdLst/>
            <a:ahLst/>
            <a:cxnLst/>
            <a:rect l="l" t="t" r="r" b="b"/>
            <a:pathLst>
              <a:path w="1712595">
                <a:moveTo>
                  <a:pt x="0" y="0"/>
                </a:moveTo>
                <a:lnTo>
                  <a:pt x="1712341" y="0"/>
                </a:lnTo>
              </a:path>
            </a:pathLst>
          </a:custGeom>
          <a:ln w="27432">
            <a:solidFill>
              <a:srgbClr val="FF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909943" y="3800043"/>
            <a:ext cx="15430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FF5050"/>
                </a:solidFill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28969" y="4308094"/>
            <a:ext cx="75184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11785" algn="l"/>
                <a:tab pos="610870" algn="l"/>
              </a:tabLst>
            </a:pPr>
            <a:r>
              <a:rPr sz="2000" b="1" spc="-50" dirty="0">
                <a:solidFill>
                  <a:srgbClr val="FF5050"/>
                </a:solidFill>
                <a:latin typeface="Calibri"/>
                <a:cs typeface="Calibri"/>
              </a:rPr>
              <a:t>1</a:t>
            </a:r>
            <a:r>
              <a:rPr sz="2000" b="1" dirty="0">
                <a:solidFill>
                  <a:srgbClr val="FF5050"/>
                </a:solidFill>
                <a:latin typeface="Calibri"/>
                <a:cs typeface="Calibri"/>
              </a:rPr>
              <a:t>	</a:t>
            </a:r>
            <a:r>
              <a:rPr sz="2000" b="1" spc="-50" dirty="0">
                <a:solidFill>
                  <a:srgbClr val="FF5050"/>
                </a:solidFill>
                <a:latin typeface="Calibri"/>
                <a:cs typeface="Calibri"/>
              </a:rPr>
              <a:t>+</a:t>
            </a:r>
            <a:r>
              <a:rPr sz="2000" b="1" dirty="0">
                <a:solidFill>
                  <a:srgbClr val="FF5050"/>
                </a:solidFill>
                <a:latin typeface="Calibri"/>
                <a:cs typeface="Calibri"/>
              </a:rPr>
              <a:t>	</a:t>
            </a:r>
            <a:r>
              <a:rPr sz="2000" b="1" spc="-50" dirty="0">
                <a:solidFill>
                  <a:srgbClr val="FF5050"/>
                </a:solidFill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82917" y="4188714"/>
            <a:ext cx="906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-</a:t>
            </a:r>
            <a:r>
              <a:rPr sz="1800" b="1" spc="-3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800" b="1" spc="-40" dirty="0">
                <a:solidFill>
                  <a:srgbClr val="FF5050"/>
                </a:solidFill>
                <a:latin typeface="Calibri"/>
                <a:cs typeface="Calibri"/>
              </a:rPr>
              <a:t>(</a:t>
            </a:r>
            <a:r>
              <a:rPr sz="1800" b="1" u="sng" spc="-40" dirty="0">
                <a:solidFill>
                  <a:srgbClr val="FF5050"/>
                </a:solidFill>
                <a:uFill>
                  <a:solidFill>
                    <a:srgbClr val="FF5050"/>
                  </a:solidFill>
                </a:uFill>
                <a:latin typeface="Calibri"/>
                <a:cs typeface="Calibri"/>
              </a:rPr>
              <a:t>x</a:t>
            </a:r>
            <a:r>
              <a:rPr sz="1800" b="1" spc="-40" dirty="0">
                <a:solidFill>
                  <a:srgbClr val="FF5050"/>
                </a:solidFill>
                <a:latin typeface="Calibri"/>
                <a:cs typeface="Calibri"/>
              </a:rPr>
              <a:t>’</a:t>
            </a:r>
            <a:r>
              <a:rPr sz="1800" b="1" spc="-60" baseline="-27777" dirty="0">
                <a:solidFill>
                  <a:srgbClr val="FF5050"/>
                </a:solidFill>
                <a:latin typeface="Calibri"/>
                <a:cs typeface="Calibri"/>
              </a:rPr>
              <a:t>i</a:t>
            </a:r>
            <a:r>
              <a:rPr sz="1800" b="1" spc="172" baseline="-27777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*</a:t>
            </a:r>
            <a:r>
              <a:rPr sz="1800" b="1" spc="-3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5050"/>
                </a:solidFill>
                <a:latin typeface="Calibri"/>
                <a:cs typeface="Calibri"/>
              </a:rPr>
              <a:t>β</a:t>
            </a:r>
            <a:r>
              <a:rPr sz="1800" b="1" spc="-5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1800" b="1" spc="-50" dirty="0">
                <a:solidFill>
                  <a:srgbClr val="FF5050"/>
                </a:solidFill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28309" y="4205096"/>
            <a:ext cx="3263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5590" algn="l"/>
              </a:tabLst>
            </a:pPr>
            <a:r>
              <a:rPr sz="1200" b="1" spc="-50" dirty="0">
                <a:solidFill>
                  <a:srgbClr val="FF5050"/>
                </a:solidFill>
                <a:latin typeface="Calibri"/>
                <a:cs typeface="Calibri"/>
              </a:rPr>
              <a:t>i</a:t>
            </a:r>
            <a:r>
              <a:rPr sz="1200" b="1" dirty="0">
                <a:solidFill>
                  <a:srgbClr val="FF5050"/>
                </a:solidFill>
                <a:latin typeface="Calibri"/>
                <a:cs typeface="Calibri"/>
              </a:rPr>
              <a:t>	</a:t>
            </a:r>
            <a:r>
              <a:rPr sz="1200" b="1" spc="-50" dirty="0">
                <a:solidFill>
                  <a:srgbClr val="FF5050"/>
                </a:solidFill>
                <a:latin typeface="Calibri"/>
                <a:cs typeface="Calibri"/>
              </a:rPr>
              <a:t>i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680831" y="2875280"/>
            <a:ext cx="1858645" cy="5149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600" spc="-20" dirty="0">
                <a:latin typeface="Calibri"/>
                <a:cs typeface="Calibri"/>
              </a:rPr>
              <a:t>likelihood-</a:t>
            </a:r>
            <a:r>
              <a:rPr sz="1600" dirty="0">
                <a:latin typeface="Calibri"/>
                <a:cs typeface="Calibri"/>
              </a:rPr>
              <a:t>function</a:t>
            </a:r>
            <a:r>
              <a:rPr sz="1600" spc="4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for</a:t>
            </a:r>
            <a:endParaRPr sz="1600">
              <a:latin typeface="Calibri"/>
              <a:cs typeface="Calibri"/>
            </a:endParaRPr>
          </a:p>
          <a:p>
            <a:pPr marL="45085" algn="ctr">
              <a:lnSpc>
                <a:spcPct val="100000"/>
              </a:lnSpc>
            </a:pPr>
            <a:r>
              <a:rPr sz="1600" dirty="0">
                <a:latin typeface="Calibri"/>
                <a:cs typeface="Calibri"/>
              </a:rPr>
              <a:t>logistic</a:t>
            </a:r>
            <a:r>
              <a:rPr sz="1600" spc="-7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regression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87444" y="5023230"/>
            <a:ext cx="46875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this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estimate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usually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obtained by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iterative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algorithm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Newton-</a:t>
            </a:r>
            <a:r>
              <a:rPr sz="1800" b="1" dirty="0">
                <a:latin typeface="Calibri"/>
                <a:cs typeface="Calibri"/>
              </a:rPr>
              <a:t>Raphson</a:t>
            </a:r>
            <a:r>
              <a:rPr sz="1800" b="1" spc="-6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method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8D3C565-6695-4AD2-BF42-914A141E81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74333"/>
          <a:stretch/>
        </p:blipFill>
        <p:spPr>
          <a:xfrm>
            <a:off x="3288337" y="2471155"/>
            <a:ext cx="5132723" cy="1479891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4968" y="140207"/>
            <a:ext cx="11927205" cy="939165"/>
            <a:chOff x="124968" y="140207"/>
            <a:chExt cx="11927205" cy="939165"/>
          </a:xfrm>
        </p:grpSpPr>
        <p:sp>
          <p:nvSpPr>
            <p:cNvPr id="3" name="object 3"/>
            <p:cNvSpPr/>
            <p:nvPr/>
          </p:nvSpPr>
          <p:spPr>
            <a:xfrm>
              <a:off x="131064" y="146303"/>
              <a:ext cx="11915140" cy="927100"/>
            </a:xfrm>
            <a:custGeom>
              <a:avLst/>
              <a:gdLst/>
              <a:ahLst/>
              <a:cxnLst/>
              <a:rect l="l" t="t" r="r" b="b"/>
              <a:pathLst>
                <a:path w="11915140" h="927100">
                  <a:moveTo>
                    <a:pt x="11760200" y="0"/>
                  </a:moveTo>
                  <a:lnTo>
                    <a:pt x="154432" y="0"/>
                  </a:lnTo>
                  <a:lnTo>
                    <a:pt x="105618" y="7867"/>
                  </a:lnTo>
                  <a:lnTo>
                    <a:pt x="63225" y="29780"/>
                  </a:lnTo>
                  <a:lnTo>
                    <a:pt x="29795" y="63203"/>
                  </a:lnTo>
                  <a:lnTo>
                    <a:pt x="7872" y="105598"/>
                  </a:lnTo>
                  <a:lnTo>
                    <a:pt x="0" y="154431"/>
                  </a:lnTo>
                  <a:lnTo>
                    <a:pt x="0" y="772160"/>
                  </a:lnTo>
                  <a:lnTo>
                    <a:pt x="7872" y="820993"/>
                  </a:lnTo>
                  <a:lnTo>
                    <a:pt x="29795" y="863388"/>
                  </a:lnTo>
                  <a:lnTo>
                    <a:pt x="63225" y="896811"/>
                  </a:lnTo>
                  <a:lnTo>
                    <a:pt x="105618" y="918724"/>
                  </a:lnTo>
                  <a:lnTo>
                    <a:pt x="154432" y="926592"/>
                  </a:lnTo>
                  <a:lnTo>
                    <a:pt x="11760200" y="926592"/>
                  </a:lnTo>
                  <a:lnTo>
                    <a:pt x="11809033" y="918724"/>
                  </a:lnTo>
                  <a:lnTo>
                    <a:pt x="11851428" y="896811"/>
                  </a:lnTo>
                  <a:lnTo>
                    <a:pt x="11884851" y="863388"/>
                  </a:lnTo>
                  <a:lnTo>
                    <a:pt x="11906764" y="820993"/>
                  </a:lnTo>
                  <a:lnTo>
                    <a:pt x="11914632" y="772160"/>
                  </a:lnTo>
                  <a:lnTo>
                    <a:pt x="11914632" y="154431"/>
                  </a:lnTo>
                  <a:lnTo>
                    <a:pt x="11906764" y="105598"/>
                  </a:lnTo>
                  <a:lnTo>
                    <a:pt x="11884851" y="63203"/>
                  </a:lnTo>
                  <a:lnTo>
                    <a:pt x="11851428" y="29780"/>
                  </a:lnTo>
                  <a:lnTo>
                    <a:pt x="11809033" y="7867"/>
                  </a:lnTo>
                  <a:lnTo>
                    <a:pt x="117602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1064" y="146303"/>
              <a:ext cx="11915140" cy="927100"/>
            </a:xfrm>
            <a:custGeom>
              <a:avLst/>
              <a:gdLst/>
              <a:ahLst/>
              <a:cxnLst/>
              <a:rect l="l" t="t" r="r" b="b"/>
              <a:pathLst>
                <a:path w="11915140" h="927100">
                  <a:moveTo>
                    <a:pt x="0" y="154431"/>
                  </a:moveTo>
                  <a:lnTo>
                    <a:pt x="7872" y="105598"/>
                  </a:lnTo>
                  <a:lnTo>
                    <a:pt x="29795" y="63203"/>
                  </a:lnTo>
                  <a:lnTo>
                    <a:pt x="63225" y="29780"/>
                  </a:lnTo>
                  <a:lnTo>
                    <a:pt x="105618" y="7867"/>
                  </a:lnTo>
                  <a:lnTo>
                    <a:pt x="154432" y="0"/>
                  </a:lnTo>
                  <a:lnTo>
                    <a:pt x="11760200" y="0"/>
                  </a:lnTo>
                  <a:lnTo>
                    <a:pt x="11809033" y="7867"/>
                  </a:lnTo>
                  <a:lnTo>
                    <a:pt x="11851428" y="29780"/>
                  </a:lnTo>
                  <a:lnTo>
                    <a:pt x="11884851" y="63203"/>
                  </a:lnTo>
                  <a:lnTo>
                    <a:pt x="11906764" y="105598"/>
                  </a:lnTo>
                  <a:lnTo>
                    <a:pt x="11914632" y="154431"/>
                  </a:lnTo>
                  <a:lnTo>
                    <a:pt x="11914632" y="772160"/>
                  </a:lnTo>
                  <a:lnTo>
                    <a:pt x="11906764" y="820993"/>
                  </a:lnTo>
                  <a:lnTo>
                    <a:pt x="11884851" y="863388"/>
                  </a:lnTo>
                  <a:lnTo>
                    <a:pt x="11851428" y="896811"/>
                  </a:lnTo>
                  <a:lnTo>
                    <a:pt x="11809033" y="918724"/>
                  </a:lnTo>
                  <a:lnTo>
                    <a:pt x="11760200" y="926592"/>
                  </a:lnTo>
                  <a:lnTo>
                    <a:pt x="154432" y="926592"/>
                  </a:lnTo>
                  <a:lnTo>
                    <a:pt x="105618" y="918724"/>
                  </a:lnTo>
                  <a:lnTo>
                    <a:pt x="63225" y="896811"/>
                  </a:lnTo>
                  <a:lnTo>
                    <a:pt x="29795" y="863388"/>
                  </a:lnTo>
                  <a:lnTo>
                    <a:pt x="7872" y="820993"/>
                  </a:lnTo>
                  <a:lnTo>
                    <a:pt x="0" y="772160"/>
                  </a:lnTo>
                  <a:lnTo>
                    <a:pt x="0" y="154431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1869" rIns="0" bIns="0" rtlCol="0">
            <a:spAutoFit/>
          </a:bodyPr>
          <a:lstStyle/>
          <a:p>
            <a:pPr marL="268478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</a:rPr>
              <a:t>LINEAR</a:t>
            </a:r>
            <a:r>
              <a:rPr sz="3600" spc="-120" dirty="0">
                <a:solidFill>
                  <a:srgbClr val="FFFFFF"/>
                </a:solidFill>
              </a:rPr>
              <a:t> </a:t>
            </a:r>
            <a:r>
              <a:rPr sz="3600" spc="-40" dirty="0">
                <a:solidFill>
                  <a:srgbClr val="FFFFFF"/>
                </a:solidFill>
              </a:rPr>
              <a:t>V/s</a:t>
            </a:r>
            <a:r>
              <a:rPr sz="3600" spc="-114" dirty="0">
                <a:solidFill>
                  <a:srgbClr val="FFFFFF"/>
                </a:solidFill>
              </a:rPr>
              <a:t> </a:t>
            </a:r>
            <a:r>
              <a:rPr sz="3600" dirty="0">
                <a:solidFill>
                  <a:srgbClr val="FFFFFF"/>
                </a:solidFill>
              </a:rPr>
              <a:t>LOGISTIC</a:t>
            </a:r>
            <a:r>
              <a:rPr sz="3600" spc="-114" dirty="0">
                <a:solidFill>
                  <a:srgbClr val="FFFFFF"/>
                </a:solidFill>
              </a:rPr>
              <a:t> </a:t>
            </a:r>
            <a:r>
              <a:rPr sz="3600" spc="-10" dirty="0">
                <a:solidFill>
                  <a:srgbClr val="FFFFFF"/>
                </a:solidFill>
              </a:rPr>
              <a:t>REGRESSION</a:t>
            </a:r>
            <a:endParaRPr sz="3600"/>
          </a:p>
        </p:txBody>
      </p:sp>
      <p:sp>
        <p:nvSpPr>
          <p:cNvPr id="6" name="object 6"/>
          <p:cNvSpPr/>
          <p:nvPr/>
        </p:nvSpPr>
        <p:spPr>
          <a:xfrm>
            <a:off x="6097523" y="1388363"/>
            <a:ext cx="0" cy="5026025"/>
          </a:xfrm>
          <a:custGeom>
            <a:avLst/>
            <a:gdLst/>
            <a:ahLst/>
            <a:cxnLst/>
            <a:rect l="l" t="t" r="r" b="b"/>
            <a:pathLst>
              <a:path h="5026025">
                <a:moveTo>
                  <a:pt x="0" y="0"/>
                </a:moveTo>
                <a:lnTo>
                  <a:pt x="0" y="5025885"/>
                </a:lnTo>
              </a:path>
            </a:pathLst>
          </a:custGeom>
          <a:ln w="57912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551687" y="1901951"/>
            <a:ext cx="3191510" cy="939165"/>
            <a:chOff x="551687" y="1901951"/>
            <a:chExt cx="3191510" cy="939165"/>
          </a:xfrm>
        </p:grpSpPr>
        <p:sp>
          <p:nvSpPr>
            <p:cNvPr id="8" name="object 8"/>
            <p:cNvSpPr/>
            <p:nvPr/>
          </p:nvSpPr>
          <p:spPr>
            <a:xfrm>
              <a:off x="557783" y="1908047"/>
              <a:ext cx="3179445" cy="927100"/>
            </a:xfrm>
            <a:custGeom>
              <a:avLst/>
              <a:gdLst/>
              <a:ahLst/>
              <a:cxnLst/>
              <a:rect l="l" t="t" r="r" b="b"/>
              <a:pathLst>
                <a:path w="3179445" h="927100">
                  <a:moveTo>
                    <a:pt x="2715767" y="0"/>
                  </a:moveTo>
                  <a:lnTo>
                    <a:pt x="0" y="0"/>
                  </a:lnTo>
                  <a:lnTo>
                    <a:pt x="0" y="926591"/>
                  </a:lnTo>
                  <a:lnTo>
                    <a:pt x="2715767" y="926591"/>
                  </a:lnTo>
                  <a:lnTo>
                    <a:pt x="3179064" y="463296"/>
                  </a:lnTo>
                  <a:lnTo>
                    <a:pt x="271576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57783" y="1908047"/>
              <a:ext cx="3179445" cy="927100"/>
            </a:xfrm>
            <a:custGeom>
              <a:avLst/>
              <a:gdLst/>
              <a:ahLst/>
              <a:cxnLst/>
              <a:rect l="l" t="t" r="r" b="b"/>
              <a:pathLst>
                <a:path w="3179445" h="927100">
                  <a:moveTo>
                    <a:pt x="0" y="0"/>
                  </a:moveTo>
                  <a:lnTo>
                    <a:pt x="2715767" y="0"/>
                  </a:lnTo>
                  <a:lnTo>
                    <a:pt x="3179064" y="463296"/>
                  </a:lnTo>
                  <a:lnTo>
                    <a:pt x="2715767" y="926591"/>
                  </a:lnTo>
                  <a:lnTo>
                    <a:pt x="0" y="926591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24585" y="2208021"/>
            <a:ext cx="2416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CONTINUOUS</a:t>
            </a:r>
            <a:r>
              <a:rPr sz="18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51687" y="3102864"/>
            <a:ext cx="3191510" cy="939165"/>
            <a:chOff x="551687" y="3102864"/>
            <a:chExt cx="3191510" cy="939165"/>
          </a:xfrm>
        </p:grpSpPr>
        <p:sp>
          <p:nvSpPr>
            <p:cNvPr id="12" name="object 12"/>
            <p:cNvSpPr/>
            <p:nvPr/>
          </p:nvSpPr>
          <p:spPr>
            <a:xfrm>
              <a:off x="557783" y="3108960"/>
              <a:ext cx="3179445" cy="927100"/>
            </a:xfrm>
            <a:custGeom>
              <a:avLst/>
              <a:gdLst/>
              <a:ahLst/>
              <a:cxnLst/>
              <a:rect l="l" t="t" r="r" b="b"/>
              <a:pathLst>
                <a:path w="3179445" h="927100">
                  <a:moveTo>
                    <a:pt x="2715767" y="0"/>
                  </a:moveTo>
                  <a:lnTo>
                    <a:pt x="0" y="0"/>
                  </a:lnTo>
                  <a:lnTo>
                    <a:pt x="0" y="926591"/>
                  </a:lnTo>
                  <a:lnTo>
                    <a:pt x="2715767" y="926591"/>
                  </a:lnTo>
                  <a:lnTo>
                    <a:pt x="3179064" y="463295"/>
                  </a:lnTo>
                  <a:lnTo>
                    <a:pt x="271576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57783" y="3108960"/>
              <a:ext cx="3179445" cy="927100"/>
            </a:xfrm>
            <a:custGeom>
              <a:avLst/>
              <a:gdLst/>
              <a:ahLst/>
              <a:cxnLst/>
              <a:rect l="l" t="t" r="r" b="b"/>
              <a:pathLst>
                <a:path w="3179445" h="927100">
                  <a:moveTo>
                    <a:pt x="0" y="0"/>
                  </a:moveTo>
                  <a:lnTo>
                    <a:pt x="2715767" y="0"/>
                  </a:lnTo>
                  <a:lnTo>
                    <a:pt x="3179064" y="463295"/>
                  </a:lnTo>
                  <a:lnTo>
                    <a:pt x="2715767" y="926591"/>
                  </a:lnTo>
                  <a:lnTo>
                    <a:pt x="0" y="926591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44041" y="3270326"/>
            <a:ext cx="19754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SOLVES</a:t>
            </a:r>
            <a:r>
              <a:rPr sz="1800" b="1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REGRESSION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PROBLEMS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51687" y="4401311"/>
            <a:ext cx="3191510" cy="939165"/>
            <a:chOff x="551687" y="4401311"/>
            <a:chExt cx="3191510" cy="939165"/>
          </a:xfrm>
        </p:grpSpPr>
        <p:sp>
          <p:nvSpPr>
            <p:cNvPr id="16" name="object 16"/>
            <p:cNvSpPr/>
            <p:nvPr/>
          </p:nvSpPr>
          <p:spPr>
            <a:xfrm>
              <a:off x="557783" y="4407407"/>
              <a:ext cx="3179445" cy="927100"/>
            </a:xfrm>
            <a:custGeom>
              <a:avLst/>
              <a:gdLst/>
              <a:ahLst/>
              <a:cxnLst/>
              <a:rect l="l" t="t" r="r" b="b"/>
              <a:pathLst>
                <a:path w="3179445" h="927100">
                  <a:moveTo>
                    <a:pt x="2715767" y="0"/>
                  </a:moveTo>
                  <a:lnTo>
                    <a:pt x="0" y="0"/>
                  </a:lnTo>
                  <a:lnTo>
                    <a:pt x="0" y="926592"/>
                  </a:lnTo>
                  <a:lnTo>
                    <a:pt x="2715767" y="926592"/>
                  </a:lnTo>
                  <a:lnTo>
                    <a:pt x="3179064" y="463296"/>
                  </a:lnTo>
                  <a:lnTo>
                    <a:pt x="271576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7783" y="4407407"/>
              <a:ext cx="3179445" cy="927100"/>
            </a:xfrm>
            <a:custGeom>
              <a:avLst/>
              <a:gdLst/>
              <a:ahLst/>
              <a:cxnLst/>
              <a:rect l="l" t="t" r="r" b="b"/>
              <a:pathLst>
                <a:path w="3179445" h="927100">
                  <a:moveTo>
                    <a:pt x="0" y="0"/>
                  </a:moveTo>
                  <a:lnTo>
                    <a:pt x="2715767" y="0"/>
                  </a:lnTo>
                  <a:lnTo>
                    <a:pt x="3179064" y="463296"/>
                  </a:lnTo>
                  <a:lnTo>
                    <a:pt x="2715767" y="926592"/>
                  </a:lnTo>
                  <a:lnTo>
                    <a:pt x="0" y="926592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306449" y="4707128"/>
            <a:ext cx="144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STRAIGHT</a:t>
            </a:r>
            <a:r>
              <a:rPr sz="1800" b="1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LINE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275576" y="1901951"/>
            <a:ext cx="3194685" cy="939165"/>
            <a:chOff x="7275576" y="1901951"/>
            <a:chExt cx="3194685" cy="939165"/>
          </a:xfrm>
        </p:grpSpPr>
        <p:sp>
          <p:nvSpPr>
            <p:cNvPr id="20" name="object 20"/>
            <p:cNvSpPr/>
            <p:nvPr/>
          </p:nvSpPr>
          <p:spPr>
            <a:xfrm>
              <a:off x="7281672" y="1908047"/>
              <a:ext cx="3182620" cy="927100"/>
            </a:xfrm>
            <a:custGeom>
              <a:avLst/>
              <a:gdLst/>
              <a:ahLst/>
              <a:cxnLst/>
              <a:rect l="l" t="t" r="r" b="b"/>
              <a:pathLst>
                <a:path w="3182620" h="927100">
                  <a:moveTo>
                    <a:pt x="2718816" y="0"/>
                  </a:moveTo>
                  <a:lnTo>
                    <a:pt x="0" y="0"/>
                  </a:lnTo>
                  <a:lnTo>
                    <a:pt x="0" y="926591"/>
                  </a:lnTo>
                  <a:lnTo>
                    <a:pt x="2718816" y="926591"/>
                  </a:lnTo>
                  <a:lnTo>
                    <a:pt x="3182111" y="463296"/>
                  </a:lnTo>
                  <a:lnTo>
                    <a:pt x="271881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281672" y="1908047"/>
              <a:ext cx="3182620" cy="927100"/>
            </a:xfrm>
            <a:custGeom>
              <a:avLst/>
              <a:gdLst/>
              <a:ahLst/>
              <a:cxnLst/>
              <a:rect l="l" t="t" r="r" b="b"/>
              <a:pathLst>
                <a:path w="3182620" h="927100">
                  <a:moveTo>
                    <a:pt x="0" y="0"/>
                  </a:moveTo>
                  <a:lnTo>
                    <a:pt x="2718816" y="0"/>
                  </a:lnTo>
                  <a:lnTo>
                    <a:pt x="3182111" y="463296"/>
                  </a:lnTo>
                  <a:lnTo>
                    <a:pt x="2718816" y="926591"/>
                  </a:lnTo>
                  <a:lnTo>
                    <a:pt x="0" y="926591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551801" y="2208021"/>
            <a:ext cx="2413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CATEGORICAL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275576" y="3102864"/>
            <a:ext cx="3194685" cy="939165"/>
            <a:chOff x="7275576" y="3102864"/>
            <a:chExt cx="3194685" cy="939165"/>
          </a:xfrm>
        </p:grpSpPr>
        <p:sp>
          <p:nvSpPr>
            <p:cNvPr id="24" name="object 24"/>
            <p:cNvSpPr/>
            <p:nvPr/>
          </p:nvSpPr>
          <p:spPr>
            <a:xfrm>
              <a:off x="7281672" y="3108960"/>
              <a:ext cx="3182620" cy="927100"/>
            </a:xfrm>
            <a:custGeom>
              <a:avLst/>
              <a:gdLst/>
              <a:ahLst/>
              <a:cxnLst/>
              <a:rect l="l" t="t" r="r" b="b"/>
              <a:pathLst>
                <a:path w="3182620" h="927100">
                  <a:moveTo>
                    <a:pt x="2718816" y="0"/>
                  </a:moveTo>
                  <a:lnTo>
                    <a:pt x="0" y="0"/>
                  </a:lnTo>
                  <a:lnTo>
                    <a:pt x="0" y="926591"/>
                  </a:lnTo>
                  <a:lnTo>
                    <a:pt x="2718816" y="926591"/>
                  </a:lnTo>
                  <a:lnTo>
                    <a:pt x="3182111" y="463295"/>
                  </a:lnTo>
                  <a:lnTo>
                    <a:pt x="271881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281672" y="3108960"/>
              <a:ext cx="3182620" cy="927100"/>
            </a:xfrm>
            <a:custGeom>
              <a:avLst/>
              <a:gdLst/>
              <a:ahLst/>
              <a:cxnLst/>
              <a:rect l="l" t="t" r="r" b="b"/>
              <a:pathLst>
                <a:path w="3182620" h="927100">
                  <a:moveTo>
                    <a:pt x="0" y="0"/>
                  </a:moveTo>
                  <a:lnTo>
                    <a:pt x="2718816" y="0"/>
                  </a:lnTo>
                  <a:lnTo>
                    <a:pt x="3182111" y="463295"/>
                  </a:lnTo>
                  <a:lnTo>
                    <a:pt x="2718816" y="926591"/>
                  </a:lnTo>
                  <a:lnTo>
                    <a:pt x="0" y="926591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615808" y="3270326"/>
            <a:ext cx="22847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SOLVES</a:t>
            </a:r>
            <a:r>
              <a:rPr sz="18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CLASSIFICATION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PROBLEMS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275576" y="4401311"/>
            <a:ext cx="3194685" cy="939165"/>
            <a:chOff x="7275576" y="4401311"/>
            <a:chExt cx="3194685" cy="939165"/>
          </a:xfrm>
        </p:grpSpPr>
        <p:sp>
          <p:nvSpPr>
            <p:cNvPr id="28" name="object 28"/>
            <p:cNvSpPr/>
            <p:nvPr/>
          </p:nvSpPr>
          <p:spPr>
            <a:xfrm>
              <a:off x="7281672" y="4407407"/>
              <a:ext cx="3182620" cy="927100"/>
            </a:xfrm>
            <a:custGeom>
              <a:avLst/>
              <a:gdLst/>
              <a:ahLst/>
              <a:cxnLst/>
              <a:rect l="l" t="t" r="r" b="b"/>
              <a:pathLst>
                <a:path w="3182620" h="927100">
                  <a:moveTo>
                    <a:pt x="2718816" y="0"/>
                  </a:moveTo>
                  <a:lnTo>
                    <a:pt x="0" y="0"/>
                  </a:lnTo>
                  <a:lnTo>
                    <a:pt x="0" y="926592"/>
                  </a:lnTo>
                  <a:lnTo>
                    <a:pt x="2718816" y="926592"/>
                  </a:lnTo>
                  <a:lnTo>
                    <a:pt x="3182111" y="463296"/>
                  </a:lnTo>
                  <a:lnTo>
                    <a:pt x="271881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281672" y="4407407"/>
              <a:ext cx="3182620" cy="927100"/>
            </a:xfrm>
            <a:custGeom>
              <a:avLst/>
              <a:gdLst/>
              <a:ahLst/>
              <a:cxnLst/>
              <a:rect l="l" t="t" r="r" b="b"/>
              <a:pathLst>
                <a:path w="3182620" h="927100">
                  <a:moveTo>
                    <a:pt x="0" y="0"/>
                  </a:moveTo>
                  <a:lnTo>
                    <a:pt x="2718816" y="0"/>
                  </a:lnTo>
                  <a:lnTo>
                    <a:pt x="3182111" y="463296"/>
                  </a:lnTo>
                  <a:lnTo>
                    <a:pt x="2718816" y="926592"/>
                  </a:lnTo>
                  <a:lnTo>
                    <a:pt x="0" y="926592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8280654" y="4707128"/>
            <a:ext cx="9505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- 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CURVE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3333" y="318897"/>
            <a:ext cx="5884545" cy="1246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4000" b="0" dirty="0">
                <a:latin typeface="Calibri"/>
                <a:cs typeface="Calibri"/>
              </a:rPr>
              <a:t>What</a:t>
            </a:r>
            <a:r>
              <a:rPr sz="4000" b="0" spc="-75" dirty="0">
                <a:latin typeface="Calibri"/>
                <a:cs typeface="Calibri"/>
              </a:rPr>
              <a:t> </a:t>
            </a:r>
            <a:r>
              <a:rPr sz="4000" b="0" dirty="0">
                <a:latin typeface="Calibri"/>
                <a:cs typeface="Calibri"/>
              </a:rPr>
              <a:t>if</a:t>
            </a:r>
            <a:r>
              <a:rPr sz="4000" b="0" spc="-30" dirty="0">
                <a:latin typeface="Calibri"/>
                <a:cs typeface="Calibri"/>
              </a:rPr>
              <a:t> </a:t>
            </a:r>
            <a:r>
              <a:rPr sz="4000" b="0" dirty="0">
                <a:latin typeface="Calibri"/>
                <a:cs typeface="Calibri"/>
              </a:rPr>
              <a:t>computer</a:t>
            </a:r>
            <a:r>
              <a:rPr sz="4000" b="0" spc="-70" dirty="0">
                <a:latin typeface="Calibri"/>
                <a:cs typeface="Calibri"/>
              </a:rPr>
              <a:t> </a:t>
            </a:r>
            <a:r>
              <a:rPr sz="4000" b="0" dirty="0">
                <a:latin typeface="Calibri"/>
                <a:cs typeface="Calibri"/>
              </a:rPr>
              <a:t>do</a:t>
            </a:r>
            <a:r>
              <a:rPr sz="4000" b="0" spc="-30" dirty="0">
                <a:latin typeface="Calibri"/>
                <a:cs typeface="Calibri"/>
              </a:rPr>
              <a:t> </a:t>
            </a:r>
            <a:r>
              <a:rPr sz="4000" b="0" dirty="0">
                <a:latin typeface="Calibri"/>
                <a:cs typeface="Calibri"/>
              </a:rPr>
              <a:t>this</a:t>
            </a:r>
            <a:r>
              <a:rPr sz="4000" b="0" spc="-55" dirty="0">
                <a:latin typeface="Calibri"/>
                <a:cs typeface="Calibri"/>
              </a:rPr>
              <a:t> </a:t>
            </a:r>
            <a:r>
              <a:rPr sz="4000" b="0" spc="-25" dirty="0">
                <a:latin typeface="Calibri"/>
                <a:cs typeface="Calibri"/>
              </a:rPr>
              <a:t>for </a:t>
            </a:r>
            <a:r>
              <a:rPr sz="4000" b="0" dirty="0">
                <a:latin typeface="Calibri"/>
                <a:cs typeface="Calibri"/>
              </a:rPr>
              <a:t>you</a:t>
            </a:r>
            <a:r>
              <a:rPr sz="4000" b="0" spc="-45" dirty="0">
                <a:latin typeface="Calibri"/>
                <a:cs typeface="Calibri"/>
              </a:rPr>
              <a:t> </a:t>
            </a:r>
            <a:r>
              <a:rPr sz="4000" b="0" spc="-50" dirty="0">
                <a:latin typeface="Calibri"/>
                <a:cs typeface="Calibri"/>
              </a:rPr>
              <a:t>?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73525" y="3909431"/>
            <a:ext cx="4418797" cy="246355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13333" y="2270887"/>
            <a:ext cx="6430010" cy="3079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spc="-150" dirty="0">
                <a:latin typeface="Calibri"/>
                <a:cs typeface="Calibri"/>
              </a:rPr>
              <a:t>To</a:t>
            </a:r>
            <a:r>
              <a:rPr sz="4000" spc="-45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do</a:t>
            </a:r>
            <a:r>
              <a:rPr sz="4000" spc="-50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that</a:t>
            </a:r>
            <a:r>
              <a:rPr sz="4000" spc="-45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we</a:t>
            </a:r>
            <a:r>
              <a:rPr sz="4000" spc="-50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need</a:t>
            </a:r>
            <a:r>
              <a:rPr sz="4000" spc="-70" dirty="0">
                <a:latin typeface="Calibri"/>
                <a:cs typeface="Calibri"/>
              </a:rPr>
              <a:t> </a:t>
            </a:r>
            <a:r>
              <a:rPr sz="4000" spc="-25" dirty="0">
                <a:latin typeface="Calibri"/>
                <a:cs typeface="Calibri"/>
              </a:rPr>
              <a:t>to</a:t>
            </a:r>
            <a:endParaRPr sz="4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4000" dirty="0">
                <a:latin typeface="Calibri"/>
                <a:cs typeface="Calibri"/>
              </a:rPr>
              <a:t>train</a:t>
            </a:r>
            <a:r>
              <a:rPr sz="4000" spc="-100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our</a:t>
            </a:r>
            <a:r>
              <a:rPr sz="4000" spc="-40" dirty="0">
                <a:latin typeface="Calibri"/>
                <a:cs typeface="Calibri"/>
              </a:rPr>
              <a:t> </a:t>
            </a:r>
            <a:r>
              <a:rPr sz="4000" spc="-10" dirty="0">
                <a:latin typeface="Calibri"/>
                <a:cs typeface="Calibri"/>
              </a:rPr>
              <a:t>machines…</a:t>
            </a:r>
            <a:endParaRPr sz="4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4000" dirty="0">
                <a:latin typeface="Calibri"/>
                <a:cs typeface="Calibri"/>
              </a:rPr>
              <a:t>It</a:t>
            </a:r>
            <a:r>
              <a:rPr sz="4000" spc="-55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means</a:t>
            </a:r>
            <a:r>
              <a:rPr sz="4000" spc="-50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we</a:t>
            </a:r>
            <a:r>
              <a:rPr sz="4000" spc="-45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need</a:t>
            </a:r>
            <a:r>
              <a:rPr sz="4000" spc="-45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to</a:t>
            </a:r>
            <a:r>
              <a:rPr sz="4000" spc="-40" dirty="0">
                <a:latin typeface="Calibri"/>
                <a:cs typeface="Calibri"/>
              </a:rPr>
              <a:t> </a:t>
            </a:r>
            <a:r>
              <a:rPr sz="4000" spc="-10" dirty="0">
                <a:latin typeface="Calibri"/>
                <a:cs typeface="Calibri"/>
              </a:rPr>
              <a:t>share</a:t>
            </a:r>
            <a:endParaRPr sz="4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4000" dirty="0">
                <a:latin typeface="Calibri"/>
                <a:cs typeface="Calibri"/>
              </a:rPr>
              <a:t>our</a:t>
            </a:r>
            <a:r>
              <a:rPr sz="4000" spc="-60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experiences</a:t>
            </a:r>
            <a:r>
              <a:rPr sz="4000" spc="-75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with</a:t>
            </a:r>
            <a:r>
              <a:rPr sz="4000" spc="-45" dirty="0">
                <a:latin typeface="Calibri"/>
                <a:cs typeface="Calibri"/>
              </a:rPr>
              <a:t> </a:t>
            </a:r>
            <a:r>
              <a:rPr sz="4000" spc="-10" dirty="0">
                <a:latin typeface="Calibri"/>
                <a:cs typeface="Calibri"/>
              </a:rPr>
              <a:t>machines</a:t>
            </a:r>
            <a:endParaRPr sz="40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010400" y="249885"/>
            <a:ext cx="4063365" cy="3243580"/>
            <a:chOff x="7010400" y="249885"/>
            <a:chExt cx="4063365" cy="324358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10400" y="1234439"/>
              <a:ext cx="2029968" cy="225856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662396" y="255981"/>
              <a:ext cx="2405380" cy="1358265"/>
            </a:xfrm>
            <a:custGeom>
              <a:avLst/>
              <a:gdLst/>
              <a:ahLst/>
              <a:cxnLst/>
              <a:rect l="l" t="t" r="r" b="b"/>
              <a:pathLst>
                <a:path w="2405379" h="1358265">
                  <a:moveTo>
                    <a:pt x="1219577" y="0"/>
                  </a:moveTo>
                  <a:lnTo>
                    <a:pt x="1166473" y="236"/>
                  </a:lnTo>
                  <a:lnTo>
                    <a:pt x="1113555" y="1645"/>
                  </a:lnTo>
                  <a:lnTo>
                    <a:pt x="1060899" y="4214"/>
                  </a:lnTo>
                  <a:lnTo>
                    <a:pt x="1008585" y="7935"/>
                  </a:lnTo>
                  <a:lnTo>
                    <a:pt x="956692" y="12794"/>
                  </a:lnTo>
                  <a:lnTo>
                    <a:pt x="905297" y="18782"/>
                  </a:lnTo>
                  <a:lnTo>
                    <a:pt x="854481" y="25887"/>
                  </a:lnTo>
                  <a:lnTo>
                    <a:pt x="804320" y="34099"/>
                  </a:lnTo>
                  <a:lnTo>
                    <a:pt x="754895" y="43406"/>
                  </a:lnTo>
                  <a:lnTo>
                    <a:pt x="706284" y="53797"/>
                  </a:lnTo>
                  <a:lnTo>
                    <a:pt x="658564" y="65262"/>
                  </a:lnTo>
                  <a:lnTo>
                    <a:pt x="611816" y="77790"/>
                  </a:lnTo>
                  <a:lnTo>
                    <a:pt x="566118" y="91369"/>
                  </a:lnTo>
                  <a:lnTo>
                    <a:pt x="521548" y="105989"/>
                  </a:lnTo>
                  <a:lnTo>
                    <a:pt x="478185" y="121638"/>
                  </a:lnTo>
                  <a:lnTo>
                    <a:pt x="436108" y="138307"/>
                  </a:lnTo>
                  <a:lnTo>
                    <a:pt x="395395" y="155982"/>
                  </a:lnTo>
                  <a:lnTo>
                    <a:pt x="356125" y="174655"/>
                  </a:lnTo>
                  <a:lnTo>
                    <a:pt x="318376" y="194314"/>
                  </a:lnTo>
                  <a:lnTo>
                    <a:pt x="282229" y="214947"/>
                  </a:lnTo>
                  <a:lnTo>
                    <a:pt x="247760" y="236544"/>
                  </a:lnTo>
                  <a:lnTo>
                    <a:pt x="215048" y="259094"/>
                  </a:lnTo>
                  <a:lnTo>
                    <a:pt x="184173" y="282586"/>
                  </a:lnTo>
                  <a:lnTo>
                    <a:pt x="123336" y="337296"/>
                  </a:lnTo>
                  <a:lnTo>
                    <a:pt x="95206" y="368069"/>
                  </a:lnTo>
                  <a:lnTo>
                    <a:pt x="70785" y="399260"/>
                  </a:lnTo>
                  <a:lnTo>
                    <a:pt x="32918" y="462617"/>
                  </a:lnTo>
                  <a:lnTo>
                    <a:pt x="9426" y="526809"/>
                  </a:lnTo>
                  <a:lnTo>
                    <a:pt x="0" y="591283"/>
                  </a:lnTo>
                  <a:lnTo>
                    <a:pt x="465" y="623451"/>
                  </a:lnTo>
                  <a:lnTo>
                    <a:pt x="11560" y="687303"/>
                  </a:lnTo>
                  <a:lnTo>
                    <a:pt x="35950" y="750047"/>
                  </a:lnTo>
                  <a:lnTo>
                    <a:pt x="73326" y="811127"/>
                  </a:lnTo>
                  <a:lnTo>
                    <a:pt x="123381" y="869987"/>
                  </a:lnTo>
                  <a:lnTo>
                    <a:pt x="153067" y="898410"/>
                  </a:lnTo>
                  <a:lnTo>
                    <a:pt x="185806" y="926071"/>
                  </a:lnTo>
                  <a:lnTo>
                    <a:pt x="221561" y="952899"/>
                  </a:lnTo>
                  <a:lnTo>
                    <a:pt x="260292" y="978824"/>
                  </a:lnTo>
                  <a:lnTo>
                    <a:pt x="301962" y="1003778"/>
                  </a:lnTo>
                  <a:lnTo>
                    <a:pt x="346531" y="1027691"/>
                  </a:lnTo>
                  <a:lnTo>
                    <a:pt x="393962" y="1050493"/>
                  </a:lnTo>
                  <a:lnTo>
                    <a:pt x="444215" y="1072115"/>
                  </a:lnTo>
                  <a:lnTo>
                    <a:pt x="497252" y="1092488"/>
                  </a:lnTo>
                  <a:lnTo>
                    <a:pt x="553035" y="1111542"/>
                  </a:lnTo>
                  <a:lnTo>
                    <a:pt x="611524" y="1129207"/>
                  </a:lnTo>
                  <a:lnTo>
                    <a:pt x="701440" y="1357934"/>
                  </a:lnTo>
                  <a:lnTo>
                    <a:pt x="1046880" y="1201978"/>
                  </a:lnTo>
                  <a:lnTo>
                    <a:pt x="1102903" y="1204987"/>
                  </a:lnTo>
                  <a:lnTo>
                    <a:pt x="1158758" y="1206673"/>
                  </a:lnTo>
                  <a:lnTo>
                    <a:pt x="1214370" y="1207053"/>
                  </a:lnTo>
                  <a:lnTo>
                    <a:pt x="1269661" y="1206147"/>
                  </a:lnTo>
                  <a:lnTo>
                    <a:pt x="1324556" y="1203976"/>
                  </a:lnTo>
                  <a:lnTo>
                    <a:pt x="1378976" y="1200557"/>
                  </a:lnTo>
                  <a:lnTo>
                    <a:pt x="1432846" y="1195911"/>
                  </a:lnTo>
                  <a:lnTo>
                    <a:pt x="1486089" y="1190056"/>
                  </a:lnTo>
                  <a:lnTo>
                    <a:pt x="1538627" y="1183013"/>
                  </a:lnTo>
                  <a:lnTo>
                    <a:pt x="1590385" y="1174799"/>
                  </a:lnTo>
                  <a:lnTo>
                    <a:pt x="1641285" y="1165436"/>
                  </a:lnTo>
                  <a:lnTo>
                    <a:pt x="1691250" y="1154942"/>
                  </a:lnTo>
                  <a:lnTo>
                    <a:pt x="1740205" y="1143336"/>
                  </a:lnTo>
                  <a:lnTo>
                    <a:pt x="1788072" y="1130637"/>
                  </a:lnTo>
                  <a:lnTo>
                    <a:pt x="1834774" y="1116866"/>
                  </a:lnTo>
                  <a:lnTo>
                    <a:pt x="1880236" y="1102041"/>
                  </a:lnTo>
                  <a:lnTo>
                    <a:pt x="1924379" y="1086182"/>
                  </a:lnTo>
                  <a:lnTo>
                    <a:pt x="1967127" y="1069308"/>
                  </a:lnTo>
                  <a:lnTo>
                    <a:pt x="2008405" y="1051439"/>
                  </a:lnTo>
                  <a:lnTo>
                    <a:pt x="2048133" y="1032593"/>
                  </a:lnTo>
                  <a:lnTo>
                    <a:pt x="2086237" y="1012790"/>
                  </a:lnTo>
                  <a:lnTo>
                    <a:pt x="2122640" y="992050"/>
                  </a:lnTo>
                  <a:lnTo>
                    <a:pt x="2157263" y="970391"/>
                  </a:lnTo>
                  <a:lnTo>
                    <a:pt x="2190032" y="947833"/>
                  </a:lnTo>
                  <a:lnTo>
                    <a:pt x="2220869" y="924396"/>
                  </a:lnTo>
                  <a:lnTo>
                    <a:pt x="2281575" y="869812"/>
                  </a:lnTo>
                  <a:lnTo>
                    <a:pt x="2309705" y="839038"/>
                  </a:lnTo>
                  <a:lnTo>
                    <a:pt x="2334125" y="807847"/>
                  </a:lnTo>
                  <a:lnTo>
                    <a:pt x="2371992" y="744491"/>
                  </a:lnTo>
                  <a:lnTo>
                    <a:pt x="2395485" y="680298"/>
                  </a:lnTo>
                  <a:lnTo>
                    <a:pt x="2404911" y="615825"/>
                  </a:lnTo>
                  <a:lnTo>
                    <a:pt x="2404446" y="583657"/>
                  </a:lnTo>
                  <a:lnTo>
                    <a:pt x="2393351" y="519804"/>
                  </a:lnTo>
                  <a:lnTo>
                    <a:pt x="2368961" y="457061"/>
                  </a:lnTo>
                  <a:lnTo>
                    <a:pt x="2331584" y="395981"/>
                  </a:lnTo>
                  <a:lnTo>
                    <a:pt x="2281529" y="337121"/>
                  </a:lnTo>
                  <a:lnTo>
                    <a:pt x="2251844" y="308697"/>
                  </a:lnTo>
                  <a:lnTo>
                    <a:pt x="2219105" y="281037"/>
                  </a:lnTo>
                  <a:lnTo>
                    <a:pt x="2183350" y="254209"/>
                  </a:lnTo>
                  <a:lnTo>
                    <a:pt x="2144618" y="228283"/>
                  </a:lnTo>
                  <a:lnTo>
                    <a:pt x="2102949" y="203330"/>
                  </a:lnTo>
                  <a:lnTo>
                    <a:pt x="2058379" y="179417"/>
                  </a:lnTo>
                  <a:lnTo>
                    <a:pt x="2010949" y="156615"/>
                  </a:lnTo>
                  <a:lnTo>
                    <a:pt x="1960696" y="134992"/>
                  </a:lnTo>
                  <a:lnTo>
                    <a:pt x="1907658" y="114620"/>
                  </a:lnTo>
                  <a:lnTo>
                    <a:pt x="1851876" y="95566"/>
                  </a:lnTo>
                  <a:lnTo>
                    <a:pt x="1793386" y="77901"/>
                  </a:lnTo>
                  <a:lnTo>
                    <a:pt x="1743446" y="64519"/>
                  </a:lnTo>
                  <a:lnTo>
                    <a:pt x="1692825" y="52430"/>
                  </a:lnTo>
                  <a:lnTo>
                    <a:pt x="1641602" y="41624"/>
                  </a:lnTo>
                  <a:lnTo>
                    <a:pt x="1589855" y="32088"/>
                  </a:lnTo>
                  <a:lnTo>
                    <a:pt x="1537663" y="23811"/>
                  </a:lnTo>
                  <a:lnTo>
                    <a:pt x="1485106" y="16784"/>
                  </a:lnTo>
                  <a:lnTo>
                    <a:pt x="1432260" y="10995"/>
                  </a:lnTo>
                  <a:lnTo>
                    <a:pt x="1379206" y="6433"/>
                  </a:lnTo>
                  <a:lnTo>
                    <a:pt x="1326022" y="3087"/>
                  </a:lnTo>
                  <a:lnTo>
                    <a:pt x="1272786" y="946"/>
                  </a:lnTo>
                  <a:lnTo>
                    <a:pt x="121957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662396" y="255981"/>
              <a:ext cx="2405380" cy="1358265"/>
            </a:xfrm>
            <a:custGeom>
              <a:avLst/>
              <a:gdLst/>
              <a:ahLst/>
              <a:cxnLst/>
              <a:rect l="l" t="t" r="r" b="b"/>
              <a:pathLst>
                <a:path w="2405379" h="1358265">
                  <a:moveTo>
                    <a:pt x="701440" y="1357934"/>
                  </a:moveTo>
                  <a:lnTo>
                    <a:pt x="611524" y="1129207"/>
                  </a:lnTo>
                  <a:lnTo>
                    <a:pt x="553035" y="1111542"/>
                  </a:lnTo>
                  <a:lnTo>
                    <a:pt x="497252" y="1092488"/>
                  </a:lnTo>
                  <a:lnTo>
                    <a:pt x="444215" y="1072115"/>
                  </a:lnTo>
                  <a:lnTo>
                    <a:pt x="393962" y="1050493"/>
                  </a:lnTo>
                  <a:lnTo>
                    <a:pt x="346531" y="1027691"/>
                  </a:lnTo>
                  <a:lnTo>
                    <a:pt x="301962" y="1003778"/>
                  </a:lnTo>
                  <a:lnTo>
                    <a:pt x="260292" y="978824"/>
                  </a:lnTo>
                  <a:lnTo>
                    <a:pt x="221561" y="952899"/>
                  </a:lnTo>
                  <a:lnTo>
                    <a:pt x="185806" y="926071"/>
                  </a:lnTo>
                  <a:lnTo>
                    <a:pt x="153067" y="898410"/>
                  </a:lnTo>
                  <a:lnTo>
                    <a:pt x="123381" y="869987"/>
                  </a:lnTo>
                  <a:lnTo>
                    <a:pt x="96788" y="840869"/>
                  </a:lnTo>
                  <a:lnTo>
                    <a:pt x="53034" y="780830"/>
                  </a:lnTo>
                  <a:lnTo>
                    <a:pt x="22112" y="718848"/>
                  </a:lnTo>
                  <a:lnTo>
                    <a:pt x="4331" y="655481"/>
                  </a:lnTo>
                  <a:lnTo>
                    <a:pt x="0" y="591283"/>
                  </a:lnTo>
                  <a:lnTo>
                    <a:pt x="2974" y="559046"/>
                  </a:lnTo>
                  <a:lnTo>
                    <a:pt x="19394" y="494643"/>
                  </a:lnTo>
                  <a:lnTo>
                    <a:pt x="50036" y="430799"/>
                  </a:lnTo>
                  <a:lnTo>
                    <a:pt x="95206" y="368069"/>
                  </a:lnTo>
                  <a:lnTo>
                    <a:pt x="123336" y="337296"/>
                  </a:lnTo>
                  <a:lnTo>
                    <a:pt x="155213" y="307009"/>
                  </a:lnTo>
                  <a:lnTo>
                    <a:pt x="215048" y="259094"/>
                  </a:lnTo>
                  <a:lnTo>
                    <a:pt x="247760" y="236544"/>
                  </a:lnTo>
                  <a:lnTo>
                    <a:pt x="282229" y="214947"/>
                  </a:lnTo>
                  <a:lnTo>
                    <a:pt x="318376" y="194314"/>
                  </a:lnTo>
                  <a:lnTo>
                    <a:pt x="356125" y="174655"/>
                  </a:lnTo>
                  <a:lnTo>
                    <a:pt x="395395" y="155982"/>
                  </a:lnTo>
                  <a:lnTo>
                    <a:pt x="436108" y="138307"/>
                  </a:lnTo>
                  <a:lnTo>
                    <a:pt x="478185" y="121638"/>
                  </a:lnTo>
                  <a:lnTo>
                    <a:pt x="521548" y="105989"/>
                  </a:lnTo>
                  <a:lnTo>
                    <a:pt x="566118" y="91369"/>
                  </a:lnTo>
                  <a:lnTo>
                    <a:pt x="611816" y="77790"/>
                  </a:lnTo>
                  <a:lnTo>
                    <a:pt x="658564" y="65262"/>
                  </a:lnTo>
                  <a:lnTo>
                    <a:pt x="706284" y="53797"/>
                  </a:lnTo>
                  <a:lnTo>
                    <a:pt x="754895" y="43406"/>
                  </a:lnTo>
                  <a:lnTo>
                    <a:pt x="804320" y="34099"/>
                  </a:lnTo>
                  <a:lnTo>
                    <a:pt x="854481" y="25887"/>
                  </a:lnTo>
                  <a:lnTo>
                    <a:pt x="905297" y="18782"/>
                  </a:lnTo>
                  <a:lnTo>
                    <a:pt x="956692" y="12794"/>
                  </a:lnTo>
                  <a:lnTo>
                    <a:pt x="1008585" y="7935"/>
                  </a:lnTo>
                  <a:lnTo>
                    <a:pt x="1060899" y="4214"/>
                  </a:lnTo>
                  <a:lnTo>
                    <a:pt x="1113555" y="1645"/>
                  </a:lnTo>
                  <a:lnTo>
                    <a:pt x="1166473" y="236"/>
                  </a:lnTo>
                  <a:lnTo>
                    <a:pt x="1219577" y="0"/>
                  </a:lnTo>
                  <a:lnTo>
                    <a:pt x="1272786" y="946"/>
                  </a:lnTo>
                  <a:lnTo>
                    <a:pt x="1326022" y="3087"/>
                  </a:lnTo>
                  <a:lnTo>
                    <a:pt x="1379206" y="6433"/>
                  </a:lnTo>
                  <a:lnTo>
                    <a:pt x="1432260" y="10995"/>
                  </a:lnTo>
                  <a:lnTo>
                    <a:pt x="1485106" y="16784"/>
                  </a:lnTo>
                  <a:lnTo>
                    <a:pt x="1537663" y="23811"/>
                  </a:lnTo>
                  <a:lnTo>
                    <a:pt x="1589855" y="32088"/>
                  </a:lnTo>
                  <a:lnTo>
                    <a:pt x="1641602" y="41624"/>
                  </a:lnTo>
                  <a:lnTo>
                    <a:pt x="1692825" y="52430"/>
                  </a:lnTo>
                  <a:lnTo>
                    <a:pt x="1743446" y="64519"/>
                  </a:lnTo>
                  <a:lnTo>
                    <a:pt x="1793386" y="77901"/>
                  </a:lnTo>
                  <a:lnTo>
                    <a:pt x="1851876" y="95566"/>
                  </a:lnTo>
                  <a:lnTo>
                    <a:pt x="1907658" y="114620"/>
                  </a:lnTo>
                  <a:lnTo>
                    <a:pt x="1960696" y="134992"/>
                  </a:lnTo>
                  <a:lnTo>
                    <a:pt x="2010949" y="156615"/>
                  </a:lnTo>
                  <a:lnTo>
                    <a:pt x="2058379" y="179417"/>
                  </a:lnTo>
                  <a:lnTo>
                    <a:pt x="2102949" y="203330"/>
                  </a:lnTo>
                  <a:lnTo>
                    <a:pt x="2144618" y="228283"/>
                  </a:lnTo>
                  <a:lnTo>
                    <a:pt x="2183350" y="254209"/>
                  </a:lnTo>
                  <a:lnTo>
                    <a:pt x="2219105" y="281037"/>
                  </a:lnTo>
                  <a:lnTo>
                    <a:pt x="2251844" y="308697"/>
                  </a:lnTo>
                  <a:lnTo>
                    <a:pt x="2281529" y="337121"/>
                  </a:lnTo>
                  <a:lnTo>
                    <a:pt x="2308122" y="366239"/>
                  </a:lnTo>
                  <a:lnTo>
                    <a:pt x="2351877" y="426278"/>
                  </a:lnTo>
                  <a:lnTo>
                    <a:pt x="2382799" y="488259"/>
                  </a:lnTo>
                  <a:lnTo>
                    <a:pt x="2400580" y="551627"/>
                  </a:lnTo>
                  <a:lnTo>
                    <a:pt x="2404911" y="615825"/>
                  </a:lnTo>
                  <a:lnTo>
                    <a:pt x="2401937" y="648062"/>
                  </a:lnTo>
                  <a:lnTo>
                    <a:pt x="2385516" y="712464"/>
                  </a:lnTo>
                  <a:lnTo>
                    <a:pt x="2354875" y="776308"/>
                  </a:lnTo>
                  <a:lnTo>
                    <a:pt x="2309705" y="839038"/>
                  </a:lnTo>
                  <a:lnTo>
                    <a:pt x="2281575" y="869812"/>
                  </a:lnTo>
                  <a:lnTo>
                    <a:pt x="2249697" y="900099"/>
                  </a:lnTo>
                  <a:lnTo>
                    <a:pt x="2190032" y="947833"/>
                  </a:lnTo>
                  <a:lnTo>
                    <a:pt x="2157263" y="970391"/>
                  </a:lnTo>
                  <a:lnTo>
                    <a:pt x="2122640" y="992050"/>
                  </a:lnTo>
                  <a:lnTo>
                    <a:pt x="2086237" y="1012790"/>
                  </a:lnTo>
                  <a:lnTo>
                    <a:pt x="2048133" y="1032593"/>
                  </a:lnTo>
                  <a:lnTo>
                    <a:pt x="2008405" y="1051439"/>
                  </a:lnTo>
                  <a:lnTo>
                    <a:pt x="1967127" y="1069308"/>
                  </a:lnTo>
                  <a:lnTo>
                    <a:pt x="1924379" y="1086182"/>
                  </a:lnTo>
                  <a:lnTo>
                    <a:pt x="1880236" y="1102041"/>
                  </a:lnTo>
                  <a:lnTo>
                    <a:pt x="1834774" y="1116866"/>
                  </a:lnTo>
                  <a:lnTo>
                    <a:pt x="1788072" y="1130637"/>
                  </a:lnTo>
                  <a:lnTo>
                    <a:pt x="1740205" y="1143336"/>
                  </a:lnTo>
                  <a:lnTo>
                    <a:pt x="1691250" y="1154942"/>
                  </a:lnTo>
                  <a:lnTo>
                    <a:pt x="1641285" y="1165436"/>
                  </a:lnTo>
                  <a:lnTo>
                    <a:pt x="1590385" y="1174799"/>
                  </a:lnTo>
                  <a:lnTo>
                    <a:pt x="1538627" y="1183013"/>
                  </a:lnTo>
                  <a:lnTo>
                    <a:pt x="1486089" y="1190056"/>
                  </a:lnTo>
                  <a:lnTo>
                    <a:pt x="1432846" y="1195911"/>
                  </a:lnTo>
                  <a:lnTo>
                    <a:pt x="1378976" y="1200557"/>
                  </a:lnTo>
                  <a:lnTo>
                    <a:pt x="1324556" y="1203976"/>
                  </a:lnTo>
                  <a:lnTo>
                    <a:pt x="1269661" y="1206147"/>
                  </a:lnTo>
                  <a:lnTo>
                    <a:pt x="1214370" y="1207053"/>
                  </a:lnTo>
                  <a:lnTo>
                    <a:pt x="1158758" y="1206673"/>
                  </a:lnTo>
                  <a:lnTo>
                    <a:pt x="1102903" y="1204987"/>
                  </a:lnTo>
                  <a:lnTo>
                    <a:pt x="1046880" y="1201978"/>
                  </a:lnTo>
                  <a:lnTo>
                    <a:pt x="701440" y="1357934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191370" y="463041"/>
            <a:ext cx="134937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345" marR="5080" indent="-3352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Help 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sz="24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13105"/>
            <a:ext cx="381127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u="sng" spc="-4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Confusion</a:t>
            </a:r>
            <a:r>
              <a:rPr sz="4400" b="0" u="sng" spc="-18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Matrix</a:t>
            </a:r>
            <a:endParaRPr sz="44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614671" y="2593848"/>
            <a:ext cx="2240280" cy="2240280"/>
            <a:chOff x="4614671" y="2593848"/>
            <a:chExt cx="2240280" cy="2240280"/>
          </a:xfrm>
        </p:grpSpPr>
        <p:sp>
          <p:nvSpPr>
            <p:cNvPr id="4" name="object 4"/>
            <p:cNvSpPr/>
            <p:nvPr/>
          </p:nvSpPr>
          <p:spPr>
            <a:xfrm>
              <a:off x="4614671" y="2593848"/>
              <a:ext cx="1118870" cy="1122045"/>
            </a:xfrm>
            <a:custGeom>
              <a:avLst/>
              <a:gdLst/>
              <a:ahLst/>
              <a:cxnLst/>
              <a:rect l="l" t="t" r="r" b="b"/>
              <a:pathLst>
                <a:path w="1118870" h="1122045">
                  <a:moveTo>
                    <a:pt x="1118615" y="0"/>
                  </a:moveTo>
                  <a:lnTo>
                    <a:pt x="0" y="0"/>
                  </a:lnTo>
                  <a:lnTo>
                    <a:pt x="0" y="1121664"/>
                  </a:lnTo>
                  <a:lnTo>
                    <a:pt x="1118615" y="1121664"/>
                  </a:lnTo>
                  <a:lnTo>
                    <a:pt x="111861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614672" y="2593847"/>
              <a:ext cx="2240280" cy="2240280"/>
            </a:xfrm>
            <a:custGeom>
              <a:avLst/>
              <a:gdLst/>
              <a:ahLst/>
              <a:cxnLst/>
              <a:rect l="l" t="t" r="r" b="b"/>
              <a:pathLst>
                <a:path w="2240279" h="2240279">
                  <a:moveTo>
                    <a:pt x="1118616" y="1121664"/>
                  </a:moveTo>
                  <a:lnTo>
                    <a:pt x="0" y="1121664"/>
                  </a:lnTo>
                  <a:lnTo>
                    <a:pt x="0" y="2240280"/>
                  </a:lnTo>
                  <a:lnTo>
                    <a:pt x="1118616" y="2240280"/>
                  </a:lnTo>
                  <a:lnTo>
                    <a:pt x="1118616" y="1121664"/>
                  </a:lnTo>
                  <a:close/>
                </a:path>
                <a:path w="2240279" h="2240279">
                  <a:moveTo>
                    <a:pt x="2240280" y="0"/>
                  </a:moveTo>
                  <a:lnTo>
                    <a:pt x="1118616" y="0"/>
                  </a:lnTo>
                  <a:lnTo>
                    <a:pt x="1118616" y="1121664"/>
                  </a:lnTo>
                  <a:lnTo>
                    <a:pt x="2240280" y="1121664"/>
                  </a:lnTo>
                  <a:lnTo>
                    <a:pt x="2240280" y="0"/>
                  </a:lnTo>
                  <a:close/>
                </a:path>
              </a:pathLst>
            </a:custGeom>
            <a:solidFill>
              <a:srgbClr val="FF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733287" y="3715512"/>
              <a:ext cx="1122045" cy="1118870"/>
            </a:xfrm>
            <a:custGeom>
              <a:avLst/>
              <a:gdLst/>
              <a:ahLst/>
              <a:cxnLst/>
              <a:rect l="l" t="t" r="r" b="b"/>
              <a:pathLst>
                <a:path w="1122045" h="1118870">
                  <a:moveTo>
                    <a:pt x="1121664" y="0"/>
                  </a:moveTo>
                  <a:lnTo>
                    <a:pt x="0" y="0"/>
                  </a:lnTo>
                  <a:lnTo>
                    <a:pt x="0" y="1118615"/>
                  </a:lnTo>
                  <a:lnTo>
                    <a:pt x="1121664" y="1118615"/>
                  </a:lnTo>
                  <a:lnTo>
                    <a:pt x="1121664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608576" y="2587751"/>
          <a:ext cx="2240915" cy="22396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8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2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214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122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82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89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5097017" y="2057857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17665" y="2057857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41721" y="1595069"/>
            <a:ext cx="10845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PREDICTED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01951" y="2989579"/>
            <a:ext cx="1910080" cy="1421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80539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10" dirty="0">
                <a:latin typeface="Calibri"/>
                <a:cs typeface="Calibri"/>
              </a:rPr>
              <a:t>ACTUAL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250">
              <a:latin typeface="Calibri"/>
              <a:cs typeface="Calibri"/>
            </a:endParaRPr>
          </a:p>
          <a:p>
            <a:pPr marL="1780539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9163" y="5301233"/>
            <a:ext cx="5377180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Describes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performance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classification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model</a:t>
            </a:r>
            <a:endParaRPr sz="1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"/>
              </a:spcBef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diagonal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elements: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correct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classifications</a:t>
            </a:r>
            <a:endParaRPr sz="1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5"/>
              </a:spcBef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Calibri"/>
                <a:cs typeface="Calibri"/>
              </a:rPr>
              <a:t>off-</a:t>
            </a:r>
            <a:r>
              <a:rPr sz="1800" dirty="0">
                <a:latin typeface="Calibri"/>
                <a:cs typeface="Calibri"/>
              </a:rPr>
              <a:t>diagonals: incorrect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predictions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13105"/>
            <a:ext cx="352806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u="sng" spc="-3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Cross</a:t>
            </a:r>
            <a:r>
              <a:rPr sz="4400" b="0" u="sng" spc="-21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4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Validation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16023" y="1569719"/>
            <a:ext cx="5017135" cy="38100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305"/>
              </a:spcBef>
            </a:pPr>
            <a:r>
              <a:rPr sz="1800" b="1" dirty="0">
                <a:latin typeface="Calibri"/>
                <a:cs typeface="Calibri"/>
              </a:rPr>
              <a:t>TRAINING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DATASET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33031" y="1569719"/>
            <a:ext cx="2703830" cy="38100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305"/>
              </a:spcBef>
            </a:pPr>
            <a:r>
              <a:rPr sz="1800" b="1" dirty="0">
                <a:latin typeface="Calibri"/>
                <a:cs typeface="Calibri"/>
              </a:rPr>
              <a:t>TEST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DATASET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45182" y="2059940"/>
            <a:ext cx="8010525" cy="1421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6575">
              <a:lnSpc>
                <a:spcPct val="100000"/>
              </a:lnSpc>
              <a:spcBef>
                <a:spcPts val="100"/>
              </a:spcBef>
              <a:tabLst>
                <a:tab pos="4395470" algn="l"/>
              </a:tabLst>
            </a:pPr>
            <a:r>
              <a:rPr sz="1800" dirty="0">
                <a:latin typeface="Calibri"/>
                <a:cs typeface="Calibri"/>
              </a:rPr>
              <a:t>~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70%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original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dataset</a:t>
            </a:r>
            <a:r>
              <a:rPr sz="1800" dirty="0">
                <a:latin typeface="Calibri"/>
                <a:cs typeface="Calibri"/>
              </a:rPr>
              <a:t>	~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30%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original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dataset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We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fit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model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training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dataset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test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model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test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dataset</a:t>
            </a:r>
            <a:endParaRPr sz="1800">
              <a:latin typeface="Calibri"/>
              <a:cs typeface="Calibri"/>
            </a:endParaRPr>
          </a:p>
          <a:p>
            <a:pPr marL="1841500" marR="5080" indent="-915035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~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only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have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information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how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model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performs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our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in-sample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data </a:t>
            </a:r>
            <a:r>
              <a:rPr sz="1800" dirty="0">
                <a:latin typeface="Calibri"/>
                <a:cs typeface="Calibri"/>
              </a:rPr>
              <a:t>but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would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like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accuracy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when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dealing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8612" y="3911854"/>
            <a:ext cx="799465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OVERFITTING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model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trained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„too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well”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training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dataset</a:t>
            </a:r>
            <a:endParaRPr sz="1800">
              <a:latin typeface="Calibri"/>
              <a:cs typeface="Calibri"/>
            </a:endParaRPr>
          </a:p>
          <a:p>
            <a:pPr marL="1842135">
              <a:lnSpc>
                <a:spcPts val="2150"/>
              </a:lnSpc>
              <a:spcBef>
                <a:spcPts val="20"/>
              </a:spcBef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it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means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very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accurate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training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dataset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but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yields</a:t>
            </a:r>
            <a:endParaRPr sz="1800">
              <a:latin typeface="Calibri"/>
              <a:cs typeface="Calibri"/>
            </a:endParaRPr>
          </a:p>
          <a:p>
            <a:pPr marL="2756535">
              <a:lnSpc>
                <a:spcPts val="2150"/>
              </a:lnSpc>
            </a:pPr>
            <a:r>
              <a:rPr sz="1800" dirty="0">
                <a:latin typeface="Calibri"/>
                <a:cs typeface="Calibri"/>
              </a:rPr>
              <a:t>poor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results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test set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(due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complex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models)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08047" y="5012563"/>
            <a:ext cx="6162675" cy="845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0"/>
              </a:lnSpc>
              <a:spcBef>
                <a:spcPts val="100"/>
              </a:spcBef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model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learns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„noise”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instead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actual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relationships</a:t>
            </a:r>
            <a:endParaRPr sz="1800">
              <a:latin typeface="Calibri"/>
              <a:cs typeface="Calibri"/>
            </a:endParaRPr>
          </a:p>
          <a:p>
            <a:pPr marL="927100">
              <a:lnSpc>
                <a:spcPts val="2150"/>
              </a:lnSpc>
            </a:pPr>
            <a:r>
              <a:rPr sz="1800" dirty="0">
                <a:latin typeface="Calibri"/>
                <a:cs typeface="Calibri"/>
              </a:rPr>
              <a:t>between 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variables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  <a:p>
            <a:pPr marL="1189355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(of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course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noise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present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test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set...)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157716" y="3982211"/>
            <a:ext cx="2034539" cy="1801495"/>
            <a:chOff x="9157716" y="3982211"/>
            <a:chExt cx="2034539" cy="1801495"/>
          </a:xfrm>
        </p:grpSpPr>
        <p:sp>
          <p:nvSpPr>
            <p:cNvPr id="9" name="object 9"/>
            <p:cNvSpPr/>
            <p:nvPr/>
          </p:nvSpPr>
          <p:spPr>
            <a:xfrm>
              <a:off x="9157716" y="3982211"/>
              <a:ext cx="2034539" cy="1801495"/>
            </a:xfrm>
            <a:custGeom>
              <a:avLst/>
              <a:gdLst/>
              <a:ahLst/>
              <a:cxnLst/>
              <a:rect l="l" t="t" r="r" b="b"/>
              <a:pathLst>
                <a:path w="2034540" h="1801495">
                  <a:moveTo>
                    <a:pt x="2034286" y="1612392"/>
                  </a:moveTo>
                  <a:lnTo>
                    <a:pt x="1994662" y="1592580"/>
                  </a:lnTo>
                  <a:lnTo>
                    <a:pt x="1915414" y="1552956"/>
                  </a:lnTo>
                  <a:lnTo>
                    <a:pt x="1915414" y="1592580"/>
                  </a:lnTo>
                  <a:lnTo>
                    <a:pt x="199644" y="1592580"/>
                  </a:lnTo>
                  <a:lnTo>
                    <a:pt x="199644" y="118872"/>
                  </a:lnTo>
                  <a:lnTo>
                    <a:pt x="239268" y="118872"/>
                  </a:lnTo>
                  <a:lnTo>
                    <a:pt x="229362" y="99060"/>
                  </a:lnTo>
                  <a:lnTo>
                    <a:pt x="179832" y="0"/>
                  </a:lnTo>
                  <a:lnTo>
                    <a:pt x="120396" y="118872"/>
                  </a:lnTo>
                  <a:lnTo>
                    <a:pt x="160020" y="118872"/>
                  </a:lnTo>
                  <a:lnTo>
                    <a:pt x="160020" y="1592580"/>
                  </a:lnTo>
                  <a:lnTo>
                    <a:pt x="0" y="1592580"/>
                  </a:lnTo>
                  <a:lnTo>
                    <a:pt x="0" y="1632204"/>
                  </a:lnTo>
                  <a:lnTo>
                    <a:pt x="160020" y="1632204"/>
                  </a:lnTo>
                  <a:lnTo>
                    <a:pt x="160020" y="1800961"/>
                  </a:lnTo>
                  <a:lnTo>
                    <a:pt x="199644" y="1800961"/>
                  </a:lnTo>
                  <a:lnTo>
                    <a:pt x="199644" y="1632204"/>
                  </a:lnTo>
                  <a:lnTo>
                    <a:pt x="1915414" y="1632204"/>
                  </a:lnTo>
                  <a:lnTo>
                    <a:pt x="1915414" y="1671828"/>
                  </a:lnTo>
                  <a:lnTo>
                    <a:pt x="1994662" y="1632204"/>
                  </a:lnTo>
                  <a:lnTo>
                    <a:pt x="2034286" y="16123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53016" y="4773167"/>
              <a:ext cx="140208" cy="14020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15144" y="4992623"/>
              <a:ext cx="140207" cy="13715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49712" y="4962144"/>
              <a:ext cx="137160" cy="14020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76688" y="5230367"/>
              <a:ext cx="140208" cy="14020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96144" y="5105400"/>
              <a:ext cx="137159" cy="13715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28376" y="5193791"/>
              <a:ext cx="137160" cy="14020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48416" y="4748783"/>
              <a:ext cx="140208" cy="13715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10344" y="5038344"/>
              <a:ext cx="140207" cy="14020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48416" y="5056631"/>
              <a:ext cx="140208" cy="13715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9523476" y="4515611"/>
              <a:ext cx="1609725" cy="827405"/>
            </a:xfrm>
            <a:custGeom>
              <a:avLst/>
              <a:gdLst/>
              <a:ahLst/>
              <a:cxnLst/>
              <a:rect l="l" t="t" r="r" b="b"/>
              <a:pathLst>
                <a:path w="1609725" h="827404">
                  <a:moveTo>
                    <a:pt x="0" y="753618"/>
                  </a:moveTo>
                  <a:lnTo>
                    <a:pt x="35686" y="713773"/>
                  </a:lnTo>
                  <a:lnTo>
                    <a:pt x="70040" y="672036"/>
                  </a:lnTo>
                  <a:lnTo>
                    <a:pt x="101726" y="626512"/>
                  </a:lnTo>
                  <a:lnTo>
                    <a:pt x="129413" y="575310"/>
                  </a:lnTo>
                  <a:lnTo>
                    <a:pt x="142652" y="531255"/>
                  </a:lnTo>
                  <a:lnTo>
                    <a:pt x="150960" y="477171"/>
                  </a:lnTo>
                  <a:lnTo>
                    <a:pt x="157702" y="420830"/>
                  </a:lnTo>
                  <a:lnTo>
                    <a:pt x="166243" y="370002"/>
                  </a:lnTo>
                  <a:lnTo>
                    <a:pt x="179948" y="332460"/>
                  </a:lnTo>
                  <a:lnTo>
                    <a:pt x="202183" y="315975"/>
                  </a:lnTo>
                  <a:lnTo>
                    <a:pt x="230097" y="321652"/>
                  </a:lnTo>
                  <a:lnTo>
                    <a:pt x="264926" y="341995"/>
                  </a:lnTo>
                  <a:lnTo>
                    <a:pt x="304334" y="373322"/>
                  </a:lnTo>
                  <a:lnTo>
                    <a:pt x="345983" y="411949"/>
                  </a:lnTo>
                  <a:lnTo>
                    <a:pt x="387537" y="454193"/>
                  </a:lnTo>
                  <a:lnTo>
                    <a:pt x="426658" y="496370"/>
                  </a:lnTo>
                  <a:lnTo>
                    <a:pt x="461009" y="534796"/>
                  </a:lnTo>
                  <a:lnTo>
                    <a:pt x="490380" y="574948"/>
                  </a:lnTo>
                  <a:lnTo>
                    <a:pt x="516778" y="621920"/>
                  </a:lnTo>
                  <a:lnTo>
                    <a:pt x="541196" y="671460"/>
                  </a:lnTo>
                  <a:lnTo>
                    <a:pt x="564628" y="719316"/>
                  </a:lnTo>
                  <a:lnTo>
                    <a:pt x="588067" y="761236"/>
                  </a:lnTo>
                  <a:lnTo>
                    <a:pt x="612505" y="792968"/>
                  </a:lnTo>
                  <a:lnTo>
                    <a:pt x="638937" y="810260"/>
                  </a:lnTo>
                  <a:lnTo>
                    <a:pt x="666268" y="807991"/>
                  </a:lnTo>
                  <a:lnTo>
                    <a:pt x="693324" y="788164"/>
                  </a:lnTo>
                  <a:lnTo>
                    <a:pt x="720809" y="757368"/>
                  </a:lnTo>
                  <a:lnTo>
                    <a:pt x="749427" y="722196"/>
                  </a:lnTo>
                  <a:lnTo>
                    <a:pt x="779882" y="689239"/>
                  </a:lnTo>
                  <a:lnTo>
                    <a:pt x="812879" y="665089"/>
                  </a:lnTo>
                  <a:lnTo>
                    <a:pt x="849122" y="656336"/>
                  </a:lnTo>
                  <a:lnTo>
                    <a:pt x="885872" y="665518"/>
                  </a:lnTo>
                  <a:lnTo>
                    <a:pt x="927935" y="687837"/>
                  </a:lnTo>
                  <a:lnTo>
                    <a:pt x="973179" y="718453"/>
                  </a:lnTo>
                  <a:lnTo>
                    <a:pt x="1019476" y="752522"/>
                  </a:lnTo>
                  <a:lnTo>
                    <a:pt x="1064695" y="785205"/>
                  </a:lnTo>
                  <a:lnTo>
                    <a:pt x="1106707" y="811658"/>
                  </a:lnTo>
                  <a:lnTo>
                    <a:pt x="1143382" y="827043"/>
                  </a:lnTo>
                  <a:lnTo>
                    <a:pt x="1172591" y="826516"/>
                  </a:lnTo>
                  <a:lnTo>
                    <a:pt x="1203678" y="768121"/>
                  </a:lnTo>
                  <a:lnTo>
                    <a:pt x="1209367" y="718750"/>
                  </a:lnTo>
                  <a:lnTo>
                    <a:pt x="1212024" y="663400"/>
                  </a:lnTo>
                  <a:lnTo>
                    <a:pt x="1214300" y="607675"/>
                  </a:lnTo>
                  <a:lnTo>
                    <a:pt x="1218846" y="557178"/>
                  </a:lnTo>
                  <a:lnTo>
                    <a:pt x="1228316" y="517513"/>
                  </a:lnTo>
                  <a:lnTo>
                    <a:pt x="1245362" y="494283"/>
                  </a:lnTo>
                  <a:lnTo>
                    <a:pt x="1268082" y="491900"/>
                  </a:lnTo>
                  <a:lnTo>
                    <a:pt x="1296489" y="504932"/>
                  </a:lnTo>
                  <a:lnTo>
                    <a:pt x="1328984" y="528475"/>
                  </a:lnTo>
                  <a:lnTo>
                    <a:pt x="1363972" y="557625"/>
                  </a:lnTo>
                  <a:lnTo>
                    <a:pt x="1399857" y="587477"/>
                  </a:lnTo>
                  <a:lnTo>
                    <a:pt x="1435043" y="613127"/>
                  </a:lnTo>
                  <a:lnTo>
                    <a:pt x="1467933" y="629671"/>
                  </a:lnTo>
                  <a:lnTo>
                    <a:pt x="1496932" y="632204"/>
                  </a:lnTo>
                  <a:lnTo>
                    <a:pt x="1520444" y="615823"/>
                  </a:lnTo>
                  <a:lnTo>
                    <a:pt x="1545280" y="565367"/>
                  </a:lnTo>
                  <a:lnTo>
                    <a:pt x="1564543" y="492769"/>
                  </a:lnTo>
                  <a:lnTo>
                    <a:pt x="1572401" y="449424"/>
                  </a:lnTo>
                  <a:lnTo>
                    <a:pt x="1579244" y="402053"/>
                  </a:lnTo>
                  <a:lnTo>
                    <a:pt x="1585198" y="351159"/>
                  </a:lnTo>
                  <a:lnTo>
                    <a:pt x="1590391" y="297246"/>
                  </a:lnTo>
                  <a:lnTo>
                    <a:pt x="1594948" y="240816"/>
                  </a:lnTo>
                  <a:lnTo>
                    <a:pt x="1598996" y="182373"/>
                  </a:lnTo>
                  <a:lnTo>
                    <a:pt x="1602660" y="122421"/>
                  </a:lnTo>
                  <a:lnTo>
                    <a:pt x="1606067" y="61462"/>
                  </a:lnTo>
                  <a:lnTo>
                    <a:pt x="1609344" y="0"/>
                  </a:lnTo>
                </a:path>
              </a:pathLst>
            </a:custGeom>
            <a:ln w="27432">
              <a:solidFill>
                <a:srgbClr val="FF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0239120" y="5567883"/>
            <a:ext cx="267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Calibri"/>
                <a:cs typeface="Calibri"/>
              </a:rPr>
              <a:t>x</a:t>
            </a:r>
            <a:r>
              <a:rPr sz="1800" b="1" spc="-37" baseline="-25462" dirty="0">
                <a:latin typeface="Calibri"/>
                <a:cs typeface="Calibri"/>
              </a:rPr>
              <a:t>1</a:t>
            </a:r>
            <a:endParaRPr sz="1800" baseline="-25462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023604" y="4617796"/>
            <a:ext cx="2755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spc="40" dirty="0">
                <a:latin typeface="Calibri"/>
                <a:cs typeface="Calibri"/>
              </a:rPr>
              <a:t>x</a:t>
            </a:r>
            <a:r>
              <a:rPr sz="1800" b="1" spc="60" baseline="-25462" dirty="0">
                <a:latin typeface="Calibri"/>
                <a:cs typeface="Calibri"/>
              </a:rPr>
              <a:t>2</a:t>
            </a:r>
            <a:endParaRPr sz="1800" baseline="-25462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13105"/>
            <a:ext cx="352806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u="sng" spc="-3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Cross</a:t>
            </a:r>
            <a:r>
              <a:rPr sz="4400" b="0" u="sng" spc="-21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4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Validation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16023" y="1569719"/>
            <a:ext cx="5017135" cy="38100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305"/>
              </a:spcBef>
            </a:pPr>
            <a:r>
              <a:rPr sz="1800" b="1" dirty="0">
                <a:latin typeface="Calibri"/>
                <a:cs typeface="Calibri"/>
              </a:rPr>
              <a:t>TRAINING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DATASET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33031" y="1569719"/>
            <a:ext cx="2703830" cy="38100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305"/>
              </a:spcBef>
            </a:pPr>
            <a:r>
              <a:rPr sz="1800" b="1" dirty="0">
                <a:latin typeface="Calibri"/>
                <a:cs typeface="Calibri"/>
              </a:rPr>
              <a:t>TEST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DATASET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8612" y="2059940"/>
            <a:ext cx="9777095" cy="2429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03145">
              <a:lnSpc>
                <a:spcPct val="100000"/>
              </a:lnSpc>
              <a:spcBef>
                <a:spcPts val="100"/>
              </a:spcBef>
              <a:tabLst>
                <a:tab pos="6162040" algn="l"/>
              </a:tabLst>
            </a:pPr>
            <a:r>
              <a:rPr sz="1800" dirty="0">
                <a:latin typeface="Calibri"/>
                <a:cs typeface="Calibri"/>
              </a:rPr>
              <a:t>~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70%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original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dataset</a:t>
            </a:r>
            <a:r>
              <a:rPr sz="1800" dirty="0">
                <a:latin typeface="Calibri"/>
                <a:cs typeface="Calibri"/>
              </a:rPr>
              <a:t>	~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30%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original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dataset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00">
              <a:latin typeface="Calibri"/>
              <a:cs typeface="Calibri"/>
            </a:endParaRPr>
          </a:p>
          <a:p>
            <a:pPr marL="177927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We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fit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model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training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dataset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test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model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test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dataset</a:t>
            </a:r>
            <a:endParaRPr sz="1800">
              <a:latin typeface="Calibri"/>
              <a:cs typeface="Calibri"/>
            </a:endParaRPr>
          </a:p>
          <a:p>
            <a:pPr marL="3608070" marR="5080" indent="-915035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~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only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have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information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how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model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preforms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our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in-sample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data </a:t>
            </a:r>
            <a:r>
              <a:rPr sz="1800" dirty="0">
                <a:latin typeface="Calibri"/>
                <a:cs typeface="Calibri"/>
              </a:rPr>
              <a:t>but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would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like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accuracy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when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dealing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1800" b="1" dirty="0">
                <a:latin typeface="Calibri"/>
                <a:cs typeface="Calibri"/>
              </a:rPr>
              <a:t>UNDERFITTING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model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been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fitted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well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training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dataset</a:t>
            </a:r>
            <a:endParaRPr sz="1800">
              <a:latin typeface="Calibri"/>
              <a:cs typeface="Calibri"/>
            </a:endParaRPr>
          </a:p>
          <a:p>
            <a:pPr marL="1842135">
              <a:lnSpc>
                <a:spcPct val="100000"/>
              </a:lnSpc>
              <a:spcBef>
                <a:spcPts val="25"/>
              </a:spcBef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misses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trends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training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dataset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8047" y="4738242"/>
            <a:ext cx="3999865" cy="57150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927100" marR="5080" indent="-915035">
              <a:lnSpc>
                <a:spcPts val="2140"/>
              </a:lnSpc>
              <a:spcBef>
                <a:spcPts val="185"/>
              </a:spcBef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this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usually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case when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too </a:t>
            </a:r>
            <a:r>
              <a:rPr sz="1800" dirty="0">
                <a:latin typeface="Calibri"/>
                <a:cs typeface="Calibri"/>
              </a:rPr>
              <a:t>simple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models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problem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157716" y="3982211"/>
            <a:ext cx="2034539" cy="1801495"/>
            <a:chOff x="9157716" y="3982211"/>
            <a:chExt cx="2034539" cy="1801495"/>
          </a:xfrm>
        </p:grpSpPr>
        <p:sp>
          <p:nvSpPr>
            <p:cNvPr id="8" name="object 8"/>
            <p:cNvSpPr/>
            <p:nvPr/>
          </p:nvSpPr>
          <p:spPr>
            <a:xfrm>
              <a:off x="9157716" y="3982211"/>
              <a:ext cx="2034539" cy="1801495"/>
            </a:xfrm>
            <a:custGeom>
              <a:avLst/>
              <a:gdLst/>
              <a:ahLst/>
              <a:cxnLst/>
              <a:rect l="l" t="t" r="r" b="b"/>
              <a:pathLst>
                <a:path w="2034540" h="1801495">
                  <a:moveTo>
                    <a:pt x="2034286" y="1612392"/>
                  </a:moveTo>
                  <a:lnTo>
                    <a:pt x="1994662" y="1592580"/>
                  </a:lnTo>
                  <a:lnTo>
                    <a:pt x="1915414" y="1552956"/>
                  </a:lnTo>
                  <a:lnTo>
                    <a:pt x="1915414" y="1592580"/>
                  </a:lnTo>
                  <a:lnTo>
                    <a:pt x="199644" y="1592580"/>
                  </a:lnTo>
                  <a:lnTo>
                    <a:pt x="199644" y="118872"/>
                  </a:lnTo>
                  <a:lnTo>
                    <a:pt x="239268" y="118872"/>
                  </a:lnTo>
                  <a:lnTo>
                    <a:pt x="229362" y="99060"/>
                  </a:lnTo>
                  <a:lnTo>
                    <a:pt x="179832" y="0"/>
                  </a:lnTo>
                  <a:lnTo>
                    <a:pt x="120396" y="118872"/>
                  </a:lnTo>
                  <a:lnTo>
                    <a:pt x="160020" y="118872"/>
                  </a:lnTo>
                  <a:lnTo>
                    <a:pt x="160020" y="1592580"/>
                  </a:lnTo>
                  <a:lnTo>
                    <a:pt x="0" y="1592580"/>
                  </a:lnTo>
                  <a:lnTo>
                    <a:pt x="0" y="1632204"/>
                  </a:lnTo>
                  <a:lnTo>
                    <a:pt x="160020" y="1632204"/>
                  </a:lnTo>
                  <a:lnTo>
                    <a:pt x="160020" y="1800961"/>
                  </a:lnTo>
                  <a:lnTo>
                    <a:pt x="199644" y="1800961"/>
                  </a:lnTo>
                  <a:lnTo>
                    <a:pt x="199644" y="1632204"/>
                  </a:lnTo>
                  <a:lnTo>
                    <a:pt x="1915414" y="1632204"/>
                  </a:lnTo>
                  <a:lnTo>
                    <a:pt x="1915414" y="1671828"/>
                  </a:lnTo>
                  <a:lnTo>
                    <a:pt x="1994662" y="1632204"/>
                  </a:lnTo>
                  <a:lnTo>
                    <a:pt x="2034286" y="16123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53016" y="4773167"/>
              <a:ext cx="140208" cy="14020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15144" y="4992623"/>
              <a:ext cx="140207" cy="13715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49712" y="4962144"/>
              <a:ext cx="137160" cy="14020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76688" y="5230367"/>
              <a:ext cx="140208" cy="14020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96144" y="5105400"/>
              <a:ext cx="137159" cy="13715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28376" y="5193791"/>
              <a:ext cx="137160" cy="14020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48416" y="4748783"/>
              <a:ext cx="140208" cy="13715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10344" y="5038344"/>
              <a:ext cx="140207" cy="14020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48416" y="5056631"/>
              <a:ext cx="140208" cy="13715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0239120" y="5567883"/>
            <a:ext cx="267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Calibri"/>
                <a:cs typeface="Calibri"/>
              </a:rPr>
              <a:t>x</a:t>
            </a:r>
            <a:r>
              <a:rPr sz="1800" b="1" spc="-37" baseline="-25462" dirty="0">
                <a:latin typeface="Calibri"/>
                <a:cs typeface="Calibri"/>
              </a:rPr>
              <a:t>1</a:t>
            </a:r>
            <a:endParaRPr sz="1800" baseline="-25462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023604" y="4617796"/>
            <a:ext cx="2755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spc="40" dirty="0">
                <a:latin typeface="Calibri"/>
                <a:cs typeface="Calibri"/>
              </a:rPr>
              <a:t>x</a:t>
            </a:r>
            <a:r>
              <a:rPr sz="1800" b="1" spc="60" baseline="-25462" dirty="0">
                <a:latin typeface="Calibri"/>
                <a:cs typeface="Calibri"/>
              </a:rPr>
              <a:t>2</a:t>
            </a:r>
            <a:endParaRPr sz="1800" baseline="-25462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13105"/>
            <a:ext cx="352806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u="sng" spc="-3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Cross</a:t>
            </a:r>
            <a:r>
              <a:rPr sz="4400" b="0" u="sng" spc="-21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4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Validation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89607" y="1268370"/>
            <a:ext cx="8249284" cy="184658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1800" b="1" u="sng" spc="-10" dirty="0">
                <a:solidFill>
                  <a:srgbClr val="FF5050"/>
                </a:solidFill>
                <a:uFill>
                  <a:solidFill>
                    <a:srgbClr val="FF5050"/>
                  </a:solidFill>
                </a:uFill>
                <a:latin typeface="Calibri"/>
                <a:cs typeface="Calibri"/>
              </a:rPr>
              <a:t>K-</a:t>
            </a:r>
            <a:r>
              <a:rPr sz="1800" b="1" u="sng" dirty="0">
                <a:solidFill>
                  <a:srgbClr val="FF5050"/>
                </a:solidFill>
                <a:uFill>
                  <a:solidFill>
                    <a:srgbClr val="FF5050"/>
                  </a:solidFill>
                </a:uFill>
                <a:latin typeface="Calibri"/>
                <a:cs typeface="Calibri"/>
              </a:rPr>
              <a:t>Folds</a:t>
            </a:r>
            <a:r>
              <a:rPr sz="1800" b="1" u="sng" spc="-30" dirty="0">
                <a:solidFill>
                  <a:srgbClr val="FF5050"/>
                </a:solidFill>
                <a:uFill>
                  <a:solidFill>
                    <a:srgbClr val="FF505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sng" dirty="0">
                <a:solidFill>
                  <a:srgbClr val="FF5050"/>
                </a:solidFill>
                <a:uFill>
                  <a:solidFill>
                    <a:srgbClr val="FF5050"/>
                  </a:solidFill>
                </a:uFill>
                <a:latin typeface="Calibri"/>
                <a:cs typeface="Calibri"/>
              </a:rPr>
              <a:t>Cross</a:t>
            </a:r>
            <a:r>
              <a:rPr sz="1800" b="1" u="sng" spc="-65" dirty="0">
                <a:solidFill>
                  <a:srgbClr val="FF5050"/>
                </a:solidFill>
                <a:uFill>
                  <a:solidFill>
                    <a:srgbClr val="FF505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sng" spc="-10" dirty="0">
                <a:solidFill>
                  <a:srgbClr val="FF5050"/>
                </a:solidFill>
                <a:uFill>
                  <a:solidFill>
                    <a:srgbClr val="FF5050"/>
                  </a:solidFill>
                </a:uFill>
                <a:latin typeface="Calibri"/>
                <a:cs typeface="Calibri"/>
              </a:rPr>
              <a:t>Validation</a:t>
            </a:r>
            <a:endParaRPr sz="18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  <a:spcBef>
                <a:spcPts val="690"/>
              </a:spcBef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helps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avoid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underfitting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well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overfitting</a:t>
            </a:r>
            <a:endParaRPr sz="1800">
              <a:latin typeface="Calibri"/>
              <a:cs typeface="Calibri"/>
            </a:endParaRPr>
          </a:p>
          <a:p>
            <a:pPr marL="1331595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(help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avoid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overfitting more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underfitting)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aim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able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generalize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model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new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datasets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same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accuracy</a:t>
            </a:r>
            <a:endParaRPr sz="18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training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!!!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50335" y="3535679"/>
            <a:ext cx="5736590" cy="43942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679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35"/>
              </a:spcBef>
            </a:pPr>
            <a:r>
              <a:rPr sz="1800" b="1" dirty="0">
                <a:latin typeface="Calibri"/>
                <a:cs typeface="Calibri"/>
              </a:rPr>
              <a:t>TRAINING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DATASET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13105"/>
            <a:ext cx="352806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u="sng" spc="-3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Cross</a:t>
            </a:r>
            <a:r>
              <a:rPr sz="4400" b="0" u="sng" spc="-21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4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Validation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89607" y="1268370"/>
            <a:ext cx="8249284" cy="184658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1800" b="1" u="sng" spc="-10" dirty="0">
                <a:solidFill>
                  <a:srgbClr val="FF5050"/>
                </a:solidFill>
                <a:uFill>
                  <a:solidFill>
                    <a:srgbClr val="FF5050"/>
                  </a:solidFill>
                </a:uFill>
                <a:latin typeface="Calibri"/>
                <a:cs typeface="Calibri"/>
              </a:rPr>
              <a:t>K-</a:t>
            </a:r>
            <a:r>
              <a:rPr sz="1800" b="1" u="sng" dirty="0">
                <a:solidFill>
                  <a:srgbClr val="FF5050"/>
                </a:solidFill>
                <a:uFill>
                  <a:solidFill>
                    <a:srgbClr val="FF5050"/>
                  </a:solidFill>
                </a:uFill>
                <a:latin typeface="Calibri"/>
                <a:cs typeface="Calibri"/>
              </a:rPr>
              <a:t>Folds</a:t>
            </a:r>
            <a:r>
              <a:rPr sz="1800" b="1" u="sng" spc="-30" dirty="0">
                <a:solidFill>
                  <a:srgbClr val="FF5050"/>
                </a:solidFill>
                <a:uFill>
                  <a:solidFill>
                    <a:srgbClr val="FF505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sng" dirty="0">
                <a:solidFill>
                  <a:srgbClr val="FF5050"/>
                </a:solidFill>
                <a:uFill>
                  <a:solidFill>
                    <a:srgbClr val="FF5050"/>
                  </a:solidFill>
                </a:uFill>
                <a:latin typeface="Calibri"/>
                <a:cs typeface="Calibri"/>
              </a:rPr>
              <a:t>Cross</a:t>
            </a:r>
            <a:r>
              <a:rPr sz="1800" b="1" u="sng" spc="-65" dirty="0">
                <a:solidFill>
                  <a:srgbClr val="FF5050"/>
                </a:solidFill>
                <a:uFill>
                  <a:solidFill>
                    <a:srgbClr val="FF505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sng" spc="-10" dirty="0">
                <a:solidFill>
                  <a:srgbClr val="FF5050"/>
                </a:solidFill>
                <a:uFill>
                  <a:solidFill>
                    <a:srgbClr val="FF5050"/>
                  </a:solidFill>
                </a:uFill>
                <a:latin typeface="Calibri"/>
                <a:cs typeface="Calibri"/>
              </a:rPr>
              <a:t>Validation</a:t>
            </a:r>
            <a:endParaRPr sz="18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  <a:spcBef>
                <a:spcPts val="690"/>
              </a:spcBef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helps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avoid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underfitting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well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overfitting</a:t>
            </a:r>
            <a:endParaRPr sz="1800">
              <a:latin typeface="Calibri"/>
              <a:cs typeface="Calibri"/>
            </a:endParaRPr>
          </a:p>
          <a:p>
            <a:pPr marL="1331595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(help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avoid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overfitting more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underfitting)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aim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able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generalize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model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new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datasets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same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accuracy</a:t>
            </a:r>
            <a:endParaRPr sz="18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training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!!!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444240" y="3529584"/>
          <a:ext cx="5736590" cy="4387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6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6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9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79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87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255389" y="4168267"/>
            <a:ext cx="4488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Let’s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split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k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folds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(for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example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k=5</a:t>
            </a:r>
            <a:r>
              <a:rPr sz="1800" spc="-20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13105"/>
            <a:ext cx="352806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u="sng" spc="-3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Cross</a:t>
            </a:r>
            <a:r>
              <a:rPr sz="4400" b="0" u="sng" spc="-21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4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Validation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89607" y="1268370"/>
            <a:ext cx="8249284" cy="184658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1800" b="1" u="sng" spc="-10" dirty="0">
                <a:solidFill>
                  <a:srgbClr val="FF5050"/>
                </a:solidFill>
                <a:uFill>
                  <a:solidFill>
                    <a:srgbClr val="FF5050"/>
                  </a:solidFill>
                </a:uFill>
                <a:latin typeface="Calibri"/>
                <a:cs typeface="Calibri"/>
              </a:rPr>
              <a:t>K-</a:t>
            </a:r>
            <a:r>
              <a:rPr sz="1800" b="1" u="sng" dirty="0">
                <a:solidFill>
                  <a:srgbClr val="FF5050"/>
                </a:solidFill>
                <a:uFill>
                  <a:solidFill>
                    <a:srgbClr val="FF5050"/>
                  </a:solidFill>
                </a:uFill>
                <a:latin typeface="Calibri"/>
                <a:cs typeface="Calibri"/>
              </a:rPr>
              <a:t>Folds</a:t>
            </a:r>
            <a:r>
              <a:rPr sz="1800" b="1" u="sng" spc="-30" dirty="0">
                <a:solidFill>
                  <a:srgbClr val="FF5050"/>
                </a:solidFill>
                <a:uFill>
                  <a:solidFill>
                    <a:srgbClr val="FF505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sng" dirty="0">
                <a:solidFill>
                  <a:srgbClr val="FF5050"/>
                </a:solidFill>
                <a:uFill>
                  <a:solidFill>
                    <a:srgbClr val="FF5050"/>
                  </a:solidFill>
                </a:uFill>
                <a:latin typeface="Calibri"/>
                <a:cs typeface="Calibri"/>
              </a:rPr>
              <a:t>Cross</a:t>
            </a:r>
            <a:r>
              <a:rPr sz="1800" b="1" u="sng" spc="-65" dirty="0">
                <a:solidFill>
                  <a:srgbClr val="FF5050"/>
                </a:solidFill>
                <a:uFill>
                  <a:solidFill>
                    <a:srgbClr val="FF505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sng" spc="-10" dirty="0">
                <a:solidFill>
                  <a:srgbClr val="FF5050"/>
                </a:solidFill>
                <a:uFill>
                  <a:solidFill>
                    <a:srgbClr val="FF5050"/>
                  </a:solidFill>
                </a:uFill>
                <a:latin typeface="Calibri"/>
                <a:cs typeface="Calibri"/>
              </a:rPr>
              <a:t>Validation</a:t>
            </a:r>
            <a:endParaRPr sz="18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  <a:spcBef>
                <a:spcPts val="690"/>
              </a:spcBef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helps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avoid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underfitting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well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overfitting</a:t>
            </a:r>
            <a:endParaRPr sz="1800">
              <a:latin typeface="Calibri"/>
              <a:cs typeface="Calibri"/>
            </a:endParaRPr>
          </a:p>
          <a:p>
            <a:pPr marL="1331595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(help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avoid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overfitting more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underfitting)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aim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able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generalize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model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new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datasets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same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accuracy</a:t>
            </a:r>
            <a:endParaRPr sz="18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training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!!!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50335" y="3535679"/>
            <a:ext cx="1195070" cy="439420"/>
          </a:xfrm>
          <a:custGeom>
            <a:avLst/>
            <a:gdLst/>
            <a:ahLst/>
            <a:cxnLst/>
            <a:rect l="l" t="t" r="r" b="b"/>
            <a:pathLst>
              <a:path w="1195070" h="439420">
                <a:moveTo>
                  <a:pt x="1194815" y="0"/>
                </a:moveTo>
                <a:lnTo>
                  <a:pt x="0" y="0"/>
                </a:lnTo>
                <a:lnTo>
                  <a:pt x="0" y="438912"/>
                </a:lnTo>
                <a:lnTo>
                  <a:pt x="1194815" y="438912"/>
                </a:lnTo>
                <a:lnTo>
                  <a:pt x="1194815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444240" y="3529584"/>
          <a:ext cx="5737224" cy="4387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9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3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9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79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87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4255389" y="4073574"/>
            <a:ext cx="5227955" cy="1495425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R="744855" algn="r">
              <a:lnSpc>
                <a:spcPct val="100000"/>
              </a:lnSpc>
              <a:spcBef>
                <a:spcPts val="844"/>
              </a:spcBef>
            </a:pPr>
            <a:r>
              <a:rPr sz="1800" dirty="0">
                <a:latin typeface="Calibri"/>
                <a:cs typeface="Calibri"/>
              </a:rPr>
              <a:t>Let’s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split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k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folds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(for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example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k=5</a:t>
            </a:r>
            <a:r>
              <a:rPr sz="1800" spc="-20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  <a:p>
            <a:pPr marR="774065" algn="r">
              <a:lnSpc>
                <a:spcPct val="100000"/>
              </a:lnSpc>
              <a:spcBef>
                <a:spcPts val="750"/>
              </a:spcBef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run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k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separate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learning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experiments</a:t>
            </a:r>
            <a:endParaRPr sz="1800">
              <a:latin typeface="Calibri"/>
              <a:cs typeface="Calibri"/>
            </a:endParaRPr>
          </a:p>
          <a:p>
            <a:pPr marL="939165">
              <a:lnSpc>
                <a:spcPct val="100000"/>
              </a:lnSpc>
            </a:pPr>
            <a:r>
              <a:rPr sz="1800" b="1" dirty="0">
                <a:latin typeface="Calibri"/>
                <a:cs typeface="Calibri"/>
              </a:rPr>
              <a:t>k-1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folds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training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1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fold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test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set</a:t>
            </a:r>
            <a:endParaRPr sz="1800">
              <a:latin typeface="Calibri"/>
              <a:cs typeface="Calibri"/>
            </a:endParaRPr>
          </a:p>
          <a:p>
            <a:pPr marL="481965">
              <a:lnSpc>
                <a:spcPct val="100000"/>
              </a:lnSpc>
              <a:spcBef>
                <a:spcPts val="1435"/>
              </a:spcBef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average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results from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this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k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experiments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13105"/>
            <a:ext cx="352806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u="sng" spc="-3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Cross</a:t>
            </a:r>
            <a:r>
              <a:rPr sz="4400" b="0" u="sng" spc="-21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4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Validation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89607" y="1268370"/>
            <a:ext cx="8249284" cy="184658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1800" b="1" u="sng" spc="-10" dirty="0">
                <a:solidFill>
                  <a:srgbClr val="FF5050"/>
                </a:solidFill>
                <a:uFill>
                  <a:solidFill>
                    <a:srgbClr val="FF5050"/>
                  </a:solidFill>
                </a:uFill>
                <a:latin typeface="Calibri"/>
                <a:cs typeface="Calibri"/>
              </a:rPr>
              <a:t>K-</a:t>
            </a:r>
            <a:r>
              <a:rPr sz="1800" b="1" u="sng" dirty="0">
                <a:solidFill>
                  <a:srgbClr val="FF5050"/>
                </a:solidFill>
                <a:uFill>
                  <a:solidFill>
                    <a:srgbClr val="FF5050"/>
                  </a:solidFill>
                </a:uFill>
                <a:latin typeface="Calibri"/>
                <a:cs typeface="Calibri"/>
              </a:rPr>
              <a:t>Folds</a:t>
            </a:r>
            <a:r>
              <a:rPr sz="1800" b="1" u="sng" spc="-30" dirty="0">
                <a:solidFill>
                  <a:srgbClr val="FF5050"/>
                </a:solidFill>
                <a:uFill>
                  <a:solidFill>
                    <a:srgbClr val="FF505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sng" dirty="0">
                <a:solidFill>
                  <a:srgbClr val="FF5050"/>
                </a:solidFill>
                <a:uFill>
                  <a:solidFill>
                    <a:srgbClr val="FF5050"/>
                  </a:solidFill>
                </a:uFill>
                <a:latin typeface="Calibri"/>
                <a:cs typeface="Calibri"/>
              </a:rPr>
              <a:t>Cross</a:t>
            </a:r>
            <a:r>
              <a:rPr sz="1800" b="1" u="sng" spc="-65" dirty="0">
                <a:solidFill>
                  <a:srgbClr val="FF5050"/>
                </a:solidFill>
                <a:uFill>
                  <a:solidFill>
                    <a:srgbClr val="FF505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sng" spc="-10" dirty="0">
                <a:solidFill>
                  <a:srgbClr val="FF5050"/>
                </a:solidFill>
                <a:uFill>
                  <a:solidFill>
                    <a:srgbClr val="FF5050"/>
                  </a:solidFill>
                </a:uFill>
                <a:latin typeface="Calibri"/>
                <a:cs typeface="Calibri"/>
              </a:rPr>
              <a:t>Validation</a:t>
            </a:r>
            <a:endParaRPr sz="18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  <a:spcBef>
                <a:spcPts val="690"/>
              </a:spcBef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helps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avoid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underfitting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well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overfitting</a:t>
            </a:r>
            <a:endParaRPr sz="1800">
              <a:latin typeface="Calibri"/>
              <a:cs typeface="Calibri"/>
            </a:endParaRPr>
          </a:p>
          <a:p>
            <a:pPr marL="1331595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(help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avoid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overfitting more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underfitting)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aim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able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generalize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model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new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datasets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same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accuracy</a:t>
            </a:r>
            <a:endParaRPr sz="18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training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!!!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65903" y="3535679"/>
            <a:ext cx="1195070" cy="439420"/>
          </a:xfrm>
          <a:custGeom>
            <a:avLst/>
            <a:gdLst/>
            <a:ahLst/>
            <a:cxnLst/>
            <a:rect l="l" t="t" r="r" b="b"/>
            <a:pathLst>
              <a:path w="1195070" h="439420">
                <a:moveTo>
                  <a:pt x="1194815" y="0"/>
                </a:moveTo>
                <a:lnTo>
                  <a:pt x="0" y="0"/>
                </a:lnTo>
                <a:lnTo>
                  <a:pt x="0" y="438912"/>
                </a:lnTo>
                <a:lnTo>
                  <a:pt x="1194815" y="438912"/>
                </a:lnTo>
                <a:lnTo>
                  <a:pt x="1194815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444240" y="3529584"/>
          <a:ext cx="5737224" cy="4387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5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5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9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9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79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87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4255389" y="4073574"/>
            <a:ext cx="5227955" cy="1495425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R="744855" algn="r">
              <a:lnSpc>
                <a:spcPct val="100000"/>
              </a:lnSpc>
              <a:spcBef>
                <a:spcPts val="844"/>
              </a:spcBef>
            </a:pPr>
            <a:r>
              <a:rPr sz="1800" dirty="0">
                <a:latin typeface="Calibri"/>
                <a:cs typeface="Calibri"/>
              </a:rPr>
              <a:t>Let’s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split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k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folds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(for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example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k=5</a:t>
            </a:r>
            <a:r>
              <a:rPr sz="1800" spc="-20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  <a:p>
            <a:pPr marR="774065" algn="r">
              <a:lnSpc>
                <a:spcPct val="100000"/>
              </a:lnSpc>
              <a:spcBef>
                <a:spcPts val="750"/>
              </a:spcBef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run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k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separate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learning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experiments</a:t>
            </a:r>
            <a:endParaRPr sz="1800">
              <a:latin typeface="Calibri"/>
              <a:cs typeface="Calibri"/>
            </a:endParaRPr>
          </a:p>
          <a:p>
            <a:pPr marL="939165">
              <a:lnSpc>
                <a:spcPct val="100000"/>
              </a:lnSpc>
            </a:pPr>
            <a:r>
              <a:rPr sz="1800" b="1" dirty="0">
                <a:latin typeface="Calibri"/>
                <a:cs typeface="Calibri"/>
              </a:rPr>
              <a:t>k-1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folds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training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1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fold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test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set</a:t>
            </a:r>
            <a:endParaRPr sz="1800">
              <a:latin typeface="Calibri"/>
              <a:cs typeface="Calibri"/>
            </a:endParaRPr>
          </a:p>
          <a:p>
            <a:pPr marL="481965">
              <a:lnSpc>
                <a:spcPct val="100000"/>
              </a:lnSpc>
              <a:spcBef>
                <a:spcPts val="1435"/>
              </a:spcBef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average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results from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this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k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experiments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13105"/>
            <a:ext cx="352806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u="sng" spc="-3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Cross</a:t>
            </a:r>
            <a:r>
              <a:rPr sz="4400" b="0" u="sng" spc="-21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4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Validation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89607" y="1268370"/>
            <a:ext cx="8249284" cy="184658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1800" b="1" u="sng" spc="-10" dirty="0">
                <a:solidFill>
                  <a:srgbClr val="FF5050"/>
                </a:solidFill>
                <a:uFill>
                  <a:solidFill>
                    <a:srgbClr val="FF5050"/>
                  </a:solidFill>
                </a:uFill>
                <a:latin typeface="Calibri"/>
                <a:cs typeface="Calibri"/>
              </a:rPr>
              <a:t>K-</a:t>
            </a:r>
            <a:r>
              <a:rPr sz="1800" b="1" u="sng" dirty="0">
                <a:solidFill>
                  <a:srgbClr val="FF5050"/>
                </a:solidFill>
                <a:uFill>
                  <a:solidFill>
                    <a:srgbClr val="FF5050"/>
                  </a:solidFill>
                </a:uFill>
                <a:latin typeface="Calibri"/>
                <a:cs typeface="Calibri"/>
              </a:rPr>
              <a:t>Folds</a:t>
            </a:r>
            <a:r>
              <a:rPr sz="1800" b="1" u="sng" spc="-30" dirty="0">
                <a:solidFill>
                  <a:srgbClr val="FF5050"/>
                </a:solidFill>
                <a:uFill>
                  <a:solidFill>
                    <a:srgbClr val="FF505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sng" dirty="0">
                <a:solidFill>
                  <a:srgbClr val="FF5050"/>
                </a:solidFill>
                <a:uFill>
                  <a:solidFill>
                    <a:srgbClr val="FF5050"/>
                  </a:solidFill>
                </a:uFill>
                <a:latin typeface="Calibri"/>
                <a:cs typeface="Calibri"/>
              </a:rPr>
              <a:t>Cross</a:t>
            </a:r>
            <a:r>
              <a:rPr sz="1800" b="1" u="sng" spc="-65" dirty="0">
                <a:solidFill>
                  <a:srgbClr val="FF5050"/>
                </a:solidFill>
                <a:uFill>
                  <a:solidFill>
                    <a:srgbClr val="FF505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sng" spc="-10" dirty="0">
                <a:solidFill>
                  <a:srgbClr val="FF5050"/>
                </a:solidFill>
                <a:uFill>
                  <a:solidFill>
                    <a:srgbClr val="FF5050"/>
                  </a:solidFill>
                </a:uFill>
                <a:latin typeface="Calibri"/>
                <a:cs typeface="Calibri"/>
              </a:rPr>
              <a:t>Validation</a:t>
            </a:r>
            <a:endParaRPr sz="18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  <a:spcBef>
                <a:spcPts val="690"/>
              </a:spcBef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helps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avoid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underfitting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well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overfitting</a:t>
            </a:r>
            <a:endParaRPr sz="1800">
              <a:latin typeface="Calibri"/>
              <a:cs typeface="Calibri"/>
            </a:endParaRPr>
          </a:p>
          <a:p>
            <a:pPr marL="1331595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(help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avoid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overfitting more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underfitting)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aim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able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generalize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model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new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datasets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same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accuracy</a:t>
            </a:r>
            <a:endParaRPr sz="18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training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!!!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35752" y="3535679"/>
            <a:ext cx="1195070" cy="439420"/>
          </a:xfrm>
          <a:custGeom>
            <a:avLst/>
            <a:gdLst/>
            <a:ahLst/>
            <a:cxnLst/>
            <a:rect l="l" t="t" r="r" b="b"/>
            <a:pathLst>
              <a:path w="1195070" h="439420">
                <a:moveTo>
                  <a:pt x="1194816" y="0"/>
                </a:moveTo>
                <a:lnTo>
                  <a:pt x="0" y="0"/>
                </a:lnTo>
                <a:lnTo>
                  <a:pt x="0" y="438912"/>
                </a:lnTo>
                <a:lnTo>
                  <a:pt x="1194816" y="438912"/>
                </a:lnTo>
                <a:lnTo>
                  <a:pt x="1194816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444240" y="3529584"/>
          <a:ext cx="5737223" cy="4387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6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5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85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79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87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4255389" y="4073574"/>
            <a:ext cx="5227955" cy="1495425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R="744855" algn="r">
              <a:lnSpc>
                <a:spcPct val="100000"/>
              </a:lnSpc>
              <a:spcBef>
                <a:spcPts val="844"/>
              </a:spcBef>
            </a:pPr>
            <a:r>
              <a:rPr sz="1800" dirty="0">
                <a:latin typeface="Calibri"/>
                <a:cs typeface="Calibri"/>
              </a:rPr>
              <a:t>Let’s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split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k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folds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(for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example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k=5</a:t>
            </a:r>
            <a:r>
              <a:rPr sz="1800" spc="-20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  <a:p>
            <a:pPr marR="774065" algn="r">
              <a:lnSpc>
                <a:spcPct val="100000"/>
              </a:lnSpc>
              <a:spcBef>
                <a:spcPts val="750"/>
              </a:spcBef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run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k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separate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learning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experiments</a:t>
            </a:r>
            <a:endParaRPr sz="1800">
              <a:latin typeface="Calibri"/>
              <a:cs typeface="Calibri"/>
            </a:endParaRPr>
          </a:p>
          <a:p>
            <a:pPr marL="939165">
              <a:lnSpc>
                <a:spcPct val="100000"/>
              </a:lnSpc>
            </a:pPr>
            <a:r>
              <a:rPr sz="1800" b="1" dirty="0">
                <a:latin typeface="Calibri"/>
                <a:cs typeface="Calibri"/>
              </a:rPr>
              <a:t>k-1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folds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training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1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fold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test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set</a:t>
            </a:r>
            <a:endParaRPr sz="1800">
              <a:latin typeface="Calibri"/>
              <a:cs typeface="Calibri"/>
            </a:endParaRPr>
          </a:p>
          <a:p>
            <a:pPr marL="481965">
              <a:lnSpc>
                <a:spcPct val="100000"/>
              </a:lnSpc>
              <a:spcBef>
                <a:spcPts val="1435"/>
              </a:spcBef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average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results from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this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k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experiments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13105"/>
            <a:ext cx="352806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u="sng" spc="-3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Cross</a:t>
            </a:r>
            <a:r>
              <a:rPr sz="4400" b="0" u="sng" spc="-21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4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Validation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89607" y="1268370"/>
            <a:ext cx="8249284" cy="184658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1800" b="1" u="sng" spc="-10" dirty="0">
                <a:solidFill>
                  <a:srgbClr val="FF5050"/>
                </a:solidFill>
                <a:uFill>
                  <a:solidFill>
                    <a:srgbClr val="FF5050"/>
                  </a:solidFill>
                </a:uFill>
                <a:latin typeface="Calibri"/>
                <a:cs typeface="Calibri"/>
              </a:rPr>
              <a:t>K-</a:t>
            </a:r>
            <a:r>
              <a:rPr sz="1800" b="1" u="sng" dirty="0">
                <a:solidFill>
                  <a:srgbClr val="FF5050"/>
                </a:solidFill>
                <a:uFill>
                  <a:solidFill>
                    <a:srgbClr val="FF5050"/>
                  </a:solidFill>
                </a:uFill>
                <a:latin typeface="Calibri"/>
                <a:cs typeface="Calibri"/>
              </a:rPr>
              <a:t>Folds</a:t>
            </a:r>
            <a:r>
              <a:rPr sz="1800" b="1" u="sng" spc="-30" dirty="0">
                <a:solidFill>
                  <a:srgbClr val="FF5050"/>
                </a:solidFill>
                <a:uFill>
                  <a:solidFill>
                    <a:srgbClr val="FF505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sng" dirty="0">
                <a:solidFill>
                  <a:srgbClr val="FF5050"/>
                </a:solidFill>
                <a:uFill>
                  <a:solidFill>
                    <a:srgbClr val="FF5050"/>
                  </a:solidFill>
                </a:uFill>
                <a:latin typeface="Calibri"/>
                <a:cs typeface="Calibri"/>
              </a:rPr>
              <a:t>Cross</a:t>
            </a:r>
            <a:r>
              <a:rPr sz="1800" b="1" u="sng" spc="-65" dirty="0">
                <a:solidFill>
                  <a:srgbClr val="FF5050"/>
                </a:solidFill>
                <a:uFill>
                  <a:solidFill>
                    <a:srgbClr val="FF505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sng" spc="-10" dirty="0">
                <a:solidFill>
                  <a:srgbClr val="FF5050"/>
                </a:solidFill>
                <a:uFill>
                  <a:solidFill>
                    <a:srgbClr val="FF5050"/>
                  </a:solidFill>
                </a:uFill>
                <a:latin typeface="Calibri"/>
                <a:cs typeface="Calibri"/>
              </a:rPr>
              <a:t>Validation</a:t>
            </a:r>
            <a:endParaRPr sz="18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  <a:spcBef>
                <a:spcPts val="690"/>
              </a:spcBef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helps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avoid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underfitting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well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overfitting</a:t>
            </a:r>
            <a:endParaRPr sz="1800">
              <a:latin typeface="Calibri"/>
              <a:cs typeface="Calibri"/>
            </a:endParaRPr>
          </a:p>
          <a:p>
            <a:pPr marL="1331595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(help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avoid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overfitting more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underfitting)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aim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able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generalize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model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new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datasets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same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accuracy</a:t>
            </a:r>
            <a:endParaRPr sz="18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training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!!!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66559" y="3535679"/>
            <a:ext cx="1195070" cy="439420"/>
          </a:xfrm>
          <a:custGeom>
            <a:avLst/>
            <a:gdLst/>
            <a:ahLst/>
            <a:cxnLst/>
            <a:rect l="l" t="t" r="r" b="b"/>
            <a:pathLst>
              <a:path w="1195070" h="439420">
                <a:moveTo>
                  <a:pt x="1194816" y="0"/>
                </a:moveTo>
                <a:lnTo>
                  <a:pt x="0" y="0"/>
                </a:lnTo>
                <a:lnTo>
                  <a:pt x="0" y="438912"/>
                </a:lnTo>
                <a:lnTo>
                  <a:pt x="1194816" y="438912"/>
                </a:lnTo>
                <a:lnTo>
                  <a:pt x="1194816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444240" y="3529584"/>
          <a:ext cx="5736589" cy="4387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6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6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34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2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79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87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4255389" y="4073574"/>
            <a:ext cx="5227955" cy="1495425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R="744855" algn="r">
              <a:lnSpc>
                <a:spcPct val="100000"/>
              </a:lnSpc>
              <a:spcBef>
                <a:spcPts val="844"/>
              </a:spcBef>
            </a:pPr>
            <a:r>
              <a:rPr sz="1800" dirty="0">
                <a:latin typeface="Calibri"/>
                <a:cs typeface="Calibri"/>
              </a:rPr>
              <a:t>Let’s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split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k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folds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(for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example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k=5</a:t>
            </a:r>
            <a:r>
              <a:rPr sz="1800" spc="-20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  <a:p>
            <a:pPr marR="774065" algn="r">
              <a:lnSpc>
                <a:spcPct val="100000"/>
              </a:lnSpc>
              <a:spcBef>
                <a:spcPts val="750"/>
              </a:spcBef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run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k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separate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learning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experiments</a:t>
            </a:r>
            <a:endParaRPr sz="1800">
              <a:latin typeface="Calibri"/>
              <a:cs typeface="Calibri"/>
            </a:endParaRPr>
          </a:p>
          <a:p>
            <a:pPr marL="939165">
              <a:lnSpc>
                <a:spcPct val="100000"/>
              </a:lnSpc>
            </a:pPr>
            <a:r>
              <a:rPr sz="1800" b="1" dirty="0">
                <a:latin typeface="Calibri"/>
                <a:cs typeface="Calibri"/>
              </a:rPr>
              <a:t>k-1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folds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training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1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fold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test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set</a:t>
            </a:r>
            <a:endParaRPr sz="1800">
              <a:latin typeface="Calibri"/>
              <a:cs typeface="Calibri"/>
            </a:endParaRPr>
          </a:p>
          <a:p>
            <a:pPr marL="481965">
              <a:lnSpc>
                <a:spcPct val="100000"/>
              </a:lnSpc>
              <a:spcBef>
                <a:spcPts val="1435"/>
              </a:spcBef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average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results from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this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k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experiments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13105"/>
            <a:ext cx="352806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u="sng" spc="-3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Cross</a:t>
            </a:r>
            <a:r>
              <a:rPr sz="4400" b="0" u="sng" spc="-21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4400" b="0" u="sng" spc="-45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Validation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89607" y="1268370"/>
            <a:ext cx="8249284" cy="184658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1800" b="1" u="sng" spc="-10" dirty="0">
                <a:solidFill>
                  <a:srgbClr val="FF5050"/>
                </a:solidFill>
                <a:uFill>
                  <a:solidFill>
                    <a:srgbClr val="FF5050"/>
                  </a:solidFill>
                </a:uFill>
                <a:latin typeface="Calibri"/>
                <a:cs typeface="Calibri"/>
              </a:rPr>
              <a:t>K-</a:t>
            </a:r>
            <a:r>
              <a:rPr sz="1800" b="1" u="sng" dirty="0">
                <a:solidFill>
                  <a:srgbClr val="FF5050"/>
                </a:solidFill>
                <a:uFill>
                  <a:solidFill>
                    <a:srgbClr val="FF5050"/>
                  </a:solidFill>
                </a:uFill>
                <a:latin typeface="Calibri"/>
                <a:cs typeface="Calibri"/>
              </a:rPr>
              <a:t>Folds</a:t>
            </a:r>
            <a:r>
              <a:rPr sz="1800" b="1" u="sng" spc="-30" dirty="0">
                <a:solidFill>
                  <a:srgbClr val="FF5050"/>
                </a:solidFill>
                <a:uFill>
                  <a:solidFill>
                    <a:srgbClr val="FF505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sng" dirty="0">
                <a:solidFill>
                  <a:srgbClr val="FF5050"/>
                </a:solidFill>
                <a:uFill>
                  <a:solidFill>
                    <a:srgbClr val="FF5050"/>
                  </a:solidFill>
                </a:uFill>
                <a:latin typeface="Calibri"/>
                <a:cs typeface="Calibri"/>
              </a:rPr>
              <a:t>Cross</a:t>
            </a:r>
            <a:r>
              <a:rPr sz="1800" b="1" u="sng" spc="-65" dirty="0">
                <a:solidFill>
                  <a:srgbClr val="FF5050"/>
                </a:solidFill>
                <a:uFill>
                  <a:solidFill>
                    <a:srgbClr val="FF505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sng" spc="-10" dirty="0">
                <a:solidFill>
                  <a:srgbClr val="FF5050"/>
                </a:solidFill>
                <a:uFill>
                  <a:solidFill>
                    <a:srgbClr val="FF5050"/>
                  </a:solidFill>
                </a:uFill>
                <a:latin typeface="Calibri"/>
                <a:cs typeface="Calibri"/>
              </a:rPr>
              <a:t>Validation</a:t>
            </a:r>
            <a:endParaRPr sz="18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  <a:spcBef>
                <a:spcPts val="690"/>
              </a:spcBef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helps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avoid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underfitting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well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overfitting</a:t>
            </a:r>
            <a:endParaRPr sz="1800">
              <a:latin typeface="Calibri"/>
              <a:cs typeface="Calibri"/>
            </a:endParaRPr>
          </a:p>
          <a:p>
            <a:pPr marL="1331595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(help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avoid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overfitting more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underfitting)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aim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able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generalize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model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new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datasets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same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accuracy</a:t>
            </a:r>
            <a:endParaRPr sz="18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training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!!!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973568" y="3535679"/>
            <a:ext cx="1195070" cy="439420"/>
          </a:xfrm>
          <a:custGeom>
            <a:avLst/>
            <a:gdLst/>
            <a:ahLst/>
            <a:cxnLst/>
            <a:rect l="l" t="t" r="r" b="b"/>
            <a:pathLst>
              <a:path w="1195070" h="439420">
                <a:moveTo>
                  <a:pt x="1194816" y="0"/>
                </a:moveTo>
                <a:lnTo>
                  <a:pt x="0" y="0"/>
                </a:lnTo>
                <a:lnTo>
                  <a:pt x="0" y="438912"/>
                </a:lnTo>
                <a:lnTo>
                  <a:pt x="1194816" y="438912"/>
                </a:lnTo>
                <a:lnTo>
                  <a:pt x="1194816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444240" y="3529584"/>
          <a:ext cx="5726429" cy="4387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6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6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74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87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3239516" y="4073574"/>
            <a:ext cx="7033259" cy="2139315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R="1534160" algn="r">
              <a:lnSpc>
                <a:spcPct val="100000"/>
              </a:lnSpc>
              <a:spcBef>
                <a:spcPts val="844"/>
              </a:spcBef>
            </a:pPr>
            <a:r>
              <a:rPr sz="1800" dirty="0">
                <a:latin typeface="Calibri"/>
                <a:cs typeface="Calibri"/>
              </a:rPr>
              <a:t>Let’s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split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k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folds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(for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example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k=5</a:t>
            </a:r>
            <a:r>
              <a:rPr sz="1800" spc="-20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  <a:p>
            <a:pPr marR="1563370" algn="r">
              <a:lnSpc>
                <a:spcPct val="100000"/>
              </a:lnSpc>
              <a:spcBef>
                <a:spcPts val="750"/>
              </a:spcBef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run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k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separate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learning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experiments</a:t>
            </a:r>
            <a:endParaRPr sz="1800">
              <a:latin typeface="Calibri"/>
              <a:cs typeface="Calibri"/>
            </a:endParaRPr>
          </a:p>
          <a:p>
            <a:pPr marL="1955164">
              <a:lnSpc>
                <a:spcPct val="100000"/>
              </a:lnSpc>
            </a:pPr>
            <a:r>
              <a:rPr sz="1800" b="1" dirty="0">
                <a:latin typeface="Calibri"/>
                <a:cs typeface="Calibri"/>
              </a:rPr>
              <a:t>k-1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folds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training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1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fold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test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set</a:t>
            </a:r>
            <a:endParaRPr sz="1800">
              <a:latin typeface="Calibri"/>
              <a:cs typeface="Calibri"/>
            </a:endParaRPr>
          </a:p>
          <a:p>
            <a:pPr marL="1497330">
              <a:lnSpc>
                <a:spcPct val="100000"/>
              </a:lnSpc>
              <a:spcBef>
                <a:spcPts val="1435"/>
              </a:spcBef>
            </a:pPr>
            <a:r>
              <a:rPr sz="1800" spc="-180" dirty="0">
                <a:latin typeface="Wingdings"/>
                <a:cs typeface="Wingdings"/>
              </a:rPr>
              <a:t>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average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results from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this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k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experiments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800" b="1" spc="-30" dirty="0">
                <a:latin typeface="Calibri"/>
                <a:cs typeface="Calibri"/>
              </a:rPr>
              <a:t>ADVANTAGE</a:t>
            </a:r>
            <a:r>
              <a:rPr sz="1800" spc="-30" dirty="0">
                <a:latin typeface="Calibri"/>
                <a:cs typeface="Calibri"/>
              </a:rPr>
              <a:t>:</a:t>
            </a:r>
            <a:r>
              <a:rPr sz="1800" dirty="0">
                <a:latin typeface="Calibri"/>
                <a:cs typeface="Calibri"/>
              </a:rPr>
              <a:t> all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observations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used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both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training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validation</a:t>
            </a:r>
            <a:endParaRPr sz="1800">
              <a:latin typeface="Calibri"/>
              <a:cs typeface="Calibri"/>
            </a:endParaRPr>
          </a:p>
          <a:p>
            <a:pPr marL="18415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+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each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observations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used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validation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exactly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once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85394"/>
            <a:ext cx="9900920" cy="19754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b="0" dirty="0">
                <a:latin typeface="Calibri"/>
                <a:cs typeface="Calibri"/>
              </a:rPr>
              <a:t>But</a:t>
            </a:r>
            <a:r>
              <a:rPr b="0" spc="-6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wait,</a:t>
            </a:r>
            <a:r>
              <a:rPr b="0" spc="-7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how</a:t>
            </a:r>
            <a:r>
              <a:rPr b="0" spc="-7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a</a:t>
            </a:r>
            <a:r>
              <a:rPr b="0" spc="-6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machine</a:t>
            </a:r>
            <a:r>
              <a:rPr b="0" spc="-7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can</a:t>
            </a:r>
            <a:r>
              <a:rPr b="0" spc="-6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learn</a:t>
            </a:r>
            <a:r>
              <a:rPr b="0" spc="-7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from</a:t>
            </a:r>
            <a:r>
              <a:rPr b="0" spc="-7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past</a:t>
            </a:r>
            <a:r>
              <a:rPr b="0" spc="-6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experiences</a:t>
            </a:r>
            <a:r>
              <a:rPr b="0" spc="-50" dirty="0">
                <a:latin typeface="Calibri"/>
                <a:cs typeface="Calibri"/>
              </a:rPr>
              <a:t> </a:t>
            </a:r>
            <a:r>
              <a:rPr b="0" spc="-25" dirty="0">
                <a:latin typeface="Calibri"/>
                <a:cs typeface="Calibri"/>
              </a:rPr>
              <a:t>of </a:t>
            </a:r>
            <a:r>
              <a:rPr b="0" spc="-10" dirty="0">
                <a:latin typeface="Calibri"/>
                <a:cs typeface="Calibri"/>
              </a:rPr>
              <a:t>human.</a:t>
            </a:r>
          </a:p>
          <a:p>
            <a:pPr marL="12700" marR="356235">
              <a:lnSpc>
                <a:spcPct val="100000"/>
              </a:lnSpc>
            </a:pPr>
            <a:r>
              <a:rPr b="0" dirty="0">
                <a:latin typeface="Calibri"/>
                <a:cs typeface="Calibri"/>
              </a:rPr>
              <a:t>Because</a:t>
            </a:r>
            <a:r>
              <a:rPr b="0" spc="-9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humans</a:t>
            </a:r>
            <a:r>
              <a:rPr b="0" spc="-8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have</a:t>
            </a:r>
            <a:r>
              <a:rPr b="0" spc="-13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memory</a:t>
            </a:r>
            <a:r>
              <a:rPr b="0" spc="-8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in</a:t>
            </a:r>
            <a:r>
              <a:rPr b="0" spc="-13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different</a:t>
            </a:r>
            <a:r>
              <a:rPr b="0" spc="-12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form.</a:t>
            </a:r>
            <a:r>
              <a:rPr b="0" spc="-10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We</a:t>
            </a:r>
            <a:r>
              <a:rPr b="0" spc="-114" dirty="0">
                <a:latin typeface="Calibri"/>
                <a:cs typeface="Calibri"/>
              </a:rPr>
              <a:t> </a:t>
            </a:r>
            <a:r>
              <a:rPr b="0" spc="-25" dirty="0">
                <a:latin typeface="Calibri"/>
                <a:cs typeface="Calibri"/>
              </a:rPr>
              <a:t>can </a:t>
            </a:r>
            <a:r>
              <a:rPr b="0" dirty="0">
                <a:latin typeface="Calibri"/>
                <a:cs typeface="Calibri"/>
              </a:rPr>
              <a:t>learn</a:t>
            </a:r>
            <a:r>
              <a:rPr b="0" spc="-6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from</a:t>
            </a:r>
            <a:r>
              <a:rPr b="0" spc="-6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videos,</a:t>
            </a:r>
            <a:r>
              <a:rPr b="0" spc="-5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images</a:t>
            </a:r>
            <a:r>
              <a:rPr b="0" spc="-5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or</a:t>
            </a:r>
            <a:r>
              <a:rPr b="0" spc="-6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playing</a:t>
            </a:r>
            <a:r>
              <a:rPr b="0" spc="-5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the</a:t>
            </a:r>
            <a:r>
              <a:rPr b="0" spc="-8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game</a:t>
            </a:r>
            <a:r>
              <a:rPr b="0" spc="-5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by</a:t>
            </a:r>
            <a:r>
              <a:rPr b="0" spc="-6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our</a:t>
            </a:r>
            <a:r>
              <a:rPr b="0" spc="-6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self.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9223" y="2938271"/>
            <a:ext cx="5093208" cy="33954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36208" y="2938271"/>
            <a:ext cx="4642103" cy="3395472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472" y="237743"/>
            <a:ext cx="11381740" cy="637540"/>
          </a:xfrm>
          <a:prstGeom prst="rect">
            <a:avLst/>
          </a:prstGeom>
          <a:ln w="6096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810" algn="ctr">
              <a:lnSpc>
                <a:spcPts val="4415"/>
              </a:lnSpc>
            </a:pPr>
            <a:r>
              <a:rPr sz="4000" b="0" spc="-20" dirty="0">
                <a:latin typeface="Calibri Light"/>
                <a:cs typeface="Calibri Light"/>
              </a:rPr>
              <a:t>K-</a:t>
            </a:r>
            <a:r>
              <a:rPr sz="4000" b="0" spc="-40" dirty="0">
                <a:latin typeface="Calibri Light"/>
                <a:cs typeface="Calibri Light"/>
              </a:rPr>
              <a:t>Nearest</a:t>
            </a:r>
            <a:r>
              <a:rPr sz="4000" b="0" spc="-180" dirty="0">
                <a:latin typeface="Calibri Light"/>
                <a:cs typeface="Calibri Light"/>
              </a:rPr>
              <a:t> </a:t>
            </a:r>
            <a:r>
              <a:rPr sz="4000" b="0" spc="-25" dirty="0">
                <a:latin typeface="Calibri Light"/>
                <a:cs typeface="Calibri Light"/>
              </a:rPr>
              <a:t>Neighbor</a:t>
            </a:r>
            <a:r>
              <a:rPr sz="4000" b="0" spc="-180" dirty="0">
                <a:latin typeface="Calibri Light"/>
                <a:cs typeface="Calibri Light"/>
              </a:rPr>
              <a:t> </a:t>
            </a:r>
            <a:r>
              <a:rPr sz="4000" b="0" spc="-10" dirty="0">
                <a:latin typeface="Calibri Light"/>
                <a:cs typeface="Calibri Light"/>
              </a:rPr>
              <a:t>Classifier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0504" y="1111377"/>
            <a:ext cx="10494010" cy="2577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292735" indent="-457834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400" spc="-10" dirty="0">
                <a:latin typeface="Arial"/>
                <a:cs typeface="Arial"/>
              </a:rPr>
              <a:t>K-</a:t>
            </a:r>
            <a:r>
              <a:rPr sz="2400" dirty="0">
                <a:latin typeface="Arial"/>
                <a:cs typeface="Arial"/>
              </a:rPr>
              <a:t>Nearest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Neighbors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one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most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basic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yet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essential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classification </a:t>
            </a:r>
            <a:r>
              <a:rPr sz="2400" dirty="0">
                <a:latin typeface="Arial"/>
                <a:cs typeface="Arial"/>
              </a:rPr>
              <a:t>algorithms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Machine</a:t>
            </a:r>
            <a:r>
              <a:rPr sz="2400" spc="-10" dirty="0">
                <a:latin typeface="Arial"/>
                <a:cs typeface="Arial"/>
              </a:rPr>
              <a:t> Learning.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AutoNum type="arabicPeriod"/>
            </a:pPr>
            <a:endParaRPr sz="2500">
              <a:latin typeface="Arial"/>
              <a:cs typeface="Arial"/>
            </a:endParaRPr>
          </a:p>
          <a:p>
            <a:pPr marL="469900" indent="-457834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2400" dirty="0">
                <a:latin typeface="Arial"/>
                <a:cs typeface="Arial"/>
              </a:rPr>
              <a:t>It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belongs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supervised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learning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domain.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AutoNum type="arabicPeriod"/>
            </a:pPr>
            <a:endParaRPr sz="2500">
              <a:latin typeface="Arial"/>
              <a:cs typeface="Arial"/>
            </a:endParaRPr>
          </a:p>
          <a:p>
            <a:pPr marL="469900" indent="-457834">
              <a:lnSpc>
                <a:spcPts val="2845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2400" dirty="0">
                <a:latin typeface="Arial"/>
                <a:cs typeface="Arial"/>
              </a:rPr>
              <a:t>It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finds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intense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application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pattern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recognition,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data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mining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intrusion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ts val="2845"/>
              </a:lnSpc>
            </a:pPr>
            <a:r>
              <a:rPr sz="2400" spc="-10" dirty="0">
                <a:latin typeface="Arial"/>
                <a:cs typeface="Arial"/>
              </a:rPr>
              <a:t>detection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1392" y="3744043"/>
            <a:ext cx="3246421" cy="2866362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6516" y="1129030"/>
            <a:ext cx="11386185" cy="51689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ts val="2280"/>
              </a:lnSpc>
              <a:spcBef>
                <a:spcPts val="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25" dirty="0">
                <a:latin typeface="Calibri"/>
                <a:cs typeface="Calibri"/>
              </a:rPr>
              <a:t>K-</a:t>
            </a:r>
            <a:r>
              <a:rPr sz="2000" dirty="0">
                <a:latin typeface="Calibri"/>
                <a:cs typeface="Calibri"/>
              </a:rPr>
              <a:t>Nearest </a:t>
            </a:r>
            <a:r>
              <a:rPr sz="2000" spc="-10" dirty="0">
                <a:latin typeface="Calibri"/>
                <a:cs typeface="Calibri"/>
              </a:rPr>
              <a:t>Neighbors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</a:t>
            </a:r>
            <a:r>
              <a:rPr sz="2000" b="1" dirty="0">
                <a:latin typeface="Calibri"/>
                <a:cs typeface="Calibri"/>
              </a:rPr>
              <a:t>kNN</a:t>
            </a:r>
            <a:r>
              <a:rPr sz="2000" dirty="0">
                <a:latin typeface="Calibri"/>
                <a:cs typeface="Calibri"/>
              </a:rPr>
              <a:t>)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classifiers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can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classify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examples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by</a:t>
            </a:r>
            <a:r>
              <a:rPr sz="2000" spc="-9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assigning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them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class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most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similar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ts val="2280"/>
              </a:lnSpc>
            </a:pPr>
            <a:r>
              <a:rPr sz="2000" dirty="0">
                <a:latin typeface="Calibri"/>
                <a:cs typeface="Calibri"/>
              </a:rPr>
              <a:t>labeled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examples.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47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very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simple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BUT</a:t>
            </a:r>
            <a:r>
              <a:rPr sz="2000" b="1" spc="-9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extremely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powerful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algorithm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!!!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3200">
              <a:latin typeface="Calibri"/>
              <a:cs typeface="Calibri"/>
            </a:endParaRPr>
          </a:p>
          <a:p>
            <a:pPr marL="241300" indent="-228600">
              <a:lnSpc>
                <a:spcPts val="228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 dirty="0">
                <a:latin typeface="Calibri"/>
                <a:cs typeface="Calibri"/>
              </a:rPr>
              <a:t>kNN</a:t>
            </a:r>
            <a:r>
              <a:rPr sz="2000" b="1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well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suited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classification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tasks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where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relationship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between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features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very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complex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and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ts val="2280"/>
              </a:lnSpc>
            </a:pPr>
            <a:r>
              <a:rPr sz="2000" dirty="0">
                <a:latin typeface="Calibri"/>
                <a:cs typeface="Calibri"/>
              </a:rPr>
              <a:t>hard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understand.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4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we</a:t>
            </a:r>
            <a:r>
              <a:rPr sz="2000" spc="-1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have</a:t>
            </a:r>
            <a:r>
              <a:rPr sz="2000" spc="-10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training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dataset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200" dirty="0">
                <a:latin typeface="Wingdings"/>
                <a:cs typeface="Wingdings"/>
              </a:rPr>
              <a:t>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Calibri"/>
                <a:cs typeface="Calibri"/>
              </a:rPr>
              <a:t>examples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classified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into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several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categories.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3200">
              <a:latin typeface="Calibri"/>
              <a:cs typeface="Calibri"/>
            </a:endParaRPr>
          </a:p>
          <a:p>
            <a:pPr marL="241300" indent="-228600">
              <a:lnSpc>
                <a:spcPts val="227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we</a:t>
            </a:r>
            <a:r>
              <a:rPr sz="2000" spc="-9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have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new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example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(with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same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number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features</a:t>
            </a:r>
            <a:r>
              <a:rPr sz="2000" dirty="0">
                <a:latin typeface="Calibri"/>
                <a:cs typeface="Calibri"/>
              </a:rPr>
              <a:t> as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training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data)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200" dirty="0">
                <a:latin typeface="Wingdings"/>
                <a:cs typeface="Wingdings"/>
              </a:rPr>
              <a:t>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Calibri"/>
                <a:cs typeface="Calibri"/>
              </a:rPr>
              <a:t>kNN</a:t>
            </a:r>
            <a:r>
              <a:rPr sz="2000" b="1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algorithm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identifies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ts val="2270"/>
              </a:lnSpc>
            </a:pPr>
            <a:r>
              <a:rPr sz="2000" b="1" dirty="0">
                <a:latin typeface="Calibri"/>
                <a:cs typeface="Calibri"/>
              </a:rPr>
              <a:t>k</a:t>
            </a:r>
            <a:r>
              <a:rPr sz="2000" b="1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elements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training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dataset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„nearest”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similarity.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5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the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unlabeled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test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example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assigned to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class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majority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k</a:t>
            </a:r>
            <a:r>
              <a:rPr sz="2000" b="1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nearest </a:t>
            </a:r>
            <a:r>
              <a:rPr sz="2000" spc="-10" dirty="0">
                <a:latin typeface="Calibri"/>
                <a:cs typeface="Calibri"/>
              </a:rPr>
              <a:t>neighbors.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472" y="237743"/>
            <a:ext cx="11381740" cy="637540"/>
          </a:xfrm>
          <a:prstGeom prst="rect">
            <a:avLst/>
          </a:prstGeom>
          <a:ln w="6096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810" algn="ctr">
              <a:lnSpc>
                <a:spcPts val="4415"/>
              </a:lnSpc>
            </a:pPr>
            <a:r>
              <a:rPr sz="4000" b="0" spc="-20" dirty="0">
                <a:latin typeface="Calibri Light"/>
                <a:cs typeface="Calibri Light"/>
              </a:rPr>
              <a:t>K-</a:t>
            </a:r>
            <a:r>
              <a:rPr sz="4000" b="0" spc="-40" dirty="0">
                <a:latin typeface="Calibri Light"/>
                <a:cs typeface="Calibri Light"/>
              </a:rPr>
              <a:t>Nearest</a:t>
            </a:r>
            <a:r>
              <a:rPr sz="4000" b="0" spc="-180" dirty="0">
                <a:latin typeface="Calibri Light"/>
                <a:cs typeface="Calibri Light"/>
              </a:rPr>
              <a:t> </a:t>
            </a:r>
            <a:r>
              <a:rPr sz="4000" b="0" spc="-25" dirty="0">
                <a:latin typeface="Calibri Light"/>
                <a:cs typeface="Calibri Light"/>
              </a:rPr>
              <a:t>Neighbor</a:t>
            </a:r>
            <a:r>
              <a:rPr sz="4000" b="0" spc="-180" dirty="0">
                <a:latin typeface="Calibri Light"/>
                <a:cs typeface="Calibri Light"/>
              </a:rPr>
              <a:t> </a:t>
            </a:r>
            <a:r>
              <a:rPr sz="4000" b="0" spc="-10" dirty="0">
                <a:latin typeface="Calibri Light"/>
                <a:cs typeface="Calibri Light"/>
              </a:rPr>
              <a:t>Classifier</a:t>
            </a:r>
            <a:endParaRPr sz="40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8604" y="1766485"/>
            <a:ext cx="6880325" cy="4629911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8604" y="1766485"/>
            <a:ext cx="6880325" cy="4629911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668524" y="2321052"/>
            <a:ext cx="4282440" cy="3139440"/>
          </a:xfrm>
          <a:custGeom>
            <a:avLst/>
            <a:gdLst/>
            <a:ahLst/>
            <a:cxnLst/>
            <a:rect l="l" t="t" r="r" b="b"/>
            <a:pathLst>
              <a:path w="4282440" h="3139440">
                <a:moveTo>
                  <a:pt x="0" y="789432"/>
                </a:moveTo>
                <a:lnTo>
                  <a:pt x="1387" y="747506"/>
                </a:lnTo>
                <a:lnTo>
                  <a:pt x="5505" y="706150"/>
                </a:lnTo>
                <a:lnTo>
                  <a:pt x="12284" y="665418"/>
                </a:lnTo>
                <a:lnTo>
                  <a:pt x="21653" y="625366"/>
                </a:lnTo>
                <a:lnTo>
                  <a:pt x="33545" y="586047"/>
                </a:lnTo>
                <a:lnTo>
                  <a:pt x="47890" y="547517"/>
                </a:lnTo>
                <a:lnTo>
                  <a:pt x="64619" y="509829"/>
                </a:lnTo>
                <a:lnTo>
                  <a:pt x="83662" y="473039"/>
                </a:lnTo>
                <a:lnTo>
                  <a:pt x="104950" y="437200"/>
                </a:lnTo>
                <a:lnTo>
                  <a:pt x="128415" y="402368"/>
                </a:lnTo>
                <a:lnTo>
                  <a:pt x="153986" y="368597"/>
                </a:lnTo>
                <a:lnTo>
                  <a:pt x="181595" y="335941"/>
                </a:lnTo>
                <a:lnTo>
                  <a:pt x="211173" y="304455"/>
                </a:lnTo>
                <a:lnTo>
                  <a:pt x="242650" y="274195"/>
                </a:lnTo>
                <a:lnTo>
                  <a:pt x="275956" y="245213"/>
                </a:lnTo>
                <a:lnTo>
                  <a:pt x="311024" y="217565"/>
                </a:lnTo>
                <a:lnTo>
                  <a:pt x="347783" y="191306"/>
                </a:lnTo>
                <a:lnTo>
                  <a:pt x="386164" y="166489"/>
                </a:lnTo>
                <a:lnTo>
                  <a:pt x="426099" y="143170"/>
                </a:lnTo>
                <a:lnTo>
                  <a:pt x="467518" y="121402"/>
                </a:lnTo>
                <a:lnTo>
                  <a:pt x="510351" y="101242"/>
                </a:lnTo>
                <a:lnTo>
                  <a:pt x="554530" y="82742"/>
                </a:lnTo>
                <a:lnTo>
                  <a:pt x="599985" y="65959"/>
                </a:lnTo>
                <a:lnTo>
                  <a:pt x="646647" y="50945"/>
                </a:lnTo>
                <a:lnTo>
                  <a:pt x="694447" y="37756"/>
                </a:lnTo>
                <a:lnTo>
                  <a:pt x="743316" y="26447"/>
                </a:lnTo>
                <a:lnTo>
                  <a:pt x="793184" y="17071"/>
                </a:lnTo>
                <a:lnTo>
                  <a:pt x="843983" y="9684"/>
                </a:lnTo>
                <a:lnTo>
                  <a:pt x="895642" y="4340"/>
                </a:lnTo>
                <a:lnTo>
                  <a:pt x="948094" y="1094"/>
                </a:lnTo>
                <a:lnTo>
                  <a:pt x="1001267" y="0"/>
                </a:lnTo>
                <a:lnTo>
                  <a:pt x="1054441" y="1094"/>
                </a:lnTo>
                <a:lnTo>
                  <a:pt x="1106893" y="4340"/>
                </a:lnTo>
                <a:lnTo>
                  <a:pt x="1158552" y="9684"/>
                </a:lnTo>
                <a:lnTo>
                  <a:pt x="1209351" y="17071"/>
                </a:lnTo>
                <a:lnTo>
                  <a:pt x="1259219" y="26447"/>
                </a:lnTo>
                <a:lnTo>
                  <a:pt x="1308088" y="37756"/>
                </a:lnTo>
                <a:lnTo>
                  <a:pt x="1355888" y="50945"/>
                </a:lnTo>
                <a:lnTo>
                  <a:pt x="1402550" y="65959"/>
                </a:lnTo>
                <a:lnTo>
                  <a:pt x="1448005" y="82742"/>
                </a:lnTo>
                <a:lnTo>
                  <a:pt x="1492184" y="101242"/>
                </a:lnTo>
                <a:lnTo>
                  <a:pt x="1535017" y="121402"/>
                </a:lnTo>
                <a:lnTo>
                  <a:pt x="1576436" y="143170"/>
                </a:lnTo>
                <a:lnTo>
                  <a:pt x="1616371" y="166489"/>
                </a:lnTo>
                <a:lnTo>
                  <a:pt x="1654752" y="191306"/>
                </a:lnTo>
                <a:lnTo>
                  <a:pt x="1691511" y="217565"/>
                </a:lnTo>
                <a:lnTo>
                  <a:pt x="1726579" y="245213"/>
                </a:lnTo>
                <a:lnTo>
                  <a:pt x="1759885" y="274195"/>
                </a:lnTo>
                <a:lnTo>
                  <a:pt x="1791362" y="304455"/>
                </a:lnTo>
                <a:lnTo>
                  <a:pt x="1820940" y="335941"/>
                </a:lnTo>
                <a:lnTo>
                  <a:pt x="1848549" y="368597"/>
                </a:lnTo>
                <a:lnTo>
                  <a:pt x="1874120" y="402368"/>
                </a:lnTo>
                <a:lnTo>
                  <a:pt x="1897585" y="437200"/>
                </a:lnTo>
                <a:lnTo>
                  <a:pt x="1918873" y="473039"/>
                </a:lnTo>
                <a:lnTo>
                  <a:pt x="1937916" y="509829"/>
                </a:lnTo>
                <a:lnTo>
                  <a:pt x="1954645" y="547517"/>
                </a:lnTo>
                <a:lnTo>
                  <a:pt x="1968990" y="586047"/>
                </a:lnTo>
                <a:lnTo>
                  <a:pt x="1980882" y="625366"/>
                </a:lnTo>
                <a:lnTo>
                  <a:pt x="1990251" y="665418"/>
                </a:lnTo>
                <a:lnTo>
                  <a:pt x="1997030" y="706150"/>
                </a:lnTo>
                <a:lnTo>
                  <a:pt x="2001148" y="747506"/>
                </a:lnTo>
                <a:lnTo>
                  <a:pt x="2002536" y="789432"/>
                </a:lnTo>
                <a:lnTo>
                  <a:pt x="2001148" y="831357"/>
                </a:lnTo>
                <a:lnTo>
                  <a:pt x="1997030" y="872713"/>
                </a:lnTo>
                <a:lnTo>
                  <a:pt x="1990251" y="913445"/>
                </a:lnTo>
                <a:lnTo>
                  <a:pt x="1980882" y="953497"/>
                </a:lnTo>
                <a:lnTo>
                  <a:pt x="1968990" y="992816"/>
                </a:lnTo>
                <a:lnTo>
                  <a:pt x="1954645" y="1031346"/>
                </a:lnTo>
                <a:lnTo>
                  <a:pt x="1937916" y="1069034"/>
                </a:lnTo>
                <a:lnTo>
                  <a:pt x="1918873" y="1105824"/>
                </a:lnTo>
                <a:lnTo>
                  <a:pt x="1897585" y="1141663"/>
                </a:lnTo>
                <a:lnTo>
                  <a:pt x="1874120" y="1176495"/>
                </a:lnTo>
                <a:lnTo>
                  <a:pt x="1848549" y="1210266"/>
                </a:lnTo>
                <a:lnTo>
                  <a:pt x="1820940" y="1242922"/>
                </a:lnTo>
                <a:lnTo>
                  <a:pt x="1791362" y="1274408"/>
                </a:lnTo>
                <a:lnTo>
                  <a:pt x="1759885" y="1304668"/>
                </a:lnTo>
                <a:lnTo>
                  <a:pt x="1726579" y="1333650"/>
                </a:lnTo>
                <a:lnTo>
                  <a:pt x="1691511" y="1361298"/>
                </a:lnTo>
                <a:lnTo>
                  <a:pt x="1654752" y="1387557"/>
                </a:lnTo>
                <a:lnTo>
                  <a:pt x="1616371" y="1412374"/>
                </a:lnTo>
                <a:lnTo>
                  <a:pt x="1576436" y="1435693"/>
                </a:lnTo>
                <a:lnTo>
                  <a:pt x="1535017" y="1457461"/>
                </a:lnTo>
                <a:lnTo>
                  <a:pt x="1492184" y="1477621"/>
                </a:lnTo>
                <a:lnTo>
                  <a:pt x="1448005" y="1496121"/>
                </a:lnTo>
                <a:lnTo>
                  <a:pt x="1402550" y="1512904"/>
                </a:lnTo>
                <a:lnTo>
                  <a:pt x="1355888" y="1527918"/>
                </a:lnTo>
                <a:lnTo>
                  <a:pt x="1308088" y="1541107"/>
                </a:lnTo>
                <a:lnTo>
                  <a:pt x="1259219" y="1552416"/>
                </a:lnTo>
                <a:lnTo>
                  <a:pt x="1209351" y="1561792"/>
                </a:lnTo>
                <a:lnTo>
                  <a:pt x="1158552" y="1569179"/>
                </a:lnTo>
                <a:lnTo>
                  <a:pt x="1106893" y="1574523"/>
                </a:lnTo>
                <a:lnTo>
                  <a:pt x="1054441" y="1577769"/>
                </a:lnTo>
                <a:lnTo>
                  <a:pt x="1001267" y="1578864"/>
                </a:lnTo>
                <a:lnTo>
                  <a:pt x="948094" y="1577769"/>
                </a:lnTo>
                <a:lnTo>
                  <a:pt x="895642" y="1574523"/>
                </a:lnTo>
                <a:lnTo>
                  <a:pt x="843983" y="1569179"/>
                </a:lnTo>
                <a:lnTo>
                  <a:pt x="793184" y="1561792"/>
                </a:lnTo>
                <a:lnTo>
                  <a:pt x="743316" y="1552416"/>
                </a:lnTo>
                <a:lnTo>
                  <a:pt x="694447" y="1541107"/>
                </a:lnTo>
                <a:lnTo>
                  <a:pt x="646647" y="1527918"/>
                </a:lnTo>
                <a:lnTo>
                  <a:pt x="599985" y="1512904"/>
                </a:lnTo>
                <a:lnTo>
                  <a:pt x="554530" y="1496121"/>
                </a:lnTo>
                <a:lnTo>
                  <a:pt x="510351" y="1477621"/>
                </a:lnTo>
                <a:lnTo>
                  <a:pt x="467518" y="1457461"/>
                </a:lnTo>
                <a:lnTo>
                  <a:pt x="426099" y="1435693"/>
                </a:lnTo>
                <a:lnTo>
                  <a:pt x="386164" y="1412374"/>
                </a:lnTo>
                <a:lnTo>
                  <a:pt x="347783" y="1387557"/>
                </a:lnTo>
                <a:lnTo>
                  <a:pt x="311024" y="1361298"/>
                </a:lnTo>
                <a:lnTo>
                  <a:pt x="275956" y="1333650"/>
                </a:lnTo>
                <a:lnTo>
                  <a:pt x="242650" y="1304668"/>
                </a:lnTo>
                <a:lnTo>
                  <a:pt x="211173" y="1274408"/>
                </a:lnTo>
                <a:lnTo>
                  <a:pt x="181595" y="1242922"/>
                </a:lnTo>
                <a:lnTo>
                  <a:pt x="153986" y="1210266"/>
                </a:lnTo>
                <a:lnTo>
                  <a:pt x="128415" y="1176495"/>
                </a:lnTo>
                <a:lnTo>
                  <a:pt x="104950" y="1141663"/>
                </a:lnTo>
                <a:lnTo>
                  <a:pt x="83662" y="1105824"/>
                </a:lnTo>
                <a:lnTo>
                  <a:pt x="64619" y="1069034"/>
                </a:lnTo>
                <a:lnTo>
                  <a:pt x="47890" y="1031346"/>
                </a:lnTo>
                <a:lnTo>
                  <a:pt x="33545" y="992816"/>
                </a:lnTo>
                <a:lnTo>
                  <a:pt x="21653" y="953497"/>
                </a:lnTo>
                <a:lnTo>
                  <a:pt x="12284" y="913445"/>
                </a:lnTo>
                <a:lnTo>
                  <a:pt x="5505" y="872713"/>
                </a:lnTo>
                <a:lnTo>
                  <a:pt x="1387" y="831357"/>
                </a:lnTo>
                <a:lnTo>
                  <a:pt x="0" y="789432"/>
                </a:lnTo>
                <a:close/>
              </a:path>
              <a:path w="4282440" h="3139440">
                <a:moveTo>
                  <a:pt x="1633727" y="1969008"/>
                </a:moveTo>
                <a:lnTo>
                  <a:pt x="1634684" y="1924111"/>
                </a:lnTo>
                <a:lnTo>
                  <a:pt x="1637530" y="1879643"/>
                </a:lnTo>
                <a:lnTo>
                  <a:pt x="1642232" y="1835632"/>
                </a:lnTo>
                <a:lnTo>
                  <a:pt x="1648755" y="1792110"/>
                </a:lnTo>
                <a:lnTo>
                  <a:pt x="1657065" y="1749106"/>
                </a:lnTo>
                <a:lnTo>
                  <a:pt x="1667128" y="1706651"/>
                </a:lnTo>
                <a:lnTo>
                  <a:pt x="1678909" y="1664775"/>
                </a:lnTo>
                <a:lnTo>
                  <a:pt x="1692374" y="1623508"/>
                </a:lnTo>
                <a:lnTo>
                  <a:pt x="1707489" y="1582881"/>
                </a:lnTo>
                <a:lnTo>
                  <a:pt x="1724219" y="1542925"/>
                </a:lnTo>
                <a:lnTo>
                  <a:pt x="1742530" y="1503668"/>
                </a:lnTo>
                <a:lnTo>
                  <a:pt x="1762388" y="1465142"/>
                </a:lnTo>
                <a:lnTo>
                  <a:pt x="1783759" y="1427377"/>
                </a:lnTo>
                <a:lnTo>
                  <a:pt x="1806608" y="1390403"/>
                </a:lnTo>
                <a:lnTo>
                  <a:pt x="1830901" y="1354251"/>
                </a:lnTo>
                <a:lnTo>
                  <a:pt x="1856604" y="1318951"/>
                </a:lnTo>
                <a:lnTo>
                  <a:pt x="1883682" y="1284533"/>
                </a:lnTo>
                <a:lnTo>
                  <a:pt x="1912101" y="1251027"/>
                </a:lnTo>
                <a:lnTo>
                  <a:pt x="1941827" y="1218464"/>
                </a:lnTo>
                <a:lnTo>
                  <a:pt x="1972825" y="1186874"/>
                </a:lnTo>
                <a:lnTo>
                  <a:pt x="2005061" y="1156288"/>
                </a:lnTo>
                <a:lnTo>
                  <a:pt x="2038502" y="1126735"/>
                </a:lnTo>
                <a:lnTo>
                  <a:pt x="2073111" y="1098246"/>
                </a:lnTo>
                <a:lnTo>
                  <a:pt x="2108856" y="1070852"/>
                </a:lnTo>
                <a:lnTo>
                  <a:pt x="2145702" y="1044582"/>
                </a:lnTo>
                <a:lnTo>
                  <a:pt x="2183615" y="1019467"/>
                </a:lnTo>
                <a:lnTo>
                  <a:pt x="2222559" y="995537"/>
                </a:lnTo>
                <a:lnTo>
                  <a:pt x="2262502" y="972822"/>
                </a:lnTo>
                <a:lnTo>
                  <a:pt x="2303409" y="951354"/>
                </a:lnTo>
                <a:lnTo>
                  <a:pt x="2345245" y="931161"/>
                </a:lnTo>
                <a:lnTo>
                  <a:pt x="2387976" y="912275"/>
                </a:lnTo>
                <a:lnTo>
                  <a:pt x="2431568" y="894726"/>
                </a:lnTo>
                <a:lnTo>
                  <a:pt x="2475986" y="878544"/>
                </a:lnTo>
                <a:lnTo>
                  <a:pt x="2521197" y="863759"/>
                </a:lnTo>
                <a:lnTo>
                  <a:pt x="2567166" y="850402"/>
                </a:lnTo>
                <a:lnTo>
                  <a:pt x="2613858" y="838503"/>
                </a:lnTo>
                <a:lnTo>
                  <a:pt x="2661240" y="828091"/>
                </a:lnTo>
                <a:lnTo>
                  <a:pt x="2709276" y="819199"/>
                </a:lnTo>
                <a:lnTo>
                  <a:pt x="2757933" y="811855"/>
                </a:lnTo>
                <a:lnTo>
                  <a:pt x="2807177" y="806091"/>
                </a:lnTo>
                <a:lnTo>
                  <a:pt x="2856973" y="801936"/>
                </a:lnTo>
                <a:lnTo>
                  <a:pt x="2907286" y="799421"/>
                </a:lnTo>
                <a:lnTo>
                  <a:pt x="2958084" y="798576"/>
                </a:lnTo>
                <a:lnTo>
                  <a:pt x="3008881" y="799421"/>
                </a:lnTo>
                <a:lnTo>
                  <a:pt x="3059194" y="801936"/>
                </a:lnTo>
                <a:lnTo>
                  <a:pt x="3108990" y="806091"/>
                </a:lnTo>
                <a:lnTo>
                  <a:pt x="3158234" y="811855"/>
                </a:lnTo>
                <a:lnTo>
                  <a:pt x="3206891" y="819199"/>
                </a:lnTo>
                <a:lnTo>
                  <a:pt x="3254927" y="828091"/>
                </a:lnTo>
                <a:lnTo>
                  <a:pt x="3302309" y="838503"/>
                </a:lnTo>
                <a:lnTo>
                  <a:pt x="3349001" y="850402"/>
                </a:lnTo>
                <a:lnTo>
                  <a:pt x="3394970" y="863759"/>
                </a:lnTo>
                <a:lnTo>
                  <a:pt x="3440181" y="878544"/>
                </a:lnTo>
                <a:lnTo>
                  <a:pt x="3484599" y="894726"/>
                </a:lnTo>
                <a:lnTo>
                  <a:pt x="3528191" y="912275"/>
                </a:lnTo>
                <a:lnTo>
                  <a:pt x="3570922" y="931161"/>
                </a:lnTo>
                <a:lnTo>
                  <a:pt x="3612758" y="951354"/>
                </a:lnTo>
                <a:lnTo>
                  <a:pt x="3653665" y="972822"/>
                </a:lnTo>
                <a:lnTo>
                  <a:pt x="3693608" y="995537"/>
                </a:lnTo>
                <a:lnTo>
                  <a:pt x="3732552" y="1019467"/>
                </a:lnTo>
                <a:lnTo>
                  <a:pt x="3770465" y="1044582"/>
                </a:lnTo>
                <a:lnTo>
                  <a:pt x="3807311" y="1070852"/>
                </a:lnTo>
                <a:lnTo>
                  <a:pt x="3843056" y="1098246"/>
                </a:lnTo>
                <a:lnTo>
                  <a:pt x="3877665" y="1126735"/>
                </a:lnTo>
                <a:lnTo>
                  <a:pt x="3911106" y="1156288"/>
                </a:lnTo>
                <a:lnTo>
                  <a:pt x="3943342" y="1186874"/>
                </a:lnTo>
                <a:lnTo>
                  <a:pt x="3974340" y="1218464"/>
                </a:lnTo>
                <a:lnTo>
                  <a:pt x="4004066" y="1251027"/>
                </a:lnTo>
                <a:lnTo>
                  <a:pt x="4032485" y="1284533"/>
                </a:lnTo>
                <a:lnTo>
                  <a:pt x="4059563" y="1318951"/>
                </a:lnTo>
                <a:lnTo>
                  <a:pt x="4085266" y="1354251"/>
                </a:lnTo>
                <a:lnTo>
                  <a:pt x="4109559" y="1390403"/>
                </a:lnTo>
                <a:lnTo>
                  <a:pt x="4132408" y="1427377"/>
                </a:lnTo>
                <a:lnTo>
                  <a:pt x="4153779" y="1465142"/>
                </a:lnTo>
                <a:lnTo>
                  <a:pt x="4173637" y="1503668"/>
                </a:lnTo>
                <a:lnTo>
                  <a:pt x="4191948" y="1542925"/>
                </a:lnTo>
                <a:lnTo>
                  <a:pt x="4208678" y="1582881"/>
                </a:lnTo>
                <a:lnTo>
                  <a:pt x="4223793" y="1623508"/>
                </a:lnTo>
                <a:lnTo>
                  <a:pt x="4237258" y="1664775"/>
                </a:lnTo>
                <a:lnTo>
                  <a:pt x="4249039" y="1706651"/>
                </a:lnTo>
                <a:lnTo>
                  <a:pt x="4259102" y="1749106"/>
                </a:lnTo>
                <a:lnTo>
                  <a:pt x="4267412" y="1792110"/>
                </a:lnTo>
                <a:lnTo>
                  <a:pt x="4273935" y="1835632"/>
                </a:lnTo>
                <a:lnTo>
                  <a:pt x="4278637" y="1879643"/>
                </a:lnTo>
                <a:lnTo>
                  <a:pt x="4281483" y="1924111"/>
                </a:lnTo>
                <a:lnTo>
                  <a:pt x="4282440" y="1969008"/>
                </a:lnTo>
                <a:lnTo>
                  <a:pt x="4281483" y="2013904"/>
                </a:lnTo>
                <a:lnTo>
                  <a:pt x="4278637" y="2058372"/>
                </a:lnTo>
                <a:lnTo>
                  <a:pt x="4273935" y="2102383"/>
                </a:lnTo>
                <a:lnTo>
                  <a:pt x="4267412" y="2145905"/>
                </a:lnTo>
                <a:lnTo>
                  <a:pt x="4259102" y="2188909"/>
                </a:lnTo>
                <a:lnTo>
                  <a:pt x="4249039" y="2231364"/>
                </a:lnTo>
                <a:lnTo>
                  <a:pt x="4237258" y="2273240"/>
                </a:lnTo>
                <a:lnTo>
                  <a:pt x="4223793" y="2314507"/>
                </a:lnTo>
                <a:lnTo>
                  <a:pt x="4208678" y="2355134"/>
                </a:lnTo>
                <a:lnTo>
                  <a:pt x="4191948" y="2395090"/>
                </a:lnTo>
                <a:lnTo>
                  <a:pt x="4173637" y="2434347"/>
                </a:lnTo>
                <a:lnTo>
                  <a:pt x="4153779" y="2472873"/>
                </a:lnTo>
                <a:lnTo>
                  <a:pt x="4132408" y="2510638"/>
                </a:lnTo>
                <a:lnTo>
                  <a:pt x="4109559" y="2547612"/>
                </a:lnTo>
                <a:lnTo>
                  <a:pt x="4085266" y="2583764"/>
                </a:lnTo>
                <a:lnTo>
                  <a:pt x="4059563" y="2619064"/>
                </a:lnTo>
                <a:lnTo>
                  <a:pt x="4032485" y="2653482"/>
                </a:lnTo>
                <a:lnTo>
                  <a:pt x="4004066" y="2686988"/>
                </a:lnTo>
                <a:lnTo>
                  <a:pt x="3974340" y="2719551"/>
                </a:lnTo>
                <a:lnTo>
                  <a:pt x="3943342" y="2751141"/>
                </a:lnTo>
                <a:lnTo>
                  <a:pt x="3911106" y="2781727"/>
                </a:lnTo>
                <a:lnTo>
                  <a:pt x="3877665" y="2811280"/>
                </a:lnTo>
                <a:lnTo>
                  <a:pt x="3843056" y="2839769"/>
                </a:lnTo>
                <a:lnTo>
                  <a:pt x="3807311" y="2867163"/>
                </a:lnTo>
                <a:lnTo>
                  <a:pt x="3770465" y="2893433"/>
                </a:lnTo>
                <a:lnTo>
                  <a:pt x="3732552" y="2918548"/>
                </a:lnTo>
                <a:lnTo>
                  <a:pt x="3693608" y="2942478"/>
                </a:lnTo>
                <a:lnTo>
                  <a:pt x="3653665" y="2965193"/>
                </a:lnTo>
                <a:lnTo>
                  <a:pt x="3612758" y="2986661"/>
                </a:lnTo>
                <a:lnTo>
                  <a:pt x="3570922" y="3006854"/>
                </a:lnTo>
                <a:lnTo>
                  <a:pt x="3528191" y="3025740"/>
                </a:lnTo>
                <a:lnTo>
                  <a:pt x="3484599" y="3043289"/>
                </a:lnTo>
                <a:lnTo>
                  <a:pt x="3440181" y="3059471"/>
                </a:lnTo>
                <a:lnTo>
                  <a:pt x="3394970" y="3074256"/>
                </a:lnTo>
                <a:lnTo>
                  <a:pt x="3349001" y="3087613"/>
                </a:lnTo>
                <a:lnTo>
                  <a:pt x="3302309" y="3099512"/>
                </a:lnTo>
                <a:lnTo>
                  <a:pt x="3254927" y="3109924"/>
                </a:lnTo>
                <a:lnTo>
                  <a:pt x="3206891" y="3118816"/>
                </a:lnTo>
                <a:lnTo>
                  <a:pt x="3158234" y="3126160"/>
                </a:lnTo>
                <a:lnTo>
                  <a:pt x="3108990" y="3131924"/>
                </a:lnTo>
                <a:lnTo>
                  <a:pt x="3059194" y="3136079"/>
                </a:lnTo>
                <a:lnTo>
                  <a:pt x="3008881" y="3138594"/>
                </a:lnTo>
                <a:lnTo>
                  <a:pt x="2958084" y="3139440"/>
                </a:lnTo>
                <a:lnTo>
                  <a:pt x="2907286" y="3138594"/>
                </a:lnTo>
                <a:lnTo>
                  <a:pt x="2856973" y="3136079"/>
                </a:lnTo>
                <a:lnTo>
                  <a:pt x="2807177" y="3131924"/>
                </a:lnTo>
                <a:lnTo>
                  <a:pt x="2757933" y="3126160"/>
                </a:lnTo>
                <a:lnTo>
                  <a:pt x="2709276" y="3118816"/>
                </a:lnTo>
                <a:lnTo>
                  <a:pt x="2661240" y="3109924"/>
                </a:lnTo>
                <a:lnTo>
                  <a:pt x="2613858" y="3099512"/>
                </a:lnTo>
                <a:lnTo>
                  <a:pt x="2567166" y="3087613"/>
                </a:lnTo>
                <a:lnTo>
                  <a:pt x="2521197" y="3074256"/>
                </a:lnTo>
                <a:lnTo>
                  <a:pt x="2475986" y="3059471"/>
                </a:lnTo>
                <a:lnTo>
                  <a:pt x="2431568" y="3043289"/>
                </a:lnTo>
                <a:lnTo>
                  <a:pt x="2387976" y="3025740"/>
                </a:lnTo>
                <a:lnTo>
                  <a:pt x="2345245" y="3006854"/>
                </a:lnTo>
                <a:lnTo>
                  <a:pt x="2303409" y="2986661"/>
                </a:lnTo>
                <a:lnTo>
                  <a:pt x="2262502" y="2965193"/>
                </a:lnTo>
                <a:lnTo>
                  <a:pt x="2222559" y="2942478"/>
                </a:lnTo>
                <a:lnTo>
                  <a:pt x="2183615" y="2918548"/>
                </a:lnTo>
                <a:lnTo>
                  <a:pt x="2145702" y="2893433"/>
                </a:lnTo>
                <a:lnTo>
                  <a:pt x="2108856" y="2867163"/>
                </a:lnTo>
                <a:lnTo>
                  <a:pt x="2073111" y="2839769"/>
                </a:lnTo>
                <a:lnTo>
                  <a:pt x="2038502" y="2811280"/>
                </a:lnTo>
                <a:lnTo>
                  <a:pt x="2005061" y="2781727"/>
                </a:lnTo>
                <a:lnTo>
                  <a:pt x="1972825" y="2751141"/>
                </a:lnTo>
                <a:lnTo>
                  <a:pt x="1941827" y="2719551"/>
                </a:lnTo>
                <a:lnTo>
                  <a:pt x="1912101" y="2686988"/>
                </a:lnTo>
                <a:lnTo>
                  <a:pt x="1883682" y="2653482"/>
                </a:lnTo>
                <a:lnTo>
                  <a:pt x="1856604" y="2619064"/>
                </a:lnTo>
                <a:lnTo>
                  <a:pt x="1830901" y="2583764"/>
                </a:lnTo>
                <a:lnTo>
                  <a:pt x="1806608" y="2547612"/>
                </a:lnTo>
                <a:lnTo>
                  <a:pt x="1783759" y="2510638"/>
                </a:lnTo>
                <a:lnTo>
                  <a:pt x="1762388" y="2472873"/>
                </a:lnTo>
                <a:lnTo>
                  <a:pt x="1742530" y="2434347"/>
                </a:lnTo>
                <a:lnTo>
                  <a:pt x="1724219" y="2395090"/>
                </a:lnTo>
                <a:lnTo>
                  <a:pt x="1707489" y="2355134"/>
                </a:lnTo>
                <a:lnTo>
                  <a:pt x="1692374" y="2314507"/>
                </a:lnTo>
                <a:lnTo>
                  <a:pt x="1678909" y="2273240"/>
                </a:lnTo>
                <a:lnTo>
                  <a:pt x="1667128" y="2231364"/>
                </a:lnTo>
                <a:lnTo>
                  <a:pt x="1657065" y="2188909"/>
                </a:lnTo>
                <a:lnTo>
                  <a:pt x="1648755" y="2145905"/>
                </a:lnTo>
                <a:lnTo>
                  <a:pt x="1642232" y="2102383"/>
                </a:lnTo>
                <a:lnTo>
                  <a:pt x="1637530" y="2058372"/>
                </a:lnTo>
                <a:lnTo>
                  <a:pt x="1634684" y="2013904"/>
                </a:lnTo>
                <a:lnTo>
                  <a:pt x="1633727" y="1969008"/>
                </a:lnTo>
                <a:close/>
              </a:path>
            </a:pathLst>
          </a:custGeom>
          <a:ln w="39624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08604" y="1466088"/>
            <a:ext cx="6880859" cy="4930775"/>
            <a:chOff x="1208604" y="1466088"/>
            <a:chExt cx="6880859" cy="49307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604" y="1766485"/>
              <a:ext cx="6880325" cy="462991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668524" y="2321052"/>
              <a:ext cx="4282440" cy="3139440"/>
            </a:xfrm>
            <a:custGeom>
              <a:avLst/>
              <a:gdLst/>
              <a:ahLst/>
              <a:cxnLst/>
              <a:rect l="l" t="t" r="r" b="b"/>
              <a:pathLst>
                <a:path w="4282440" h="3139440">
                  <a:moveTo>
                    <a:pt x="0" y="789432"/>
                  </a:moveTo>
                  <a:lnTo>
                    <a:pt x="1387" y="747506"/>
                  </a:lnTo>
                  <a:lnTo>
                    <a:pt x="5505" y="706150"/>
                  </a:lnTo>
                  <a:lnTo>
                    <a:pt x="12284" y="665418"/>
                  </a:lnTo>
                  <a:lnTo>
                    <a:pt x="21653" y="625366"/>
                  </a:lnTo>
                  <a:lnTo>
                    <a:pt x="33545" y="586047"/>
                  </a:lnTo>
                  <a:lnTo>
                    <a:pt x="47890" y="547517"/>
                  </a:lnTo>
                  <a:lnTo>
                    <a:pt x="64619" y="509829"/>
                  </a:lnTo>
                  <a:lnTo>
                    <a:pt x="83662" y="473039"/>
                  </a:lnTo>
                  <a:lnTo>
                    <a:pt x="104950" y="437200"/>
                  </a:lnTo>
                  <a:lnTo>
                    <a:pt x="128415" y="402368"/>
                  </a:lnTo>
                  <a:lnTo>
                    <a:pt x="153986" y="368597"/>
                  </a:lnTo>
                  <a:lnTo>
                    <a:pt x="181595" y="335941"/>
                  </a:lnTo>
                  <a:lnTo>
                    <a:pt x="211173" y="304455"/>
                  </a:lnTo>
                  <a:lnTo>
                    <a:pt x="242650" y="274195"/>
                  </a:lnTo>
                  <a:lnTo>
                    <a:pt x="275956" y="245213"/>
                  </a:lnTo>
                  <a:lnTo>
                    <a:pt x="311024" y="217565"/>
                  </a:lnTo>
                  <a:lnTo>
                    <a:pt x="347783" y="191306"/>
                  </a:lnTo>
                  <a:lnTo>
                    <a:pt x="386164" y="166489"/>
                  </a:lnTo>
                  <a:lnTo>
                    <a:pt x="426099" y="143170"/>
                  </a:lnTo>
                  <a:lnTo>
                    <a:pt x="467518" y="121402"/>
                  </a:lnTo>
                  <a:lnTo>
                    <a:pt x="510351" y="101242"/>
                  </a:lnTo>
                  <a:lnTo>
                    <a:pt x="554530" y="82742"/>
                  </a:lnTo>
                  <a:lnTo>
                    <a:pt x="599985" y="65959"/>
                  </a:lnTo>
                  <a:lnTo>
                    <a:pt x="646647" y="50945"/>
                  </a:lnTo>
                  <a:lnTo>
                    <a:pt x="694447" y="37756"/>
                  </a:lnTo>
                  <a:lnTo>
                    <a:pt x="743316" y="26447"/>
                  </a:lnTo>
                  <a:lnTo>
                    <a:pt x="793184" y="17071"/>
                  </a:lnTo>
                  <a:lnTo>
                    <a:pt x="843983" y="9684"/>
                  </a:lnTo>
                  <a:lnTo>
                    <a:pt x="895642" y="4340"/>
                  </a:lnTo>
                  <a:lnTo>
                    <a:pt x="948094" y="1094"/>
                  </a:lnTo>
                  <a:lnTo>
                    <a:pt x="1001267" y="0"/>
                  </a:lnTo>
                  <a:lnTo>
                    <a:pt x="1054441" y="1094"/>
                  </a:lnTo>
                  <a:lnTo>
                    <a:pt x="1106893" y="4340"/>
                  </a:lnTo>
                  <a:lnTo>
                    <a:pt x="1158552" y="9684"/>
                  </a:lnTo>
                  <a:lnTo>
                    <a:pt x="1209351" y="17071"/>
                  </a:lnTo>
                  <a:lnTo>
                    <a:pt x="1259219" y="26447"/>
                  </a:lnTo>
                  <a:lnTo>
                    <a:pt x="1308088" y="37756"/>
                  </a:lnTo>
                  <a:lnTo>
                    <a:pt x="1355888" y="50945"/>
                  </a:lnTo>
                  <a:lnTo>
                    <a:pt x="1402550" y="65959"/>
                  </a:lnTo>
                  <a:lnTo>
                    <a:pt x="1448005" y="82742"/>
                  </a:lnTo>
                  <a:lnTo>
                    <a:pt x="1492184" y="101242"/>
                  </a:lnTo>
                  <a:lnTo>
                    <a:pt x="1535017" y="121402"/>
                  </a:lnTo>
                  <a:lnTo>
                    <a:pt x="1576436" y="143170"/>
                  </a:lnTo>
                  <a:lnTo>
                    <a:pt x="1616371" y="166489"/>
                  </a:lnTo>
                  <a:lnTo>
                    <a:pt x="1654752" y="191306"/>
                  </a:lnTo>
                  <a:lnTo>
                    <a:pt x="1691511" y="217565"/>
                  </a:lnTo>
                  <a:lnTo>
                    <a:pt x="1726579" y="245213"/>
                  </a:lnTo>
                  <a:lnTo>
                    <a:pt x="1759885" y="274195"/>
                  </a:lnTo>
                  <a:lnTo>
                    <a:pt x="1791362" y="304455"/>
                  </a:lnTo>
                  <a:lnTo>
                    <a:pt x="1820940" y="335941"/>
                  </a:lnTo>
                  <a:lnTo>
                    <a:pt x="1848549" y="368597"/>
                  </a:lnTo>
                  <a:lnTo>
                    <a:pt x="1874120" y="402368"/>
                  </a:lnTo>
                  <a:lnTo>
                    <a:pt x="1897585" y="437200"/>
                  </a:lnTo>
                  <a:lnTo>
                    <a:pt x="1918873" y="473039"/>
                  </a:lnTo>
                  <a:lnTo>
                    <a:pt x="1937916" y="509829"/>
                  </a:lnTo>
                  <a:lnTo>
                    <a:pt x="1954645" y="547517"/>
                  </a:lnTo>
                  <a:lnTo>
                    <a:pt x="1968990" y="586047"/>
                  </a:lnTo>
                  <a:lnTo>
                    <a:pt x="1980882" y="625366"/>
                  </a:lnTo>
                  <a:lnTo>
                    <a:pt x="1990251" y="665418"/>
                  </a:lnTo>
                  <a:lnTo>
                    <a:pt x="1997030" y="706150"/>
                  </a:lnTo>
                  <a:lnTo>
                    <a:pt x="2001148" y="747506"/>
                  </a:lnTo>
                  <a:lnTo>
                    <a:pt x="2002536" y="789432"/>
                  </a:lnTo>
                  <a:lnTo>
                    <a:pt x="2001148" y="831357"/>
                  </a:lnTo>
                  <a:lnTo>
                    <a:pt x="1997030" y="872713"/>
                  </a:lnTo>
                  <a:lnTo>
                    <a:pt x="1990251" y="913445"/>
                  </a:lnTo>
                  <a:lnTo>
                    <a:pt x="1980882" y="953497"/>
                  </a:lnTo>
                  <a:lnTo>
                    <a:pt x="1968990" y="992816"/>
                  </a:lnTo>
                  <a:lnTo>
                    <a:pt x="1954645" y="1031346"/>
                  </a:lnTo>
                  <a:lnTo>
                    <a:pt x="1937916" y="1069034"/>
                  </a:lnTo>
                  <a:lnTo>
                    <a:pt x="1918873" y="1105824"/>
                  </a:lnTo>
                  <a:lnTo>
                    <a:pt x="1897585" y="1141663"/>
                  </a:lnTo>
                  <a:lnTo>
                    <a:pt x="1874120" y="1176495"/>
                  </a:lnTo>
                  <a:lnTo>
                    <a:pt x="1848549" y="1210266"/>
                  </a:lnTo>
                  <a:lnTo>
                    <a:pt x="1820940" y="1242922"/>
                  </a:lnTo>
                  <a:lnTo>
                    <a:pt x="1791362" y="1274408"/>
                  </a:lnTo>
                  <a:lnTo>
                    <a:pt x="1759885" y="1304668"/>
                  </a:lnTo>
                  <a:lnTo>
                    <a:pt x="1726579" y="1333650"/>
                  </a:lnTo>
                  <a:lnTo>
                    <a:pt x="1691511" y="1361298"/>
                  </a:lnTo>
                  <a:lnTo>
                    <a:pt x="1654752" y="1387557"/>
                  </a:lnTo>
                  <a:lnTo>
                    <a:pt x="1616371" y="1412374"/>
                  </a:lnTo>
                  <a:lnTo>
                    <a:pt x="1576436" y="1435693"/>
                  </a:lnTo>
                  <a:lnTo>
                    <a:pt x="1535017" y="1457461"/>
                  </a:lnTo>
                  <a:lnTo>
                    <a:pt x="1492184" y="1477621"/>
                  </a:lnTo>
                  <a:lnTo>
                    <a:pt x="1448005" y="1496121"/>
                  </a:lnTo>
                  <a:lnTo>
                    <a:pt x="1402550" y="1512904"/>
                  </a:lnTo>
                  <a:lnTo>
                    <a:pt x="1355888" y="1527918"/>
                  </a:lnTo>
                  <a:lnTo>
                    <a:pt x="1308088" y="1541107"/>
                  </a:lnTo>
                  <a:lnTo>
                    <a:pt x="1259219" y="1552416"/>
                  </a:lnTo>
                  <a:lnTo>
                    <a:pt x="1209351" y="1561792"/>
                  </a:lnTo>
                  <a:lnTo>
                    <a:pt x="1158552" y="1569179"/>
                  </a:lnTo>
                  <a:lnTo>
                    <a:pt x="1106893" y="1574523"/>
                  </a:lnTo>
                  <a:lnTo>
                    <a:pt x="1054441" y="1577769"/>
                  </a:lnTo>
                  <a:lnTo>
                    <a:pt x="1001267" y="1578864"/>
                  </a:lnTo>
                  <a:lnTo>
                    <a:pt x="948094" y="1577769"/>
                  </a:lnTo>
                  <a:lnTo>
                    <a:pt x="895642" y="1574523"/>
                  </a:lnTo>
                  <a:lnTo>
                    <a:pt x="843983" y="1569179"/>
                  </a:lnTo>
                  <a:lnTo>
                    <a:pt x="793184" y="1561792"/>
                  </a:lnTo>
                  <a:lnTo>
                    <a:pt x="743316" y="1552416"/>
                  </a:lnTo>
                  <a:lnTo>
                    <a:pt x="694447" y="1541107"/>
                  </a:lnTo>
                  <a:lnTo>
                    <a:pt x="646647" y="1527918"/>
                  </a:lnTo>
                  <a:lnTo>
                    <a:pt x="599985" y="1512904"/>
                  </a:lnTo>
                  <a:lnTo>
                    <a:pt x="554530" y="1496121"/>
                  </a:lnTo>
                  <a:lnTo>
                    <a:pt x="510351" y="1477621"/>
                  </a:lnTo>
                  <a:lnTo>
                    <a:pt x="467518" y="1457461"/>
                  </a:lnTo>
                  <a:lnTo>
                    <a:pt x="426099" y="1435693"/>
                  </a:lnTo>
                  <a:lnTo>
                    <a:pt x="386164" y="1412374"/>
                  </a:lnTo>
                  <a:lnTo>
                    <a:pt x="347783" y="1387557"/>
                  </a:lnTo>
                  <a:lnTo>
                    <a:pt x="311024" y="1361298"/>
                  </a:lnTo>
                  <a:lnTo>
                    <a:pt x="275956" y="1333650"/>
                  </a:lnTo>
                  <a:lnTo>
                    <a:pt x="242650" y="1304668"/>
                  </a:lnTo>
                  <a:lnTo>
                    <a:pt x="211173" y="1274408"/>
                  </a:lnTo>
                  <a:lnTo>
                    <a:pt x="181595" y="1242922"/>
                  </a:lnTo>
                  <a:lnTo>
                    <a:pt x="153986" y="1210266"/>
                  </a:lnTo>
                  <a:lnTo>
                    <a:pt x="128415" y="1176495"/>
                  </a:lnTo>
                  <a:lnTo>
                    <a:pt x="104950" y="1141663"/>
                  </a:lnTo>
                  <a:lnTo>
                    <a:pt x="83662" y="1105824"/>
                  </a:lnTo>
                  <a:lnTo>
                    <a:pt x="64619" y="1069034"/>
                  </a:lnTo>
                  <a:lnTo>
                    <a:pt x="47890" y="1031346"/>
                  </a:lnTo>
                  <a:lnTo>
                    <a:pt x="33545" y="992816"/>
                  </a:lnTo>
                  <a:lnTo>
                    <a:pt x="21653" y="953497"/>
                  </a:lnTo>
                  <a:lnTo>
                    <a:pt x="12284" y="913445"/>
                  </a:lnTo>
                  <a:lnTo>
                    <a:pt x="5505" y="872713"/>
                  </a:lnTo>
                  <a:lnTo>
                    <a:pt x="1387" y="831357"/>
                  </a:lnTo>
                  <a:lnTo>
                    <a:pt x="0" y="789432"/>
                  </a:lnTo>
                  <a:close/>
                </a:path>
                <a:path w="4282440" h="3139440">
                  <a:moveTo>
                    <a:pt x="1633727" y="1969008"/>
                  </a:moveTo>
                  <a:lnTo>
                    <a:pt x="1634684" y="1924111"/>
                  </a:lnTo>
                  <a:lnTo>
                    <a:pt x="1637530" y="1879643"/>
                  </a:lnTo>
                  <a:lnTo>
                    <a:pt x="1642232" y="1835632"/>
                  </a:lnTo>
                  <a:lnTo>
                    <a:pt x="1648755" y="1792110"/>
                  </a:lnTo>
                  <a:lnTo>
                    <a:pt x="1657065" y="1749106"/>
                  </a:lnTo>
                  <a:lnTo>
                    <a:pt x="1667128" y="1706651"/>
                  </a:lnTo>
                  <a:lnTo>
                    <a:pt x="1678909" y="1664775"/>
                  </a:lnTo>
                  <a:lnTo>
                    <a:pt x="1692374" y="1623508"/>
                  </a:lnTo>
                  <a:lnTo>
                    <a:pt x="1707489" y="1582881"/>
                  </a:lnTo>
                  <a:lnTo>
                    <a:pt x="1724219" y="1542925"/>
                  </a:lnTo>
                  <a:lnTo>
                    <a:pt x="1742530" y="1503668"/>
                  </a:lnTo>
                  <a:lnTo>
                    <a:pt x="1762388" y="1465142"/>
                  </a:lnTo>
                  <a:lnTo>
                    <a:pt x="1783759" y="1427377"/>
                  </a:lnTo>
                  <a:lnTo>
                    <a:pt x="1806608" y="1390403"/>
                  </a:lnTo>
                  <a:lnTo>
                    <a:pt x="1830901" y="1354251"/>
                  </a:lnTo>
                  <a:lnTo>
                    <a:pt x="1856604" y="1318951"/>
                  </a:lnTo>
                  <a:lnTo>
                    <a:pt x="1883682" y="1284533"/>
                  </a:lnTo>
                  <a:lnTo>
                    <a:pt x="1912101" y="1251027"/>
                  </a:lnTo>
                  <a:lnTo>
                    <a:pt x="1941827" y="1218464"/>
                  </a:lnTo>
                  <a:lnTo>
                    <a:pt x="1972825" y="1186874"/>
                  </a:lnTo>
                  <a:lnTo>
                    <a:pt x="2005061" y="1156288"/>
                  </a:lnTo>
                  <a:lnTo>
                    <a:pt x="2038502" y="1126735"/>
                  </a:lnTo>
                  <a:lnTo>
                    <a:pt x="2073111" y="1098246"/>
                  </a:lnTo>
                  <a:lnTo>
                    <a:pt x="2108856" y="1070852"/>
                  </a:lnTo>
                  <a:lnTo>
                    <a:pt x="2145702" y="1044582"/>
                  </a:lnTo>
                  <a:lnTo>
                    <a:pt x="2183615" y="1019467"/>
                  </a:lnTo>
                  <a:lnTo>
                    <a:pt x="2222559" y="995537"/>
                  </a:lnTo>
                  <a:lnTo>
                    <a:pt x="2262502" y="972822"/>
                  </a:lnTo>
                  <a:lnTo>
                    <a:pt x="2303409" y="951354"/>
                  </a:lnTo>
                  <a:lnTo>
                    <a:pt x="2345245" y="931161"/>
                  </a:lnTo>
                  <a:lnTo>
                    <a:pt x="2387976" y="912275"/>
                  </a:lnTo>
                  <a:lnTo>
                    <a:pt x="2431568" y="894726"/>
                  </a:lnTo>
                  <a:lnTo>
                    <a:pt x="2475986" y="878544"/>
                  </a:lnTo>
                  <a:lnTo>
                    <a:pt x="2521197" y="863759"/>
                  </a:lnTo>
                  <a:lnTo>
                    <a:pt x="2567166" y="850402"/>
                  </a:lnTo>
                  <a:lnTo>
                    <a:pt x="2613858" y="838503"/>
                  </a:lnTo>
                  <a:lnTo>
                    <a:pt x="2661240" y="828091"/>
                  </a:lnTo>
                  <a:lnTo>
                    <a:pt x="2709276" y="819199"/>
                  </a:lnTo>
                  <a:lnTo>
                    <a:pt x="2757933" y="811855"/>
                  </a:lnTo>
                  <a:lnTo>
                    <a:pt x="2807177" y="806091"/>
                  </a:lnTo>
                  <a:lnTo>
                    <a:pt x="2856973" y="801936"/>
                  </a:lnTo>
                  <a:lnTo>
                    <a:pt x="2907286" y="799421"/>
                  </a:lnTo>
                  <a:lnTo>
                    <a:pt x="2958084" y="798576"/>
                  </a:lnTo>
                  <a:lnTo>
                    <a:pt x="3008881" y="799421"/>
                  </a:lnTo>
                  <a:lnTo>
                    <a:pt x="3059194" y="801936"/>
                  </a:lnTo>
                  <a:lnTo>
                    <a:pt x="3108990" y="806091"/>
                  </a:lnTo>
                  <a:lnTo>
                    <a:pt x="3158234" y="811855"/>
                  </a:lnTo>
                  <a:lnTo>
                    <a:pt x="3206891" y="819199"/>
                  </a:lnTo>
                  <a:lnTo>
                    <a:pt x="3254927" y="828091"/>
                  </a:lnTo>
                  <a:lnTo>
                    <a:pt x="3302309" y="838503"/>
                  </a:lnTo>
                  <a:lnTo>
                    <a:pt x="3349001" y="850402"/>
                  </a:lnTo>
                  <a:lnTo>
                    <a:pt x="3394970" y="863759"/>
                  </a:lnTo>
                  <a:lnTo>
                    <a:pt x="3440181" y="878544"/>
                  </a:lnTo>
                  <a:lnTo>
                    <a:pt x="3484599" y="894726"/>
                  </a:lnTo>
                  <a:lnTo>
                    <a:pt x="3528191" y="912275"/>
                  </a:lnTo>
                  <a:lnTo>
                    <a:pt x="3570922" y="931161"/>
                  </a:lnTo>
                  <a:lnTo>
                    <a:pt x="3612758" y="951354"/>
                  </a:lnTo>
                  <a:lnTo>
                    <a:pt x="3653665" y="972822"/>
                  </a:lnTo>
                  <a:lnTo>
                    <a:pt x="3693608" y="995537"/>
                  </a:lnTo>
                  <a:lnTo>
                    <a:pt x="3732552" y="1019467"/>
                  </a:lnTo>
                  <a:lnTo>
                    <a:pt x="3770465" y="1044582"/>
                  </a:lnTo>
                  <a:lnTo>
                    <a:pt x="3807311" y="1070852"/>
                  </a:lnTo>
                  <a:lnTo>
                    <a:pt x="3843056" y="1098246"/>
                  </a:lnTo>
                  <a:lnTo>
                    <a:pt x="3877665" y="1126735"/>
                  </a:lnTo>
                  <a:lnTo>
                    <a:pt x="3911106" y="1156288"/>
                  </a:lnTo>
                  <a:lnTo>
                    <a:pt x="3943342" y="1186874"/>
                  </a:lnTo>
                  <a:lnTo>
                    <a:pt x="3974340" y="1218464"/>
                  </a:lnTo>
                  <a:lnTo>
                    <a:pt x="4004066" y="1251027"/>
                  </a:lnTo>
                  <a:lnTo>
                    <a:pt x="4032485" y="1284533"/>
                  </a:lnTo>
                  <a:lnTo>
                    <a:pt x="4059563" y="1318951"/>
                  </a:lnTo>
                  <a:lnTo>
                    <a:pt x="4085266" y="1354251"/>
                  </a:lnTo>
                  <a:lnTo>
                    <a:pt x="4109559" y="1390403"/>
                  </a:lnTo>
                  <a:lnTo>
                    <a:pt x="4132408" y="1427377"/>
                  </a:lnTo>
                  <a:lnTo>
                    <a:pt x="4153779" y="1465142"/>
                  </a:lnTo>
                  <a:lnTo>
                    <a:pt x="4173637" y="1503668"/>
                  </a:lnTo>
                  <a:lnTo>
                    <a:pt x="4191948" y="1542925"/>
                  </a:lnTo>
                  <a:lnTo>
                    <a:pt x="4208678" y="1582881"/>
                  </a:lnTo>
                  <a:lnTo>
                    <a:pt x="4223793" y="1623508"/>
                  </a:lnTo>
                  <a:lnTo>
                    <a:pt x="4237258" y="1664775"/>
                  </a:lnTo>
                  <a:lnTo>
                    <a:pt x="4249039" y="1706651"/>
                  </a:lnTo>
                  <a:lnTo>
                    <a:pt x="4259102" y="1749106"/>
                  </a:lnTo>
                  <a:lnTo>
                    <a:pt x="4267412" y="1792110"/>
                  </a:lnTo>
                  <a:lnTo>
                    <a:pt x="4273935" y="1835632"/>
                  </a:lnTo>
                  <a:lnTo>
                    <a:pt x="4278637" y="1879643"/>
                  </a:lnTo>
                  <a:lnTo>
                    <a:pt x="4281483" y="1924111"/>
                  </a:lnTo>
                  <a:lnTo>
                    <a:pt x="4282440" y="1969008"/>
                  </a:lnTo>
                  <a:lnTo>
                    <a:pt x="4281483" y="2013904"/>
                  </a:lnTo>
                  <a:lnTo>
                    <a:pt x="4278637" y="2058372"/>
                  </a:lnTo>
                  <a:lnTo>
                    <a:pt x="4273935" y="2102383"/>
                  </a:lnTo>
                  <a:lnTo>
                    <a:pt x="4267412" y="2145905"/>
                  </a:lnTo>
                  <a:lnTo>
                    <a:pt x="4259102" y="2188909"/>
                  </a:lnTo>
                  <a:lnTo>
                    <a:pt x="4249039" y="2231364"/>
                  </a:lnTo>
                  <a:lnTo>
                    <a:pt x="4237258" y="2273240"/>
                  </a:lnTo>
                  <a:lnTo>
                    <a:pt x="4223793" y="2314507"/>
                  </a:lnTo>
                  <a:lnTo>
                    <a:pt x="4208678" y="2355134"/>
                  </a:lnTo>
                  <a:lnTo>
                    <a:pt x="4191948" y="2395090"/>
                  </a:lnTo>
                  <a:lnTo>
                    <a:pt x="4173637" y="2434347"/>
                  </a:lnTo>
                  <a:lnTo>
                    <a:pt x="4153779" y="2472873"/>
                  </a:lnTo>
                  <a:lnTo>
                    <a:pt x="4132408" y="2510638"/>
                  </a:lnTo>
                  <a:lnTo>
                    <a:pt x="4109559" y="2547612"/>
                  </a:lnTo>
                  <a:lnTo>
                    <a:pt x="4085266" y="2583764"/>
                  </a:lnTo>
                  <a:lnTo>
                    <a:pt x="4059563" y="2619064"/>
                  </a:lnTo>
                  <a:lnTo>
                    <a:pt x="4032485" y="2653482"/>
                  </a:lnTo>
                  <a:lnTo>
                    <a:pt x="4004066" y="2686988"/>
                  </a:lnTo>
                  <a:lnTo>
                    <a:pt x="3974340" y="2719551"/>
                  </a:lnTo>
                  <a:lnTo>
                    <a:pt x="3943342" y="2751141"/>
                  </a:lnTo>
                  <a:lnTo>
                    <a:pt x="3911106" y="2781727"/>
                  </a:lnTo>
                  <a:lnTo>
                    <a:pt x="3877665" y="2811280"/>
                  </a:lnTo>
                  <a:lnTo>
                    <a:pt x="3843056" y="2839769"/>
                  </a:lnTo>
                  <a:lnTo>
                    <a:pt x="3807311" y="2867163"/>
                  </a:lnTo>
                  <a:lnTo>
                    <a:pt x="3770465" y="2893433"/>
                  </a:lnTo>
                  <a:lnTo>
                    <a:pt x="3732552" y="2918548"/>
                  </a:lnTo>
                  <a:lnTo>
                    <a:pt x="3693608" y="2942478"/>
                  </a:lnTo>
                  <a:lnTo>
                    <a:pt x="3653665" y="2965193"/>
                  </a:lnTo>
                  <a:lnTo>
                    <a:pt x="3612758" y="2986661"/>
                  </a:lnTo>
                  <a:lnTo>
                    <a:pt x="3570922" y="3006854"/>
                  </a:lnTo>
                  <a:lnTo>
                    <a:pt x="3528191" y="3025740"/>
                  </a:lnTo>
                  <a:lnTo>
                    <a:pt x="3484599" y="3043289"/>
                  </a:lnTo>
                  <a:lnTo>
                    <a:pt x="3440181" y="3059471"/>
                  </a:lnTo>
                  <a:lnTo>
                    <a:pt x="3394970" y="3074256"/>
                  </a:lnTo>
                  <a:lnTo>
                    <a:pt x="3349001" y="3087613"/>
                  </a:lnTo>
                  <a:lnTo>
                    <a:pt x="3302309" y="3099512"/>
                  </a:lnTo>
                  <a:lnTo>
                    <a:pt x="3254927" y="3109924"/>
                  </a:lnTo>
                  <a:lnTo>
                    <a:pt x="3206891" y="3118816"/>
                  </a:lnTo>
                  <a:lnTo>
                    <a:pt x="3158234" y="3126160"/>
                  </a:lnTo>
                  <a:lnTo>
                    <a:pt x="3108990" y="3131924"/>
                  </a:lnTo>
                  <a:lnTo>
                    <a:pt x="3059194" y="3136079"/>
                  </a:lnTo>
                  <a:lnTo>
                    <a:pt x="3008881" y="3138594"/>
                  </a:lnTo>
                  <a:lnTo>
                    <a:pt x="2958084" y="3139440"/>
                  </a:lnTo>
                  <a:lnTo>
                    <a:pt x="2907286" y="3138594"/>
                  </a:lnTo>
                  <a:lnTo>
                    <a:pt x="2856973" y="3136079"/>
                  </a:lnTo>
                  <a:lnTo>
                    <a:pt x="2807177" y="3131924"/>
                  </a:lnTo>
                  <a:lnTo>
                    <a:pt x="2757933" y="3126160"/>
                  </a:lnTo>
                  <a:lnTo>
                    <a:pt x="2709276" y="3118816"/>
                  </a:lnTo>
                  <a:lnTo>
                    <a:pt x="2661240" y="3109924"/>
                  </a:lnTo>
                  <a:lnTo>
                    <a:pt x="2613858" y="3099512"/>
                  </a:lnTo>
                  <a:lnTo>
                    <a:pt x="2567166" y="3087613"/>
                  </a:lnTo>
                  <a:lnTo>
                    <a:pt x="2521197" y="3074256"/>
                  </a:lnTo>
                  <a:lnTo>
                    <a:pt x="2475986" y="3059471"/>
                  </a:lnTo>
                  <a:lnTo>
                    <a:pt x="2431568" y="3043289"/>
                  </a:lnTo>
                  <a:lnTo>
                    <a:pt x="2387976" y="3025740"/>
                  </a:lnTo>
                  <a:lnTo>
                    <a:pt x="2345245" y="3006854"/>
                  </a:lnTo>
                  <a:lnTo>
                    <a:pt x="2303409" y="2986661"/>
                  </a:lnTo>
                  <a:lnTo>
                    <a:pt x="2262502" y="2965193"/>
                  </a:lnTo>
                  <a:lnTo>
                    <a:pt x="2222559" y="2942478"/>
                  </a:lnTo>
                  <a:lnTo>
                    <a:pt x="2183615" y="2918548"/>
                  </a:lnTo>
                  <a:lnTo>
                    <a:pt x="2145702" y="2893433"/>
                  </a:lnTo>
                  <a:lnTo>
                    <a:pt x="2108856" y="2867163"/>
                  </a:lnTo>
                  <a:lnTo>
                    <a:pt x="2073111" y="2839769"/>
                  </a:lnTo>
                  <a:lnTo>
                    <a:pt x="2038502" y="2811280"/>
                  </a:lnTo>
                  <a:lnTo>
                    <a:pt x="2005061" y="2781727"/>
                  </a:lnTo>
                  <a:lnTo>
                    <a:pt x="1972825" y="2751141"/>
                  </a:lnTo>
                  <a:lnTo>
                    <a:pt x="1941827" y="2719551"/>
                  </a:lnTo>
                  <a:lnTo>
                    <a:pt x="1912101" y="2686988"/>
                  </a:lnTo>
                  <a:lnTo>
                    <a:pt x="1883682" y="2653482"/>
                  </a:lnTo>
                  <a:lnTo>
                    <a:pt x="1856604" y="2619064"/>
                  </a:lnTo>
                  <a:lnTo>
                    <a:pt x="1830901" y="2583764"/>
                  </a:lnTo>
                  <a:lnTo>
                    <a:pt x="1806608" y="2547612"/>
                  </a:lnTo>
                  <a:lnTo>
                    <a:pt x="1783759" y="2510638"/>
                  </a:lnTo>
                  <a:lnTo>
                    <a:pt x="1762388" y="2472873"/>
                  </a:lnTo>
                  <a:lnTo>
                    <a:pt x="1742530" y="2434347"/>
                  </a:lnTo>
                  <a:lnTo>
                    <a:pt x="1724219" y="2395090"/>
                  </a:lnTo>
                  <a:lnTo>
                    <a:pt x="1707489" y="2355134"/>
                  </a:lnTo>
                  <a:lnTo>
                    <a:pt x="1692374" y="2314507"/>
                  </a:lnTo>
                  <a:lnTo>
                    <a:pt x="1678909" y="2273240"/>
                  </a:lnTo>
                  <a:lnTo>
                    <a:pt x="1667128" y="2231364"/>
                  </a:lnTo>
                  <a:lnTo>
                    <a:pt x="1657065" y="2188909"/>
                  </a:lnTo>
                  <a:lnTo>
                    <a:pt x="1648755" y="2145905"/>
                  </a:lnTo>
                  <a:lnTo>
                    <a:pt x="1642232" y="2102383"/>
                  </a:lnTo>
                  <a:lnTo>
                    <a:pt x="1637530" y="2058372"/>
                  </a:lnTo>
                  <a:lnTo>
                    <a:pt x="1634684" y="2013904"/>
                  </a:lnTo>
                  <a:lnTo>
                    <a:pt x="1633727" y="1969008"/>
                  </a:lnTo>
                  <a:close/>
                </a:path>
              </a:pathLst>
            </a:custGeom>
            <a:ln w="39624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773424" y="1472184"/>
              <a:ext cx="241300" cy="944880"/>
            </a:xfrm>
            <a:custGeom>
              <a:avLst/>
              <a:gdLst/>
              <a:ahLst/>
              <a:cxnLst/>
              <a:rect l="l" t="t" r="r" b="b"/>
              <a:pathLst>
                <a:path w="241300" h="944880">
                  <a:moveTo>
                    <a:pt x="180593" y="0"/>
                  </a:moveTo>
                  <a:lnTo>
                    <a:pt x="60198" y="0"/>
                  </a:lnTo>
                  <a:lnTo>
                    <a:pt x="60198" y="824483"/>
                  </a:lnTo>
                  <a:lnTo>
                    <a:pt x="0" y="824483"/>
                  </a:lnTo>
                  <a:lnTo>
                    <a:pt x="120396" y="944879"/>
                  </a:lnTo>
                  <a:lnTo>
                    <a:pt x="240791" y="824483"/>
                  </a:lnTo>
                  <a:lnTo>
                    <a:pt x="180593" y="824483"/>
                  </a:lnTo>
                  <a:lnTo>
                    <a:pt x="18059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73424" y="1472184"/>
              <a:ext cx="241300" cy="944880"/>
            </a:xfrm>
            <a:custGeom>
              <a:avLst/>
              <a:gdLst/>
              <a:ahLst/>
              <a:cxnLst/>
              <a:rect l="l" t="t" r="r" b="b"/>
              <a:pathLst>
                <a:path w="241300" h="944880">
                  <a:moveTo>
                    <a:pt x="0" y="824483"/>
                  </a:moveTo>
                  <a:lnTo>
                    <a:pt x="60198" y="824483"/>
                  </a:lnTo>
                  <a:lnTo>
                    <a:pt x="60198" y="0"/>
                  </a:lnTo>
                  <a:lnTo>
                    <a:pt x="180593" y="0"/>
                  </a:lnTo>
                  <a:lnTo>
                    <a:pt x="180593" y="824483"/>
                  </a:lnTo>
                  <a:lnTo>
                    <a:pt x="240791" y="824483"/>
                  </a:lnTo>
                  <a:lnTo>
                    <a:pt x="120396" y="944879"/>
                  </a:lnTo>
                  <a:lnTo>
                    <a:pt x="0" y="824483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6847" y="2429255"/>
              <a:ext cx="252984" cy="21336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822319" y="1192784"/>
            <a:ext cx="9918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New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Input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08604" y="1466088"/>
            <a:ext cx="6880859" cy="4930775"/>
            <a:chOff x="1208604" y="1466088"/>
            <a:chExt cx="6880859" cy="49307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604" y="1766485"/>
              <a:ext cx="6880325" cy="462991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668524" y="2321052"/>
              <a:ext cx="4282440" cy="3139440"/>
            </a:xfrm>
            <a:custGeom>
              <a:avLst/>
              <a:gdLst/>
              <a:ahLst/>
              <a:cxnLst/>
              <a:rect l="l" t="t" r="r" b="b"/>
              <a:pathLst>
                <a:path w="4282440" h="3139440">
                  <a:moveTo>
                    <a:pt x="0" y="789432"/>
                  </a:moveTo>
                  <a:lnTo>
                    <a:pt x="1387" y="747506"/>
                  </a:lnTo>
                  <a:lnTo>
                    <a:pt x="5505" y="706150"/>
                  </a:lnTo>
                  <a:lnTo>
                    <a:pt x="12284" y="665418"/>
                  </a:lnTo>
                  <a:lnTo>
                    <a:pt x="21653" y="625366"/>
                  </a:lnTo>
                  <a:lnTo>
                    <a:pt x="33545" y="586047"/>
                  </a:lnTo>
                  <a:lnTo>
                    <a:pt x="47890" y="547517"/>
                  </a:lnTo>
                  <a:lnTo>
                    <a:pt x="64619" y="509829"/>
                  </a:lnTo>
                  <a:lnTo>
                    <a:pt x="83662" y="473039"/>
                  </a:lnTo>
                  <a:lnTo>
                    <a:pt x="104950" y="437200"/>
                  </a:lnTo>
                  <a:lnTo>
                    <a:pt x="128415" y="402368"/>
                  </a:lnTo>
                  <a:lnTo>
                    <a:pt x="153986" y="368597"/>
                  </a:lnTo>
                  <a:lnTo>
                    <a:pt x="181595" y="335941"/>
                  </a:lnTo>
                  <a:lnTo>
                    <a:pt x="211173" y="304455"/>
                  </a:lnTo>
                  <a:lnTo>
                    <a:pt x="242650" y="274195"/>
                  </a:lnTo>
                  <a:lnTo>
                    <a:pt x="275956" y="245213"/>
                  </a:lnTo>
                  <a:lnTo>
                    <a:pt x="311024" y="217565"/>
                  </a:lnTo>
                  <a:lnTo>
                    <a:pt x="347783" y="191306"/>
                  </a:lnTo>
                  <a:lnTo>
                    <a:pt x="386164" y="166489"/>
                  </a:lnTo>
                  <a:lnTo>
                    <a:pt x="426099" y="143170"/>
                  </a:lnTo>
                  <a:lnTo>
                    <a:pt x="467518" y="121402"/>
                  </a:lnTo>
                  <a:lnTo>
                    <a:pt x="510351" y="101242"/>
                  </a:lnTo>
                  <a:lnTo>
                    <a:pt x="554530" y="82742"/>
                  </a:lnTo>
                  <a:lnTo>
                    <a:pt x="599985" y="65959"/>
                  </a:lnTo>
                  <a:lnTo>
                    <a:pt x="646647" y="50945"/>
                  </a:lnTo>
                  <a:lnTo>
                    <a:pt x="694447" y="37756"/>
                  </a:lnTo>
                  <a:lnTo>
                    <a:pt x="743316" y="26447"/>
                  </a:lnTo>
                  <a:lnTo>
                    <a:pt x="793184" y="17071"/>
                  </a:lnTo>
                  <a:lnTo>
                    <a:pt x="843983" y="9684"/>
                  </a:lnTo>
                  <a:lnTo>
                    <a:pt x="895642" y="4340"/>
                  </a:lnTo>
                  <a:lnTo>
                    <a:pt x="948094" y="1094"/>
                  </a:lnTo>
                  <a:lnTo>
                    <a:pt x="1001267" y="0"/>
                  </a:lnTo>
                  <a:lnTo>
                    <a:pt x="1054441" y="1094"/>
                  </a:lnTo>
                  <a:lnTo>
                    <a:pt x="1106893" y="4340"/>
                  </a:lnTo>
                  <a:lnTo>
                    <a:pt x="1158552" y="9684"/>
                  </a:lnTo>
                  <a:lnTo>
                    <a:pt x="1209351" y="17071"/>
                  </a:lnTo>
                  <a:lnTo>
                    <a:pt x="1259219" y="26447"/>
                  </a:lnTo>
                  <a:lnTo>
                    <a:pt x="1308088" y="37756"/>
                  </a:lnTo>
                  <a:lnTo>
                    <a:pt x="1355888" y="50945"/>
                  </a:lnTo>
                  <a:lnTo>
                    <a:pt x="1402550" y="65959"/>
                  </a:lnTo>
                  <a:lnTo>
                    <a:pt x="1448005" y="82742"/>
                  </a:lnTo>
                  <a:lnTo>
                    <a:pt x="1492184" y="101242"/>
                  </a:lnTo>
                  <a:lnTo>
                    <a:pt x="1535017" y="121402"/>
                  </a:lnTo>
                  <a:lnTo>
                    <a:pt x="1576436" y="143170"/>
                  </a:lnTo>
                  <a:lnTo>
                    <a:pt x="1616371" y="166489"/>
                  </a:lnTo>
                  <a:lnTo>
                    <a:pt x="1654752" y="191306"/>
                  </a:lnTo>
                  <a:lnTo>
                    <a:pt x="1691511" y="217565"/>
                  </a:lnTo>
                  <a:lnTo>
                    <a:pt x="1726579" y="245213"/>
                  </a:lnTo>
                  <a:lnTo>
                    <a:pt x="1759885" y="274195"/>
                  </a:lnTo>
                  <a:lnTo>
                    <a:pt x="1791362" y="304455"/>
                  </a:lnTo>
                  <a:lnTo>
                    <a:pt x="1820940" y="335941"/>
                  </a:lnTo>
                  <a:lnTo>
                    <a:pt x="1848549" y="368597"/>
                  </a:lnTo>
                  <a:lnTo>
                    <a:pt x="1874120" y="402368"/>
                  </a:lnTo>
                  <a:lnTo>
                    <a:pt x="1897585" y="437200"/>
                  </a:lnTo>
                  <a:lnTo>
                    <a:pt x="1918873" y="473039"/>
                  </a:lnTo>
                  <a:lnTo>
                    <a:pt x="1937916" y="509829"/>
                  </a:lnTo>
                  <a:lnTo>
                    <a:pt x="1954645" y="547517"/>
                  </a:lnTo>
                  <a:lnTo>
                    <a:pt x="1968990" y="586047"/>
                  </a:lnTo>
                  <a:lnTo>
                    <a:pt x="1980882" y="625366"/>
                  </a:lnTo>
                  <a:lnTo>
                    <a:pt x="1990251" y="665418"/>
                  </a:lnTo>
                  <a:lnTo>
                    <a:pt x="1997030" y="706150"/>
                  </a:lnTo>
                  <a:lnTo>
                    <a:pt x="2001148" y="747506"/>
                  </a:lnTo>
                  <a:lnTo>
                    <a:pt x="2002536" y="789432"/>
                  </a:lnTo>
                  <a:lnTo>
                    <a:pt x="2001148" y="831357"/>
                  </a:lnTo>
                  <a:lnTo>
                    <a:pt x="1997030" y="872713"/>
                  </a:lnTo>
                  <a:lnTo>
                    <a:pt x="1990251" y="913445"/>
                  </a:lnTo>
                  <a:lnTo>
                    <a:pt x="1980882" y="953497"/>
                  </a:lnTo>
                  <a:lnTo>
                    <a:pt x="1968990" y="992816"/>
                  </a:lnTo>
                  <a:lnTo>
                    <a:pt x="1954645" y="1031346"/>
                  </a:lnTo>
                  <a:lnTo>
                    <a:pt x="1937916" y="1069034"/>
                  </a:lnTo>
                  <a:lnTo>
                    <a:pt x="1918873" y="1105824"/>
                  </a:lnTo>
                  <a:lnTo>
                    <a:pt x="1897585" y="1141663"/>
                  </a:lnTo>
                  <a:lnTo>
                    <a:pt x="1874120" y="1176495"/>
                  </a:lnTo>
                  <a:lnTo>
                    <a:pt x="1848549" y="1210266"/>
                  </a:lnTo>
                  <a:lnTo>
                    <a:pt x="1820940" y="1242922"/>
                  </a:lnTo>
                  <a:lnTo>
                    <a:pt x="1791362" y="1274408"/>
                  </a:lnTo>
                  <a:lnTo>
                    <a:pt x="1759885" y="1304668"/>
                  </a:lnTo>
                  <a:lnTo>
                    <a:pt x="1726579" y="1333650"/>
                  </a:lnTo>
                  <a:lnTo>
                    <a:pt x="1691511" y="1361298"/>
                  </a:lnTo>
                  <a:lnTo>
                    <a:pt x="1654752" y="1387557"/>
                  </a:lnTo>
                  <a:lnTo>
                    <a:pt x="1616371" y="1412374"/>
                  </a:lnTo>
                  <a:lnTo>
                    <a:pt x="1576436" y="1435693"/>
                  </a:lnTo>
                  <a:lnTo>
                    <a:pt x="1535017" y="1457461"/>
                  </a:lnTo>
                  <a:lnTo>
                    <a:pt x="1492184" y="1477621"/>
                  </a:lnTo>
                  <a:lnTo>
                    <a:pt x="1448005" y="1496121"/>
                  </a:lnTo>
                  <a:lnTo>
                    <a:pt x="1402550" y="1512904"/>
                  </a:lnTo>
                  <a:lnTo>
                    <a:pt x="1355888" y="1527918"/>
                  </a:lnTo>
                  <a:lnTo>
                    <a:pt x="1308088" y="1541107"/>
                  </a:lnTo>
                  <a:lnTo>
                    <a:pt x="1259219" y="1552416"/>
                  </a:lnTo>
                  <a:lnTo>
                    <a:pt x="1209351" y="1561792"/>
                  </a:lnTo>
                  <a:lnTo>
                    <a:pt x="1158552" y="1569179"/>
                  </a:lnTo>
                  <a:lnTo>
                    <a:pt x="1106893" y="1574523"/>
                  </a:lnTo>
                  <a:lnTo>
                    <a:pt x="1054441" y="1577769"/>
                  </a:lnTo>
                  <a:lnTo>
                    <a:pt x="1001267" y="1578864"/>
                  </a:lnTo>
                  <a:lnTo>
                    <a:pt x="948094" y="1577769"/>
                  </a:lnTo>
                  <a:lnTo>
                    <a:pt x="895642" y="1574523"/>
                  </a:lnTo>
                  <a:lnTo>
                    <a:pt x="843983" y="1569179"/>
                  </a:lnTo>
                  <a:lnTo>
                    <a:pt x="793184" y="1561792"/>
                  </a:lnTo>
                  <a:lnTo>
                    <a:pt x="743316" y="1552416"/>
                  </a:lnTo>
                  <a:lnTo>
                    <a:pt x="694447" y="1541107"/>
                  </a:lnTo>
                  <a:lnTo>
                    <a:pt x="646647" y="1527918"/>
                  </a:lnTo>
                  <a:lnTo>
                    <a:pt x="599985" y="1512904"/>
                  </a:lnTo>
                  <a:lnTo>
                    <a:pt x="554530" y="1496121"/>
                  </a:lnTo>
                  <a:lnTo>
                    <a:pt x="510351" y="1477621"/>
                  </a:lnTo>
                  <a:lnTo>
                    <a:pt x="467518" y="1457461"/>
                  </a:lnTo>
                  <a:lnTo>
                    <a:pt x="426099" y="1435693"/>
                  </a:lnTo>
                  <a:lnTo>
                    <a:pt x="386164" y="1412374"/>
                  </a:lnTo>
                  <a:lnTo>
                    <a:pt x="347783" y="1387557"/>
                  </a:lnTo>
                  <a:lnTo>
                    <a:pt x="311024" y="1361298"/>
                  </a:lnTo>
                  <a:lnTo>
                    <a:pt x="275956" y="1333650"/>
                  </a:lnTo>
                  <a:lnTo>
                    <a:pt x="242650" y="1304668"/>
                  </a:lnTo>
                  <a:lnTo>
                    <a:pt x="211173" y="1274408"/>
                  </a:lnTo>
                  <a:lnTo>
                    <a:pt x="181595" y="1242922"/>
                  </a:lnTo>
                  <a:lnTo>
                    <a:pt x="153986" y="1210266"/>
                  </a:lnTo>
                  <a:lnTo>
                    <a:pt x="128415" y="1176495"/>
                  </a:lnTo>
                  <a:lnTo>
                    <a:pt x="104950" y="1141663"/>
                  </a:lnTo>
                  <a:lnTo>
                    <a:pt x="83662" y="1105824"/>
                  </a:lnTo>
                  <a:lnTo>
                    <a:pt x="64619" y="1069034"/>
                  </a:lnTo>
                  <a:lnTo>
                    <a:pt x="47890" y="1031346"/>
                  </a:lnTo>
                  <a:lnTo>
                    <a:pt x="33545" y="992816"/>
                  </a:lnTo>
                  <a:lnTo>
                    <a:pt x="21653" y="953497"/>
                  </a:lnTo>
                  <a:lnTo>
                    <a:pt x="12284" y="913445"/>
                  </a:lnTo>
                  <a:lnTo>
                    <a:pt x="5505" y="872713"/>
                  </a:lnTo>
                  <a:lnTo>
                    <a:pt x="1387" y="831357"/>
                  </a:lnTo>
                  <a:lnTo>
                    <a:pt x="0" y="789432"/>
                  </a:lnTo>
                  <a:close/>
                </a:path>
                <a:path w="4282440" h="3139440">
                  <a:moveTo>
                    <a:pt x="1633727" y="1969008"/>
                  </a:moveTo>
                  <a:lnTo>
                    <a:pt x="1634684" y="1924111"/>
                  </a:lnTo>
                  <a:lnTo>
                    <a:pt x="1637530" y="1879643"/>
                  </a:lnTo>
                  <a:lnTo>
                    <a:pt x="1642232" y="1835632"/>
                  </a:lnTo>
                  <a:lnTo>
                    <a:pt x="1648755" y="1792110"/>
                  </a:lnTo>
                  <a:lnTo>
                    <a:pt x="1657065" y="1749106"/>
                  </a:lnTo>
                  <a:lnTo>
                    <a:pt x="1667128" y="1706651"/>
                  </a:lnTo>
                  <a:lnTo>
                    <a:pt x="1678909" y="1664775"/>
                  </a:lnTo>
                  <a:lnTo>
                    <a:pt x="1692374" y="1623508"/>
                  </a:lnTo>
                  <a:lnTo>
                    <a:pt x="1707489" y="1582881"/>
                  </a:lnTo>
                  <a:lnTo>
                    <a:pt x="1724219" y="1542925"/>
                  </a:lnTo>
                  <a:lnTo>
                    <a:pt x="1742530" y="1503668"/>
                  </a:lnTo>
                  <a:lnTo>
                    <a:pt x="1762388" y="1465142"/>
                  </a:lnTo>
                  <a:lnTo>
                    <a:pt x="1783759" y="1427377"/>
                  </a:lnTo>
                  <a:lnTo>
                    <a:pt x="1806608" y="1390403"/>
                  </a:lnTo>
                  <a:lnTo>
                    <a:pt x="1830901" y="1354251"/>
                  </a:lnTo>
                  <a:lnTo>
                    <a:pt x="1856604" y="1318951"/>
                  </a:lnTo>
                  <a:lnTo>
                    <a:pt x="1883682" y="1284533"/>
                  </a:lnTo>
                  <a:lnTo>
                    <a:pt x="1912101" y="1251027"/>
                  </a:lnTo>
                  <a:lnTo>
                    <a:pt x="1941827" y="1218464"/>
                  </a:lnTo>
                  <a:lnTo>
                    <a:pt x="1972825" y="1186874"/>
                  </a:lnTo>
                  <a:lnTo>
                    <a:pt x="2005061" y="1156288"/>
                  </a:lnTo>
                  <a:lnTo>
                    <a:pt x="2038502" y="1126735"/>
                  </a:lnTo>
                  <a:lnTo>
                    <a:pt x="2073111" y="1098246"/>
                  </a:lnTo>
                  <a:lnTo>
                    <a:pt x="2108856" y="1070852"/>
                  </a:lnTo>
                  <a:lnTo>
                    <a:pt x="2145702" y="1044582"/>
                  </a:lnTo>
                  <a:lnTo>
                    <a:pt x="2183615" y="1019467"/>
                  </a:lnTo>
                  <a:lnTo>
                    <a:pt x="2222559" y="995537"/>
                  </a:lnTo>
                  <a:lnTo>
                    <a:pt x="2262502" y="972822"/>
                  </a:lnTo>
                  <a:lnTo>
                    <a:pt x="2303409" y="951354"/>
                  </a:lnTo>
                  <a:lnTo>
                    <a:pt x="2345245" y="931161"/>
                  </a:lnTo>
                  <a:lnTo>
                    <a:pt x="2387976" y="912275"/>
                  </a:lnTo>
                  <a:lnTo>
                    <a:pt x="2431568" y="894726"/>
                  </a:lnTo>
                  <a:lnTo>
                    <a:pt x="2475986" y="878544"/>
                  </a:lnTo>
                  <a:lnTo>
                    <a:pt x="2521197" y="863759"/>
                  </a:lnTo>
                  <a:lnTo>
                    <a:pt x="2567166" y="850402"/>
                  </a:lnTo>
                  <a:lnTo>
                    <a:pt x="2613858" y="838503"/>
                  </a:lnTo>
                  <a:lnTo>
                    <a:pt x="2661240" y="828091"/>
                  </a:lnTo>
                  <a:lnTo>
                    <a:pt x="2709276" y="819199"/>
                  </a:lnTo>
                  <a:lnTo>
                    <a:pt x="2757933" y="811855"/>
                  </a:lnTo>
                  <a:lnTo>
                    <a:pt x="2807177" y="806091"/>
                  </a:lnTo>
                  <a:lnTo>
                    <a:pt x="2856973" y="801936"/>
                  </a:lnTo>
                  <a:lnTo>
                    <a:pt x="2907286" y="799421"/>
                  </a:lnTo>
                  <a:lnTo>
                    <a:pt x="2958084" y="798576"/>
                  </a:lnTo>
                  <a:lnTo>
                    <a:pt x="3008881" y="799421"/>
                  </a:lnTo>
                  <a:lnTo>
                    <a:pt x="3059194" y="801936"/>
                  </a:lnTo>
                  <a:lnTo>
                    <a:pt x="3108990" y="806091"/>
                  </a:lnTo>
                  <a:lnTo>
                    <a:pt x="3158234" y="811855"/>
                  </a:lnTo>
                  <a:lnTo>
                    <a:pt x="3206891" y="819199"/>
                  </a:lnTo>
                  <a:lnTo>
                    <a:pt x="3254927" y="828091"/>
                  </a:lnTo>
                  <a:lnTo>
                    <a:pt x="3302309" y="838503"/>
                  </a:lnTo>
                  <a:lnTo>
                    <a:pt x="3349001" y="850402"/>
                  </a:lnTo>
                  <a:lnTo>
                    <a:pt x="3394970" y="863759"/>
                  </a:lnTo>
                  <a:lnTo>
                    <a:pt x="3440181" y="878544"/>
                  </a:lnTo>
                  <a:lnTo>
                    <a:pt x="3484599" y="894726"/>
                  </a:lnTo>
                  <a:lnTo>
                    <a:pt x="3528191" y="912275"/>
                  </a:lnTo>
                  <a:lnTo>
                    <a:pt x="3570922" y="931161"/>
                  </a:lnTo>
                  <a:lnTo>
                    <a:pt x="3612758" y="951354"/>
                  </a:lnTo>
                  <a:lnTo>
                    <a:pt x="3653665" y="972822"/>
                  </a:lnTo>
                  <a:lnTo>
                    <a:pt x="3693608" y="995537"/>
                  </a:lnTo>
                  <a:lnTo>
                    <a:pt x="3732552" y="1019467"/>
                  </a:lnTo>
                  <a:lnTo>
                    <a:pt x="3770465" y="1044582"/>
                  </a:lnTo>
                  <a:lnTo>
                    <a:pt x="3807311" y="1070852"/>
                  </a:lnTo>
                  <a:lnTo>
                    <a:pt x="3843056" y="1098246"/>
                  </a:lnTo>
                  <a:lnTo>
                    <a:pt x="3877665" y="1126735"/>
                  </a:lnTo>
                  <a:lnTo>
                    <a:pt x="3911106" y="1156288"/>
                  </a:lnTo>
                  <a:lnTo>
                    <a:pt x="3943342" y="1186874"/>
                  </a:lnTo>
                  <a:lnTo>
                    <a:pt x="3974340" y="1218464"/>
                  </a:lnTo>
                  <a:lnTo>
                    <a:pt x="4004066" y="1251027"/>
                  </a:lnTo>
                  <a:lnTo>
                    <a:pt x="4032485" y="1284533"/>
                  </a:lnTo>
                  <a:lnTo>
                    <a:pt x="4059563" y="1318951"/>
                  </a:lnTo>
                  <a:lnTo>
                    <a:pt x="4085266" y="1354251"/>
                  </a:lnTo>
                  <a:lnTo>
                    <a:pt x="4109559" y="1390403"/>
                  </a:lnTo>
                  <a:lnTo>
                    <a:pt x="4132408" y="1427377"/>
                  </a:lnTo>
                  <a:lnTo>
                    <a:pt x="4153779" y="1465142"/>
                  </a:lnTo>
                  <a:lnTo>
                    <a:pt x="4173637" y="1503668"/>
                  </a:lnTo>
                  <a:lnTo>
                    <a:pt x="4191948" y="1542925"/>
                  </a:lnTo>
                  <a:lnTo>
                    <a:pt x="4208678" y="1582881"/>
                  </a:lnTo>
                  <a:lnTo>
                    <a:pt x="4223793" y="1623508"/>
                  </a:lnTo>
                  <a:lnTo>
                    <a:pt x="4237258" y="1664775"/>
                  </a:lnTo>
                  <a:lnTo>
                    <a:pt x="4249039" y="1706651"/>
                  </a:lnTo>
                  <a:lnTo>
                    <a:pt x="4259102" y="1749106"/>
                  </a:lnTo>
                  <a:lnTo>
                    <a:pt x="4267412" y="1792110"/>
                  </a:lnTo>
                  <a:lnTo>
                    <a:pt x="4273935" y="1835632"/>
                  </a:lnTo>
                  <a:lnTo>
                    <a:pt x="4278637" y="1879643"/>
                  </a:lnTo>
                  <a:lnTo>
                    <a:pt x="4281483" y="1924111"/>
                  </a:lnTo>
                  <a:lnTo>
                    <a:pt x="4282440" y="1969008"/>
                  </a:lnTo>
                  <a:lnTo>
                    <a:pt x="4281483" y="2013904"/>
                  </a:lnTo>
                  <a:lnTo>
                    <a:pt x="4278637" y="2058372"/>
                  </a:lnTo>
                  <a:lnTo>
                    <a:pt x="4273935" y="2102383"/>
                  </a:lnTo>
                  <a:lnTo>
                    <a:pt x="4267412" y="2145905"/>
                  </a:lnTo>
                  <a:lnTo>
                    <a:pt x="4259102" y="2188909"/>
                  </a:lnTo>
                  <a:lnTo>
                    <a:pt x="4249039" y="2231364"/>
                  </a:lnTo>
                  <a:lnTo>
                    <a:pt x="4237258" y="2273240"/>
                  </a:lnTo>
                  <a:lnTo>
                    <a:pt x="4223793" y="2314507"/>
                  </a:lnTo>
                  <a:lnTo>
                    <a:pt x="4208678" y="2355134"/>
                  </a:lnTo>
                  <a:lnTo>
                    <a:pt x="4191948" y="2395090"/>
                  </a:lnTo>
                  <a:lnTo>
                    <a:pt x="4173637" y="2434347"/>
                  </a:lnTo>
                  <a:lnTo>
                    <a:pt x="4153779" y="2472873"/>
                  </a:lnTo>
                  <a:lnTo>
                    <a:pt x="4132408" y="2510638"/>
                  </a:lnTo>
                  <a:lnTo>
                    <a:pt x="4109559" y="2547612"/>
                  </a:lnTo>
                  <a:lnTo>
                    <a:pt x="4085266" y="2583764"/>
                  </a:lnTo>
                  <a:lnTo>
                    <a:pt x="4059563" y="2619064"/>
                  </a:lnTo>
                  <a:lnTo>
                    <a:pt x="4032485" y="2653482"/>
                  </a:lnTo>
                  <a:lnTo>
                    <a:pt x="4004066" y="2686988"/>
                  </a:lnTo>
                  <a:lnTo>
                    <a:pt x="3974340" y="2719551"/>
                  </a:lnTo>
                  <a:lnTo>
                    <a:pt x="3943342" y="2751141"/>
                  </a:lnTo>
                  <a:lnTo>
                    <a:pt x="3911106" y="2781727"/>
                  </a:lnTo>
                  <a:lnTo>
                    <a:pt x="3877665" y="2811280"/>
                  </a:lnTo>
                  <a:lnTo>
                    <a:pt x="3843056" y="2839769"/>
                  </a:lnTo>
                  <a:lnTo>
                    <a:pt x="3807311" y="2867163"/>
                  </a:lnTo>
                  <a:lnTo>
                    <a:pt x="3770465" y="2893433"/>
                  </a:lnTo>
                  <a:lnTo>
                    <a:pt x="3732552" y="2918548"/>
                  </a:lnTo>
                  <a:lnTo>
                    <a:pt x="3693608" y="2942478"/>
                  </a:lnTo>
                  <a:lnTo>
                    <a:pt x="3653665" y="2965193"/>
                  </a:lnTo>
                  <a:lnTo>
                    <a:pt x="3612758" y="2986661"/>
                  </a:lnTo>
                  <a:lnTo>
                    <a:pt x="3570922" y="3006854"/>
                  </a:lnTo>
                  <a:lnTo>
                    <a:pt x="3528191" y="3025740"/>
                  </a:lnTo>
                  <a:lnTo>
                    <a:pt x="3484599" y="3043289"/>
                  </a:lnTo>
                  <a:lnTo>
                    <a:pt x="3440181" y="3059471"/>
                  </a:lnTo>
                  <a:lnTo>
                    <a:pt x="3394970" y="3074256"/>
                  </a:lnTo>
                  <a:lnTo>
                    <a:pt x="3349001" y="3087613"/>
                  </a:lnTo>
                  <a:lnTo>
                    <a:pt x="3302309" y="3099512"/>
                  </a:lnTo>
                  <a:lnTo>
                    <a:pt x="3254927" y="3109924"/>
                  </a:lnTo>
                  <a:lnTo>
                    <a:pt x="3206891" y="3118816"/>
                  </a:lnTo>
                  <a:lnTo>
                    <a:pt x="3158234" y="3126160"/>
                  </a:lnTo>
                  <a:lnTo>
                    <a:pt x="3108990" y="3131924"/>
                  </a:lnTo>
                  <a:lnTo>
                    <a:pt x="3059194" y="3136079"/>
                  </a:lnTo>
                  <a:lnTo>
                    <a:pt x="3008881" y="3138594"/>
                  </a:lnTo>
                  <a:lnTo>
                    <a:pt x="2958084" y="3139440"/>
                  </a:lnTo>
                  <a:lnTo>
                    <a:pt x="2907286" y="3138594"/>
                  </a:lnTo>
                  <a:lnTo>
                    <a:pt x="2856973" y="3136079"/>
                  </a:lnTo>
                  <a:lnTo>
                    <a:pt x="2807177" y="3131924"/>
                  </a:lnTo>
                  <a:lnTo>
                    <a:pt x="2757933" y="3126160"/>
                  </a:lnTo>
                  <a:lnTo>
                    <a:pt x="2709276" y="3118816"/>
                  </a:lnTo>
                  <a:lnTo>
                    <a:pt x="2661240" y="3109924"/>
                  </a:lnTo>
                  <a:lnTo>
                    <a:pt x="2613858" y="3099512"/>
                  </a:lnTo>
                  <a:lnTo>
                    <a:pt x="2567166" y="3087613"/>
                  </a:lnTo>
                  <a:lnTo>
                    <a:pt x="2521197" y="3074256"/>
                  </a:lnTo>
                  <a:lnTo>
                    <a:pt x="2475986" y="3059471"/>
                  </a:lnTo>
                  <a:lnTo>
                    <a:pt x="2431568" y="3043289"/>
                  </a:lnTo>
                  <a:lnTo>
                    <a:pt x="2387976" y="3025740"/>
                  </a:lnTo>
                  <a:lnTo>
                    <a:pt x="2345245" y="3006854"/>
                  </a:lnTo>
                  <a:lnTo>
                    <a:pt x="2303409" y="2986661"/>
                  </a:lnTo>
                  <a:lnTo>
                    <a:pt x="2262502" y="2965193"/>
                  </a:lnTo>
                  <a:lnTo>
                    <a:pt x="2222559" y="2942478"/>
                  </a:lnTo>
                  <a:lnTo>
                    <a:pt x="2183615" y="2918548"/>
                  </a:lnTo>
                  <a:lnTo>
                    <a:pt x="2145702" y="2893433"/>
                  </a:lnTo>
                  <a:lnTo>
                    <a:pt x="2108856" y="2867163"/>
                  </a:lnTo>
                  <a:lnTo>
                    <a:pt x="2073111" y="2839769"/>
                  </a:lnTo>
                  <a:lnTo>
                    <a:pt x="2038502" y="2811280"/>
                  </a:lnTo>
                  <a:lnTo>
                    <a:pt x="2005061" y="2781727"/>
                  </a:lnTo>
                  <a:lnTo>
                    <a:pt x="1972825" y="2751141"/>
                  </a:lnTo>
                  <a:lnTo>
                    <a:pt x="1941827" y="2719551"/>
                  </a:lnTo>
                  <a:lnTo>
                    <a:pt x="1912101" y="2686988"/>
                  </a:lnTo>
                  <a:lnTo>
                    <a:pt x="1883682" y="2653482"/>
                  </a:lnTo>
                  <a:lnTo>
                    <a:pt x="1856604" y="2619064"/>
                  </a:lnTo>
                  <a:lnTo>
                    <a:pt x="1830901" y="2583764"/>
                  </a:lnTo>
                  <a:lnTo>
                    <a:pt x="1806608" y="2547612"/>
                  </a:lnTo>
                  <a:lnTo>
                    <a:pt x="1783759" y="2510638"/>
                  </a:lnTo>
                  <a:lnTo>
                    <a:pt x="1762388" y="2472873"/>
                  </a:lnTo>
                  <a:lnTo>
                    <a:pt x="1742530" y="2434347"/>
                  </a:lnTo>
                  <a:lnTo>
                    <a:pt x="1724219" y="2395090"/>
                  </a:lnTo>
                  <a:lnTo>
                    <a:pt x="1707489" y="2355134"/>
                  </a:lnTo>
                  <a:lnTo>
                    <a:pt x="1692374" y="2314507"/>
                  </a:lnTo>
                  <a:lnTo>
                    <a:pt x="1678909" y="2273240"/>
                  </a:lnTo>
                  <a:lnTo>
                    <a:pt x="1667128" y="2231364"/>
                  </a:lnTo>
                  <a:lnTo>
                    <a:pt x="1657065" y="2188909"/>
                  </a:lnTo>
                  <a:lnTo>
                    <a:pt x="1648755" y="2145905"/>
                  </a:lnTo>
                  <a:lnTo>
                    <a:pt x="1642232" y="2102383"/>
                  </a:lnTo>
                  <a:lnTo>
                    <a:pt x="1637530" y="2058372"/>
                  </a:lnTo>
                  <a:lnTo>
                    <a:pt x="1634684" y="2013904"/>
                  </a:lnTo>
                  <a:lnTo>
                    <a:pt x="1633727" y="1969008"/>
                  </a:lnTo>
                  <a:close/>
                </a:path>
              </a:pathLst>
            </a:custGeom>
            <a:ln w="39624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773424" y="1472184"/>
              <a:ext cx="241300" cy="944880"/>
            </a:xfrm>
            <a:custGeom>
              <a:avLst/>
              <a:gdLst/>
              <a:ahLst/>
              <a:cxnLst/>
              <a:rect l="l" t="t" r="r" b="b"/>
              <a:pathLst>
                <a:path w="241300" h="944880">
                  <a:moveTo>
                    <a:pt x="180593" y="0"/>
                  </a:moveTo>
                  <a:lnTo>
                    <a:pt x="60198" y="0"/>
                  </a:lnTo>
                  <a:lnTo>
                    <a:pt x="60198" y="824483"/>
                  </a:lnTo>
                  <a:lnTo>
                    <a:pt x="0" y="824483"/>
                  </a:lnTo>
                  <a:lnTo>
                    <a:pt x="120396" y="944879"/>
                  </a:lnTo>
                  <a:lnTo>
                    <a:pt x="240791" y="824483"/>
                  </a:lnTo>
                  <a:lnTo>
                    <a:pt x="180593" y="824483"/>
                  </a:lnTo>
                  <a:lnTo>
                    <a:pt x="18059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73424" y="1472184"/>
              <a:ext cx="241300" cy="944880"/>
            </a:xfrm>
            <a:custGeom>
              <a:avLst/>
              <a:gdLst/>
              <a:ahLst/>
              <a:cxnLst/>
              <a:rect l="l" t="t" r="r" b="b"/>
              <a:pathLst>
                <a:path w="241300" h="944880">
                  <a:moveTo>
                    <a:pt x="0" y="824483"/>
                  </a:moveTo>
                  <a:lnTo>
                    <a:pt x="60198" y="824483"/>
                  </a:lnTo>
                  <a:lnTo>
                    <a:pt x="60198" y="0"/>
                  </a:lnTo>
                  <a:lnTo>
                    <a:pt x="180593" y="0"/>
                  </a:lnTo>
                  <a:lnTo>
                    <a:pt x="180593" y="824483"/>
                  </a:lnTo>
                  <a:lnTo>
                    <a:pt x="240791" y="824483"/>
                  </a:lnTo>
                  <a:lnTo>
                    <a:pt x="120396" y="944879"/>
                  </a:lnTo>
                  <a:lnTo>
                    <a:pt x="0" y="824483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6847" y="2429255"/>
              <a:ext cx="252984" cy="21336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822319" y="1192784"/>
            <a:ext cx="9918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New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Input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237609" y="1509942"/>
            <a:ext cx="880744" cy="618490"/>
          </a:xfrm>
          <a:custGeom>
            <a:avLst/>
            <a:gdLst/>
            <a:ahLst/>
            <a:cxnLst/>
            <a:rect l="l" t="t" r="r" b="b"/>
            <a:pathLst>
              <a:path w="880745" h="618489">
                <a:moveTo>
                  <a:pt x="803394" y="0"/>
                </a:moveTo>
                <a:lnTo>
                  <a:pt x="315449" y="461221"/>
                </a:lnTo>
                <a:lnTo>
                  <a:pt x="81006" y="221071"/>
                </a:lnTo>
                <a:lnTo>
                  <a:pt x="0" y="298256"/>
                </a:lnTo>
                <a:lnTo>
                  <a:pt x="311637" y="618449"/>
                </a:lnTo>
                <a:lnTo>
                  <a:pt x="393596" y="542217"/>
                </a:lnTo>
                <a:lnTo>
                  <a:pt x="880588" y="80043"/>
                </a:lnTo>
                <a:lnTo>
                  <a:pt x="8033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08604" y="1766485"/>
            <a:ext cx="6880859" cy="4630420"/>
            <a:chOff x="1208604" y="1766485"/>
            <a:chExt cx="6880859" cy="46304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604" y="1766485"/>
              <a:ext cx="6880325" cy="462991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668524" y="2321052"/>
              <a:ext cx="4282440" cy="3139440"/>
            </a:xfrm>
            <a:custGeom>
              <a:avLst/>
              <a:gdLst/>
              <a:ahLst/>
              <a:cxnLst/>
              <a:rect l="l" t="t" r="r" b="b"/>
              <a:pathLst>
                <a:path w="4282440" h="3139440">
                  <a:moveTo>
                    <a:pt x="0" y="789432"/>
                  </a:moveTo>
                  <a:lnTo>
                    <a:pt x="1387" y="747506"/>
                  </a:lnTo>
                  <a:lnTo>
                    <a:pt x="5505" y="706150"/>
                  </a:lnTo>
                  <a:lnTo>
                    <a:pt x="12284" y="665418"/>
                  </a:lnTo>
                  <a:lnTo>
                    <a:pt x="21653" y="625366"/>
                  </a:lnTo>
                  <a:lnTo>
                    <a:pt x="33545" y="586047"/>
                  </a:lnTo>
                  <a:lnTo>
                    <a:pt x="47890" y="547517"/>
                  </a:lnTo>
                  <a:lnTo>
                    <a:pt x="64619" y="509829"/>
                  </a:lnTo>
                  <a:lnTo>
                    <a:pt x="83662" y="473039"/>
                  </a:lnTo>
                  <a:lnTo>
                    <a:pt x="104950" y="437200"/>
                  </a:lnTo>
                  <a:lnTo>
                    <a:pt x="128415" y="402368"/>
                  </a:lnTo>
                  <a:lnTo>
                    <a:pt x="153986" y="368597"/>
                  </a:lnTo>
                  <a:lnTo>
                    <a:pt x="181595" y="335941"/>
                  </a:lnTo>
                  <a:lnTo>
                    <a:pt x="211173" y="304455"/>
                  </a:lnTo>
                  <a:lnTo>
                    <a:pt x="242650" y="274195"/>
                  </a:lnTo>
                  <a:lnTo>
                    <a:pt x="275956" y="245213"/>
                  </a:lnTo>
                  <a:lnTo>
                    <a:pt x="311024" y="217565"/>
                  </a:lnTo>
                  <a:lnTo>
                    <a:pt x="347783" y="191306"/>
                  </a:lnTo>
                  <a:lnTo>
                    <a:pt x="386164" y="166489"/>
                  </a:lnTo>
                  <a:lnTo>
                    <a:pt x="426099" y="143170"/>
                  </a:lnTo>
                  <a:lnTo>
                    <a:pt x="467518" y="121402"/>
                  </a:lnTo>
                  <a:lnTo>
                    <a:pt x="510351" y="101242"/>
                  </a:lnTo>
                  <a:lnTo>
                    <a:pt x="554530" y="82742"/>
                  </a:lnTo>
                  <a:lnTo>
                    <a:pt x="599985" y="65959"/>
                  </a:lnTo>
                  <a:lnTo>
                    <a:pt x="646647" y="50945"/>
                  </a:lnTo>
                  <a:lnTo>
                    <a:pt x="694447" y="37756"/>
                  </a:lnTo>
                  <a:lnTo>
                    <a:pt x="743316" y="26447"/>
                  </a:lnTo>
                  <a:lnTo>
                    <a:pt x="793184" y="17071"/>
                  </a:lnTo>
                  <a:lnTo>
                    <a:pt x="843983" y="9684"/>
                  </a:lnTo>
                  <a:lnTo>
                    <a:pt x="895642" y="4340"/>
                  </a:lnTo>
                  <a:lnTo>
                    <a:pt x="948094" y="1094"/>
                  </a:lnTo>
                  <a:lnTo>
                    <a:pt x="1001267" y="0"/>
                  </a:lnTo>
                  <a:lnTo>
                    <a:pt x="1054441" y="1094"/>
                  </a:lnTo>
                  <a:lnTo>
                    <a:pt x="1106893" y="4340"/>
                  </a:lnTo>
                  <a:lnTo>
                    <a:pt x="1158552" y="9684"/>
                  </a:lnTo>
                  <a:lnTo>
                    <a:pt x="1209351" y="17071"/>
                  </a:lnTo>
                  <a:lnTo>
                    <a:pt x="1259219" y="26447"/>
                  </a:lnTo>
                  <a:lnTo>
                    <a:pt x="1308088" y="37756"/>
                  </a:lnTo>
                  <a:lnTo>
                    <a:pt x="1355888" y="50945"/>
                  </a:lnTo>
                  <a:lnTo>
                    <a:pt x="1402550" y="65959"/>
                  </a:lnTo>
                  <a:lnTo>
                    <a:pt x="1448005" y="82742"/>
                  </a:lnTo>
                  <a:lnTo>
                    <a:pt x="1492184" y="101242"/>
                  </a:lnTo>
                  <a:lnTo>
                    <a:pt x="1535017" y="121402"/>
                  </a:lnTo>
                  <a:lnTo>
                    <a:pt x="1576436" y="143170"/>
                  </a:lnTo>
                  <a:lnTo>
                    <a:pt x="1616371" y="166489"/>
                  </a:lnTo>
                  <a:lnTo>
                    <a:pt x="1654752" y="191306"/>
                  </a:lnTo>
                  <a:lnTo>
                    <a:pt x="1691511" y="217565"/>
                  </a:lnTo>
                  <a:lnTo>
                    <a:pt x="1726579" y="245213"/>
                  </a:lnTo>
                  <a:lnTo>
                    <a:pt x="1759885" y="274195"/>
                  </a:lnTo>
                  <a:lnTo>
                    <a:pt x="1791362" y="304455"/>
                  </a:lnTo>
                  <a:lnTo>
                    <a:pt x="1820940" y="335941"/>
                  </a:lnTo>
                  <a:lnTo>
                    <a:pt x="1848549" y="368597"/>
                  </a:lnTo>
                  <a:lnTo>
                    <a:pt x="1874120" y="402368"/>
                  </a:lnTo>
                  <a:lnTo>
                    <a:pt x="1897585" y="437200"/>
                  </a:lnTo>
                  <a:lnTo>
                    <a:pt x="1918873" y="473039"/>
                  </a:lnTo>
                  <a:lnTo>
                    <a:pt x="1937916" y="509829"/>
                  </a:lnTo>
                  <a:lnTo>
                    <a:pt x="1954645" y="547517"/>
                  </a:lnTo>
                  <a:lnTo>
                    <a:pt x="1968990" y="586047"/>
                  </a:lnTo>
                  <a:lnTo>
                    <a:pt x="1980882" y="625366"/>
                  </a:lnTo>
                  <a:lnTo>
                    <a:pt x="1990251" y="665418"/>
                  </a:lnTo>
                  <a:lnTo>
                    <a:pt x="1997030" y="706150"/>
                  </a:lnTo>
                  <a:lnTo>
                    <a:pt x="2001148" y="747506"/>
                  </a:lnTo>
                  <a:lnTo>
                    <a:pt x="2002536" y="789432"/>
                  </a:lnTo>
                  <a:lnTo>
                    <a:pt x="2001148" y="831357"/>
                  </a:lnTo>
                  <a:lnTo>
                    <a:pt x="1997030" y="872713"/>
                  </a:lnTo>
                  <a:lnTo>
                    <a:pt x="1990251" y="913445"/>
                  </a:lnTo>
                  <a:lnTo>
                    <a:pt x="1980882" y="953497"/>
                  </a:lnTo>
                  <a:lnTo>
                    <a:pt x="1968990" y="992816"/>
                  </a:lnTo>
                  <a:lnTo>
                    <a:pt x="1954645" y="1031346"/>
                  </a:lnTo>
                  <a:lnTo>
                    <a:pt x="1937916" y="1069034"/>
                  </a:lnTo>
                  <a:lnTo>
                    <a:pt x="1918873" y="1105824"/>
                  </a:lnTo>
                  <a:lnTo>
                    <a:pt x="1897585" y="1141663"/>
                  </a:lnTo>
                  <a:lnTo>
                    <a:pt x="1874120" y="1176495"/>
                  </a:lnTo>
                  <a:lnTo>
                    <a:pt x="1848549" y="1210266"/>
                  </a:lnTo>
                  <a:lnTo>
                    <a:pt x="1820940" y="1242922"/>
                  </a:lnTo>
                  <a:lnTo>
                    <a:pt x="1791362" y="1274408"/>
                  </a:lnTo>
                  <a:lnTo>
                    <a:pt x="1759885" y="1304668"/>
                  </a:lnTo>
                  <a:lnTo>
                    <a:pt x="1726579" y="1333650"/>
                  </a:lnTo>
                  <a:lnTo>
                    <a:pt x="1691511" y="1361298"/>
                  </a:lnTo>
                  <a:lnTo>
                    <a:pt x="1654752" y="1387557"/>
                  </a:lnTo>
                  <a:lnTo>
                    <a:pt x="1616371" y="1412374"/>
                  </a:lnTo>
                  <a:lnTo>
                    <a:pt x="1576436" y="1435693"/>
                  </a:lnTo>
                  <a:lnTo>
                    <a:pt x="1535017" y="1457461"/>
                  </a:lnTo>
                  <a:lnTo>
                    <a:pt x="1492184" y="1477621"/>
                  </a:lnTo>
                  <a:lnTo>
                    <a:pt x="1448005" y="1496121"/>
                  </a:lnTo>
                  <a:lnTo>
                    <a:pt x="1402550" y="1512904"/>
                  </a:lnTo>
                  <a:lnTo>
                    <a:pt x="1355888" y="1527918"/>
                  </a:lnTo>
                  <a:lnTo>
                    <a:pt x="1308088" y="1541107"/>
                  </a:lnTo>
                  <a:lnTo>
                    <a:pt x="1259219" y="1552416"/>
                  </a:lnTo>
                  <a:lnTo>
                    <a:pt x="1209351" y="1561792"/>
                  </a:lnTo>
                  <a:lnTo>
                    <a:pt x="1158552" y="1569179"/>
                  </a:lnTo>
                  <a:lnTo>
                    <a:pt x="1106893" y="1574523"/>
                  </a:lnTo>
                  <a:lnTo>
                    <a:pt x="1054441" y="1577769"/>
                  </a:lnTo>
                  <a:lnTo>
                    <a:pt x="1001267" y="1578864"/>
                  </a:lnTo>
                  <a:lnTo>
                    <a:pt x="948094" y="1577769"/>
                  </a:lnTo>
                  <a:lnTo>
                    <a:pt x="895642" y="1574523"/>
                  </a:lnTo>
                  <a:lnTo>
                    <a:pt x="843983" y="1569179"/>
                  </a:lnTo>
                  <a:lnTo>
                    <a:pt x="793184" y="1561792"/>
                  </a:lnTo>
                  <a:lnTo>
                    <a:pt x="743316" y="1552416"/>
                  </a:lnTo>
                  <a:lnTo>
                    <a:pt x="694447" y="1541107"/>
                  </a:lnTo>
                  <a:lnTo>
                    <a:pt x="646647" y="1527918"/>
                  </a:lnTo>
                  <a:lnTo>
                    <a:pt x="599985" y="1512904"/>
                  </a:lnTo>
                  <a:lnTo>
                    <a:pt x="554530" y="1496121"/>
                  </a:lnTo>
                  <a:lnTo>
                    <a:pt x="510351" y="1477621"/>
                  </a:lnTo>
                  <a:lnTo>
                    <a:pt x="467518" y="1457461"/>
                  </a:lnTo>
                  <a:lnTo>
                    <a:pt x="426099" y="1435693"/>
                  </a:lnTo>
                  <a:lnTo>
                    <a:pt x="386164" y="1412374"/>
                  </a:lnTo>
                  <a:lnTo>
                    <a:pt x="347783" y="1387557"/>
                  </a:lnTo>
                  <a:lnTo>
                    <a:pt x="311024" y="1361298"/>
                  </a:lnTo>
                  <a:lnTo>
                    <a:pt x="275956" y="1333650"/>
                  </a:lnTo>
                  <a:lnTo>
                    <a:pt x="242650" y="1304668"/>
                  </a:lnTo>
                  <a:lnTo>
                    <a:pt x="211173" y="1274408"/>
                  </a:lnTo>
                  <a:lnTo>
                    <a:pt x="181595" y="1242922"/>
                  </a:lnTo>
                  <a:lnTo>
                    <a:pt x="153986" y="1210266"/>
                  </a:lnTo>
                  <a:lnTo>
                    <a:pt x="128415" y="1176495"/>
                  </a:lnTo>
                  <a:lnTo>
                    <a:pt x="104950" y="1141663"/>
                  </a:lnTo>
                  <a:lnTo>
                    <a:pt x="83662" y="1105824"/>
                  </a:lnTo>
                  <a:lnTo>
                    <a:pt x="64619" y="1069034"/>
                  </a:lnTo>
                  <a:lnTo>
                    <a:pt x="47890" y="1031346"/>
                  </a:lnTo>
                  <a:lnTo>
                    <a:pt x="33545" y="992816"/>
                  </a:lnTo>
                  <a:lnTo>
                    <a:pt x="21653" y="953497"/>
                  </a:lnTo>
                  <a:lnTo>
                    <a:pt x="12284" y="913445"/>
                  </a:lnTo>
                  <a:lnTo>
                    <a:pt x="5505" y="872713"/>
                  </a:lnTo>
                  <a:lnTo>
                    <a:pt x="1387" y="831357"/>
                  </a:lnTo>
                  <a:lnTo>
                    <a:pt x="0" y="789432"/>
                  </a:lnTo>
                  <a:close/>
                </a:path>
                <a:path w="4282440" h="3139440">
                  <a:moveTo>
                    <a:pt x="1633727" y="1969008"/>
                  </a:moveTo>
                  <a:lnTo>
                    <a:pt x="1634684" y="1924111"/>
                  </a:lnTo>
                  <a:lnTo>
                    <a:pt x="1637530" y="1879643"/>
                  </a:lnTo>
                  <a:lnTo>
                    <a:pt x="1642232" y="1835632"/>
                  </a:lnTo>
                  <a:lnTo>
                    <a:pt x="1648755" y="1792110"/>
                  </a:lnTo>
                  <a:lnTo>
                    <a:pt x="1657065" y="1749106"/>
                  </a:lnTo>
                  <a:lnTo>
                    <a:pt x="1667128" y="1706651"/>
                  </a:lnTo>
                  <a:lnTo>
                    <a:pt x="1678909" y="1664775"/>
                  </a:lnTo>
                  <a:lnTo>
                    <a:pt x="1692374" y="1623508"/>
                  </a:lnTo>
                  <a:lnTo>
                    <a:pt x="1707489" y="1582881"/>
                  </a:lnTo>
                  <a:lnTo>
                    <a:pt x="1724219" y="1542925"/>
                  </a:lnTo>
                  <a:lnTo>
                    <a:pt x="1742530" y="1503668"/>
                  </a:lnTo>
                  <a:lnTo>
                    <a:pt x="1762388" y="1465142"/>
                  </a:lnTo>
                  <a:lnTo>
                    <a:pt x="1783759" y="1427377"/>
                  </a:lnTo>
                  <a:lnTo>
                    <a:pt x="1806608" y="1390403"/>
                  </a:lnTo>
                  <a:lnTo>
                    <a:pt x="1830901" y="1354251"/>
                  </a:lnTo>
                  <a:lnTo>
                    <a:pt x="1856604" y="1318951"/>
                  </a:lnTo>
                  <a:lnTo>
                    <a:pt x="1883682" y="1284533"/>
                  </a:lnTo>
                  <a:lnTo>
                    <a:pt x="1912101" y="1251027"/>
                  </a:lnTo>
                  <a:lnTo>
                    <a:pt x="1941827" y="1218464"/>
                  </a:lnTo>
                  <a:lnTo>
                    <a:pt x="1972825" y="1186874"/>
                  </a:lnTo>
                  <a:lnTo>
                    <a:pt x="2005061" y="1156288"/>
                  </a:lnTo>
                  <a:lnTo>
                    <a:pt x="2038502" y="1126735"/>
                  </a:lnTo>
                  <a:lnTo>
                    <a:pt x="2073111" y="1098246"/>
                  </a:lnTo>
                  <a:lnTo>
                    <a:pt x="2108856" y="1070852"/>
                  </a:lnTo>
                  <a:lnTo>
                    <a:pt x="2145702" y="1044582"/>
                  </a:lnTo>
                  <a:lnTo>
                    <a:pt x="2183615" y="1019467"/>
                  </a:lnTo>
                  <a:lnTo>
                    <a:pt x="2222559" y="995537"/>
                  </a:lnTo>
                  <a:lnTo>
                    <a:pt x="2262502" y="972822"/>
                  </a:lnTo>
                  <a:lnTo>
                    <a:pt x="2303409" y="951354"/>
                  </a:lnTo>
                  <a:lnTo>
                    <a:pt x="2345245" y="931161"/>
                  </a:lnTo>
                  <a:lnTo>
                    <a:pt x="2387976" y="912275"/>
                  </a:lnTo>
                  <a:lnTo>
                    <a:pt x="2431568" y="894726"/>
                  </a:lnTo>
                  <a:lnTo>
                    <a:pt x="2475986" y="878544"/>
                  </a:lnTo>
                  <a:lnTo>
                    <a:pt x="2521197" y="863759"/>
                  </a:lnTo>
                  <a:lnTo>
                    <a:pt x="2567166" y="850402"/>
                  </a:lnTo>
                  <a:lnTo>
                    <a:pt x="2613858" y="838503"/>
                  </a:lnTo>
                  <a:lnTo>
                    <a:pt x="2661240" y="828091"/>
                  </a:lnTo>
                  <a:lnTo>
                    <a:pt x="2709276" y="819199"/>
                  </a:lnTo>
                  <a:lnTo>
                    <a:pt x="2757933" y="811855"/>
                  </a:lnTo>
                  <a:lnTo>
                    <a:pt x="2807177" y="806091"/>
                  </a:lnTo>
                  <a:lnTo>
                    <a:pt x="2856973" y="801936"/>
                  </a:lnTo>
                  <a:lnTo>
                    <a:pt x="2907286" y="799421"/>
                  </a:lnTo>
                  <a:lnTo>
                    <a:pt x="2958084" y="798576"/>
                  </a:lnTo>
                  <a:lnTo>
                    <a:pt x="3008881" y="799421"/>
                  </a:lnTo>
                  <a:lnTo>
                    <a:pt x="3059194" y="801936"/>
                  </a:lnTo>
                  <a:lnTo>
                    <a:pt x="3108990" y="806091"/>
                  </a:lnTo>
                  <a:lnTo>
                    <a:pt x="3158234" y="811855"/>
                  </a:lnTo>
                  <a:lnTo>
                    <a:pt x="3206891" y="819199"/>
                  </a:lnTo>
                  <a:lnTo>
                    <a:pt x="3254927" y="828091"/>
                  </a:lnTo>
                  <a:lnTo>
                    <a:pt x="3302309" y="838503"/>
                  </a:lnTo>
                  <a:lnTo>
                    <a:pt x="3349001" y="850402"/>
                  </a:lnTo>
                  <a:lnTo>
                    <a:pt x="3394970" y="863759"/>
                  </a:lnTo>
                  <a:lnTo>
                    <a:pt x="3440181" y="878544"/>
                  </a:lnTo>
                  <a:lnTo>
                    <a:pt x="3484599" y="894726"/>
                  </a:lnTo>
                  <a:lnTo>
                    <a:pt x="3528191" y="912275"/>
                  </a:lnTo>
                  <a:lnTo>
                    <a:pt x="3570922" y="931161"/>
                  </a:lnTo>
                  <a:lnTo>
                    <a:pt x="3612758" y="951354"/>
                  </a:lnTo>
                  <a:lnTo>
                    <a:pt x="3653665" y="972822"/>
                  </a:lnTo>
                  <a:lnTo>
                    <a:pt x="3693608" y="995537"/>
                  </a:lnTo>
                  <a:lnTo>
                    <a:pt x="3732552" y="1019467"/>
                  </a:lnTo>
                  <a:lnTo>
                    <a:pt x="3770465" y="1044582"/>
                  </a:lnTo>
                  <a:lnTo>
                    <a:pt x="3807311" y="1070852"/>
                  </a:lnTo>
                  <a:lnTo>
                    <a:pt x="3843056" y="1098246"/>
                  </a:lnTo>
                  <a:lnTo>
                    <a:pt x="3877665" y="1126735"/>
                  </a:lnTo>
                  <a:lnTo>
                    <a:pt x="3911106" y="1156288"/>
                  </a:lnTo>
                  <a:lnTo>
                    <a:pt x="3943342" y="1186874"/>
                  </a:lnTo>
                  <a:lnTo>
                    <a:pt x="3974340" y="1218464"/>
                  </a:lnTo>
                  <a:lnTo>
                    <a:pt x="4004066" y="1251027"/>
                  </a:lnTo>
                  <a:lnTo>
                    <a:pt x="4032485" y="1284533"/>
                  </a:lnTo>
                  <a:lnTo>
                    <a:pt x="4059563" y="1318951"/>
                  </a:lnTo>
                  <a:lnTo>
                    <a:pt x="4085266" y="1354251"/>
                  </a:lnTo>
                  <a:lnTo>
                    <a:pt x="4109559" y="1390403"/>
                  </a:lnTo>
                  <a:lnTo>
                    <a:pt x="4132408" y="1427377"/>
                  </a:lnTo>
                  <a:lnTo>
                    <a:pt x="4153779" y="1465142"/>
                  </a:lnTo>
                  <a:lnTo>
                    <a:pt x="4173637" y="1503668"/>
                  </a:lnTo>
                  <a:lnTo>
                    <a:pt x="4191948" y="1542925"/>
                  </a:lnTo>
                  <a:lnTo>
                    <a:pt x="4208678" y="1582881"/>
                  </a:lnTo>
                  <a:lnTo>
                    <a:pt x="4223793" y="1623508"/>
                  </a:lnTo>
                  <a:lnTo>
                    <a:pt x="4237258" y="1664775"/>
                  </a:lnTo>
                  <a:lnTo>
                    <a:pt x="4249039" y="1706651"/>
                  </a:lnTo>
                  <a:lnTo>
                    <a:pt x="4259102" y="1749106"/>
                  </a:lnTo>
                  <a:lnTo>
                    <a:pt x="4267412" y="1792110"/>
                  </a:lnTo>
                  <a:lnTo>
                    <a:pt x="4273935" y="1835632"/>
                  </a:lnTo>
                  <a:lnTo>
                    <a:pt x="4278637" y="1879643"/>
                  </a:lnTo>
                  <a:lnTo>
                    <a:pt x="4281483" y="1924111"/>
                  </a:lnTo>
                  <a:lnTo>
                    <a:pt x="4282440" y="1969008"/>
                  </a:lnTo>
                  <a:lnTo>
                    <a:pt x="4281483" y="2013904"/>
                  </a:lnTo>
                  <a:lnTo>
                    <a:pt x="4278637" y="2058372"/>
                  </a:lnTo>
                  <a:lnTo>
                    <a:pt x="4273935" y="2102383"/>
                  </a:lnTo>
                  <a:lnTo>
                    <a:pt x="4267412" y="2145905"/>
                  </a:lnTo>
                  <a:lnTo>
                    <a:pt x="4259102" y="2188909"/>
                  </a:lnTo>
                  <a:lnTo>
                    <a:pt x="4249039" y="2231364"/>
                  </a:lnTo>
                  <a:lnTo>
                    <a:pt x="4237258" y="2273240"/>
                  </a:lnTo>
                  <a:lnTo>
                    <a:pt x="4223793" y="2314507"/>
                  </a:lnTo>
                  <a:lnTo>
                    <a:pt x="4208678" y="2355134"/>
                  </a:lnTo>
                  <a:lnTo>
                    <a:pt x="4191948" y="2395090"/>
                  </a:lnTo>
                  <a:lnTo>
                    <a:pt x="4173637" y="2434347"/>
                  </a:lnTo>
                  <a:lnTo>
                    <a:pt x="4153779" y="2472873"/>
                  </a:lnTo>
                  <a:lnTo>
                    <a:pt x="4132408" y="2510638"/>
                  </a:lnTo>
                  <a:lnTo>
                    <a:pt x="4109559" y="2547612"/>
                  </a:lnTo>
                  <a:lnTo>
                    <a:pt x="4085266" y="2583764"/>
                  </a:lnTo>
                  <a:lnTo>
                    <a:pt x="4059563" y="2619064"/>
                  </a:lnTo>
                  <a:lnTo>
                    <a:pt x="4032485" y="2653482"/>
                  </a:lnTo>
                  <a:lnTo>
                    <a:pt x="4004066" y="2686988"/>
                  </a:lnTo>
                  <a:lnTo>
                    <a:pt x="3974340" y="2719551"/>
                  </a:lnTo>
                  <a:lnTo>
                    <a:pt x="3943342" y="2751141"/>
                  </a:lnTo>
                  <a:lnTo>
                    <a:pt x="3911106" y="2781727"/>
                  </a:lnTo>
                  <a:lnTo>
                    <a:pt x="3877665" y="2811280"/>
                  </a:lnTo>
                  <a:lnTo>
                    <a:pt x="3843056" y="2839769"/>
                  </a:lnTo>
                  <a:lnTo>
                    <a:pt x="3807311" y="2867163"/>
                  </a:lnTo>
                  <a:lnTo>
                    <a:pt x="3770465" y="2893433"/>
                  </a:lnTo>
                  <a:lnTo>
                    <a:pt x="3732552" y="2918548"/>
                  </a:lnTo>
                  <a:lnTo>
                    <a:pt x="3693608" y="2942478"/>
                  </a:lnTo>
                  <a:lnTo>
                    <a:pt x="3653665" y="2965193"/>
                  </a:lnTo>
                  <a:lnTo>
                    <a:pt x="3612758" y="2986661"/>
                  </a:lnTo>
                  <a:lnTo>
                    <a:pt x="3570922" y="3006854"/>
                  </a:lnTo>
                  <a:lnTo>
                    <a:pt x="3528191" y="3025740"/>
                  </a:lnTo>
                  <a:lnTo>
                    <a:pt x="3484599" y="3043289"/>
                  </a:lnTo>
                  <a:lnTo>
                    <a:pt x="3440181" y="3059471"/>
                  </a:lnTo>
                  <a:lnTo>
                    <a:pt x="3394970" y="3074256"/>
                  </a:lnTo>
                  <a:lnTo>
                    <a:pt x="3349001" y="3087613"/>
                  </a:lnTo>
                  <a:lnTo>
                    <a:pt x="3302309" y="3099512"/>
                  </a:lnTo>
                  <a:lnTo>
                    <a:pt x="3254927" y="3109924"/>
                  </a:lnTo>
                  <a:lnTo>
                    <a:pt x="3206891" y="3118816"/>
                  </a:lnTo>
                  <a:lnTo>
                    <a:pt x="3158234" y="3126160"/>
                  </a:lnTo>
                  <a:lnTo>
                    <a:pt x="3108990" y="3131924"/>
                  </a:lnTo>
                  <a:lnTo>
                    <a:pt x="3059194" y="3136079"/>
                  </a:lnTo>
                  <a:lnTo>
                    <a:pt x="3008881" y="3138594"/>
                  </a:lnTo>
                  <a:lnTo>
                    <a:pt x="2958084" y="3139440"/>
                  </a:lnTo>
                  <a:lnTo>
                    <a:pt x="2907286" y="3138594"/>
                  </a:lnTo>
                  <a:lnTo>
                    <a:pt x="2856973" y="3136079"/>
                  </a:lnTo>
                  <a:lnTo>
                    <a:pt x="2807177" y="3131924"/>
                  </a:lnTo>
                  <a:lnTo>
                    <a:pt x="2757933" y="3126160"/>
                  </a:lnTo>
                  <a:lnTo>
                    <a:pt x="2709276" y="3118816"/>
                  </a:lnTo>
                  <a:lnTo>
                    <a:pt x="2661240" y="3109924"/>
                  </a:lnTo>
                  <a:lnTo>
                    <a:pt x="2613858" y="3099512"/>
                  </a:lnTo>
                  <a:lnTo>
                    <a:pt x="2567166" y="3087613"/>
                  </a:lnTo>
                  <a:lnTo>
                    <a:pt x="2521197" y="3074256"/>
                  </a:lnTo>
                  <a:lnTo>
                    <a:pt x="2475986" y="3059471"/>
                  </a:lnTo>
                  <a:lnTo>
                    <a:pt x="2431568" y="3043289"/>
                  </a:lnTo>
                  <a:lnTo>
                    <a:pt x="2387976" y="3025740"/>
                  </a:lnTo>
                  <a:lnTo>
                    <a:pt x="2345245" y="3006854"/>
                  </a:lnTo>
                  <a:lnTo>
                    <a:pt x="2303409" y="2986661"/>
                  </a:lnTo>
                  <a:lnTo>
                    <a:pt x="2262502" y="2965193"/>
                  </a:lnTo>
                  <a:lnTo>
                    <a:pt x="2222559" y="2942478"/>
                  </a:lnTo>
                  <a:lnTo>
                    <a:pt x="2183615" y="2918548"/>
                  </a:lnTo>
                  <a:lnTo>
                    <a:pt x="2145702" y="2893433"/>
                  </a:lnTo>
                  <a:lnTo>
                    <a:pt x="2108856" y="2867163"/>
                  </a:lnTo>
                  <a:lnTo>
                    <a:pt x="2073111" y="2839769"/>
                  </a:lnTo>
                  <a:lnTo>
                    <a:pt x="2038502" y="2811280"/>
                  </a:lnTo>
                  <a:lnTo>
                    <a:pt x="2005061" y="2781727"/>
                  </a:lnTo>
                  <a:lnTo>
                    <a:pt x="1972825" y="2751141"/>
                  </a:lnTo>
                  <a:lnTo>
                    <a:pt x="1941827" y="2719551"/>
                  </a:lnTo>
                  <a:lnTo>
                    <a:pt x="1912101" y="2686988"/>
                  </a:lnTo>
                  <a:lnTo>
                    <a:pt x="1883682" y="2653482"/>
                  </a:lnTo>
                  <a:lnTo>
                    <a:pt x="1856604" y="2619064"/>
                  </a:lnTo>
                  <a:lnTo>
                    <a:pt x="1830901" y="2583764"/>
                  </a:lnTo>
                  <a:lnTo>
                    <a:pt x="1806608" y="2547612"/>
                  </a:lnTo>
                  <a:lnTo>
                    <a:pt x="1783759" y="2510638"/>
                  </a:lnTo>
                  <a:lnTo>
                    <a:pt x="1762388" y="2472873"/>
                  </a:lnTo>
                  <a:lnTo>
                    <a:pt x="1742530" y="2434347"/>
                  </a:lnTo>
                  <a:lnTo>
                    <a:pt x="1724219" y="2395090"/>
                  </a:lnTo>
                  <a:lnTo>
                    <a:pt x="1707489" y="2355134"/>
                  </a:lnTo>
                  <a:lnTo>
                    <a:pt x="1692374" y="2314507"/>
                  </a:lnTo>
                  <a:lnTo>
                    <a:pt x="1678909" y="2273240"/>
                  </a:lnTo>
                  <a:lnTo>
                    <a:pt x="1667128" y="2231364"/>
                  </a:lnTo>
                  <a:lnTo>
                    <a:pt x="1657065" y="2188909"/>
                  </a:lnTo>
                  <a:lnTo>
                    <a:pt x="1648755" y="2145905"/>
                  </a:lnTo>
                  <a:lnTo>
                    <a:pt x="1642232" y="2102383"/>
                  </a:lnTo>
                  <a:lnTo>
                    <a:pt x="1637530" y="2058372"/>
                  </a:lnTo>
                  <a:lnTo>
                    <a:pt x="1634684" y="2013904"/>
                  </a:lnTo>
                  <a:lnTo>
                    <a:pt x="1633727" y="1969008"/>
                  </a:lnTo>
                  <a:close/>
                </a:path>
              </a:pathLst>
            </a:custGeom>
            <a:ln w="39624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97936" y="4344161"/>
              <a:ext cx="672465" cy="756285"/>
            </a:xfrm>
            <a:custGeom>
              <a:avLst/>
              <a:gdLst/>
              <a:ahLst/>
              <a:cxnLst/>
              <a:rect l="l" t="t" r="r" b="b"/>
              <a:pathLst>
                <a:path w="672464" h="756285">
                  <a:moveTo>
                    <a:pt x="658876" y="0"/>
                  </a:moveTo>
                  <a:lnTo>
                    <a:pt x="489203" y="13207"/>
                  </a:lnTo>
                  <a:lnTo>
                    <a:pt x="534924" y="52324"/>
                  </a:lnTo>
                  <a:lnTo>
                    <a:pt x="0" y="677671"/>
                  </a:lnTo>
                  <a:lnTo>
                    <a:pt x="91439" y="755904"/>
                  </a:lnTo>
                  <a:lnTo>
                    <a:pt x="626363" y="130556"/>
                  </a:lnTo>
                  <a:lnTo>
                    <a:pt x="672084" y="169671"/>
                  </a:lnTo>
                  <a:lnTo>
                    <a:pt x="65887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97936" y="4344161"/>
              <a:ext cx="672465" cy="756285"/>
            </a:xfrm>
            <a:custGeom>
              <a:avLst/>
              <a:gdLst/>
              <a:ahLst/>
              <a:cxnLst/>
              <a:rect l="l" t="t" r="r" b="b"/>
              <a:pathLst>
                <a:path w="672464" h="756285">
                  <a:moveTo>
                    <a:pt x="672084" y="169671"/>
                  </a:moveTo>
                  <a:lnTo>
                    <a:pt x="626363" y="130556"/>
                  </a:lnTo>
                  <a:lnTo>
                    <a:pt x="91439" y="755904"/>
                  </a:lnTo>
                  <a:lnTo>
                    <a:pt x="0" y="677671"/>
                  </a:lnTo>
                  <a:lnTo>
                    <a:pt x="534924" y="52324"/>
                  </a:lnTo>
                  <a:lnTo>
                    <a:pt x="489203" y="13207"/>
                  </a:lnTo>
                  <a:lnTo>
                    <a:pt x="658876" y="0"/>
                  </a:lnTo>
                  <a:lnTo>
                    <a:pt x="672084" y="16967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6847" y="2429256"/>
              <a:ext cx="252984" cy="21336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839592" y="5110733"/>
            <a:ext cx="9918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New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Input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19727" y="4072127"/>
            <a:ext cx="259079" cy="222885"/>
          </a:xfrm>
          <a:custGeom>
            <a:avLst/>
            <a:gdLst/>
            <a:ahLst/>
            <a:cxnLst/>
            <a:rect l="l" t="t" r="r" b="b"/>
            <a:pathLst>
              <a:path w="259079" h="222885">
                <a:moveTo>
                  <a:pt x="129539" y="0"/>
                </a:moveTo>
                <a:lnTo>
                  <a:pt x="79134" y="8739"/>
                </a:lnTo>
                <a:lnTo>
                  <a:pt x="37957" y="32575"/>
                </a:lnTo>
                <a:lnTo>
                  <a:pt x="10185" y="67937"/>
                </a:lnTo>
                <a:lnTo>
                  <a:pt x="0" y="111252"/>
                </a:lnTo>
                <a:lnTo>
                  <a:pt x="10185" y="154566"/>
                </a:lnTo>
                <a:lnTo>
                  <a:pt x="37957" y="189928"/>
                </a:lnTo>
                <a:lnTo>
                  <a:pt x="79134" y="213764"/>
                </a:lnTo>
                <a:lnTo>
                  <a:pt x="129539" y="222504"/>
                </a:lnTo>
                <a:lnTo>
                  <a:pt x="179945" y="213764"/>
                </a:lnTo>
                <a:lnTo>
                  <a:pt x="221122" y="189928"/>
                </a:lnTo>
                <a:lnTo>
                  <a:pt x="248894" y="154566"/>
                </a:lnTo>
                <a:lnTo>
                  <a:pt x="259080" y="111252"/>
                </a:lnTo>
                <a:lnTo>
                  <a:pt x="248894" y="67937"/>
                </a:lnTo>
                <a:lnTo>
                  <a:pt x="221122" y="32575"/>
                </a:lnTo>
                <a:lnTo>
                  <a:pt x="179945" y="8739"/>
                </a:lnTo>
                <a:lnTo>
                  <a:pt x="129539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19727" y="4072127"/>
            <a:ext cx="259079" cy="222885"/>
          </a:xfrm>
          <a:custGeom>
            <a:avLst/>
            <a:gdLst/>
            <a:ahLst/>
            <a:cxnLst/>
            <a:rect l="l" t="t" r="r" b="b"/>
            <a:pathLst>
              <a:path w="259079" h="222885">
                <a:moveTo>
                  <a:pt x="0" y="111252"/>
                </a:moveTo>
                <a:lnTo>
                  <a:pt x="10185" y="67937"/>
                </a:lnTo>
                <a:lnTo>
                  <a:pt x="37957" y="32575"/>
                </a:lnTo>
                <a:lnTo>
                  <a:pt x="79134" y="8739"/>
                </a:lnTo>
                <a:lnTo>
                  <a:pt x="129539" y="0"/>
                </a:lnTo>
                <a:lnTo>
                  <a:pt x="179945" y="8739"/>
                </a:lnTo>
                <a:lnTo>
                  <a:pt x="221122" y="32575"/>
                </a:lnTo>
                <a:lnTo>
                  <a:pt x="248894" y="67937"/>
                </a:lnTo>
                <a:lnTo>
                  <a:pt x="259080" y="111252"/>
                </a:lnTo>
                <a:lnTo>
                  <a:pt x="248894" y="154566"/>
                </a:lnTo>
                <a:lnTo>
                  <a:pt x="221122" y="189928"/>
                </a:lnTo>
                <a:lnTo>
                  <a:pt x="179945" y="213764"/>
                </a:lnTo>
                <a:lnTo>
                  <a:pt x="129539" y="222504"/>
                </a:lnTo>
                <a:lnTo>
                  <a:pt x="79134" y="213764"/>
                </a:lnTo>
                <a:lnTo>
                  <a:pt x="37957" y="189928"/>
                </a:lnTo>
                <a:lnTo>
                  <a:pt x="10185" y="154566"/>
                </a:lnTo>
                <a:lnTo>
                  <a:pt x="0" y="111252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08604" y="1766485"/>
            <a:ext cx="6880859" cy="4630420"/>
            <a:chOff x="1208604" y="1766485"/>
            <a:chExt cx="6880859" cy="46304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604" y="1766485"/>
              <a:ext cx="6880325" cy="462991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668524" y="2321052"/>
              <a:ext cx="4282440" cy="3139440"/>
            </a:xfrm>
            <a:custGeom>
              <a:avLst/>
              <a:gdLst/>
              <a:ahLst/>
              <a:cxnLst/>
              <a:rect l="l" t="t" r="r" b="b"/>
              <a:pathLst>
                <a:path w="4282440" h="3139440">
                  <a:moveTo>
                    <a:pt x="0" y="789432"/>
                  </a:moveTo>
                  <a:lnTo>
                    <a:pt x="1387" y="747506"/>
                  </a:lnTo>
                  <a:lnTo>
                    <a:pt x="5505" y="706150"/>
                  </a:lnTo>
                  <a:lnTo>
                    <a:pt x="12284" y="665418"/>
                  </a:lnTo>
                  <a:lnTo>
                    <a:pt x="21653" y="625366"/>
                  </a:lnTo>
                  <a:lnTo>
                    <a:pt x="33545" y="586047"/>
                  </a:lnTo>
                  <a:lnTo>
                    <a:pt x="47890" y="547517"/>
                  </a:lnTo>
                  <a:lnTo>
                    <a:pt x="64619" y="509829"/>
                  </a:lnTo>
                  <a:lnTo>
                    <a:pt x="83662" y="473039"/>
                  </a:lnTo>
                  <a:lnTo>
                    <a:pt x="104950" y="437200"/>
                  </a:lnTo>
                  <a:lnTo>
                    <a:pt x="128415" y="402368"/>
                  </a:lnTo>
                  <a:lnTo>
                    <a:pt x="153986" y="368597"/>
                  </a:lnTo>
                  <a:lnTo>
                    <a:pt x="181595" y="335941"/>
                  </a:lnTo>
                  <a:lnTo>
                    <a:pt x="211173" y="304455"/>
                  </a:lnTo>
                  <a:lnTo>
                    <a:pt x="242650" y="274195"/>
                  </a:lnTo>
                  <a:lnTo>
                    <a:pt x="275956" y="245213"/>
                  </a:lnTo>
                  <a:lnTo>
                    <a:pt x="311024" y="217565"/>
                  </a:lnTo>
                  <a:lnTo>
                    <a:pt x="347783" y="191306"/>
                  </a:lnTo>
                  <a:lnTo>
                    <a:pt x="386164" y="166489"/>
                  </a:lnTo>
                  <a:lnTo>
                    <a:pt x="426099" y="143170"/>
                  </a:lnTo>
                  <a:lnTo>
                    <a:pt x="467518" y="121402"/>
                  </a:lnTo>
                  <a:lnTo>
                    <a:pt x="510351" y="101242"/>
                  </a:lnTo>
                  <a:lnTo>
                    <a:pt x="554530" y="82742"/>
                  </a:lnTo>
                  <a:lnTo>
                    <a:pt x="599985" y="65959"/>
                  </a:lnTo>
                  <a:lnTo>
                    <a:pt x="646647" y="50945"/>
                  </a:lnTo>
                  <a:lnTo>
                    <a:pt x="694447" y="37756"/>
                  </a:lnTo>
                  <a:lnTo>
                    <a:pt x="743316" y="26447"/>
                  </a:lnTo>
                  <a:lnTo>
                    <a:pt x="793184" y="17071"/>
                  </a:lnTo>
                  <a:lnTo>
                    <a:pt x="843983" y="9684"/>
                  </a:lnTo>
                  <a:lnTo>
                    <a:pt x="895642" y="4340"/>
                  </a:lnTo>
                  <a:lnTo>
                    <a:pt x="948094" y="1094"/>
                  </a:lnTo>
                  <a:lnTo>
                    <a:pt x="1001267" y="0"/>
                  </a:lnTo>
                  <a:lnTo>
                    <a:pt x="1054441" y="1094"/>
                  </a:lnTo>
                  <a:lnTo>
                    <a:pt x="1106893" y="4340"/>
                  </a:lnTo>
                  <a:lnTo>
                    <a:pt x="1158552" y="9684"/>
                  </a:lnTo>
                  <a:lnTo>
                    <a:pt x="1209351" y="17071"/>
                  </a:lnTo>
                  <a:lnTo>
                    <a:pt x="1259219" y="26447"/>
                  </a:lnTo>
                  <a:lnTo>
                    <a:pt x="1308088" y="37756"/>
                  </a:lnTo>
                  <a:lnTo>
                    <a:pt x="1355888" y="50945"/>
                  </a:lnTo>
                  <a:lnTo>
                    <a:pt x="1402550" y="65959"/>
                  </a:lnTo>
                  <a:lnTo>
                    <a:pt x="1448005" y="82742"/>
                  </a:lnTo>
                  <a:lnTo>
                    <a:pt x="1492184" y="101242"/>
                  </a:lnTo>
                  <a:lnTo>
                    <a:pt x="1535017" y="121402"/>
                  </a:lnTo>
                  <a:lnTo>
                    <a:pt x="1576436" y="143170"/>
                  </a:lnTo>
                  <a:lnTo>
                    <a:pt x="1616371" y="166489"/>
                  </a:lnTo>
                  <a:lnTo>
                    <a:pt x="1654752" y="191306"/>
                  </a:lnTo>
                  <a:lnTo>
                    <a:pt x="1691511" y="217565"/>
                  </a:lnTo>
                  <a:lnTo>
                    <a:pt x="1726579" y="245213"/>
                  </a:lnTo>
                  <a:lnTo>
                    <a:pt x="1759885" y="274195"/>
                  </a:lnTo>
                  <a:lnTo>
                    <a:pt x="1791362" y="304455"/>
                  </a:lnTo>
                  <a:lnTo>
                    <a:pt x="1820940" y="335941"/>
                  </a:lnTo>
                  <a:lnTo>
                    <a:pt x="1848549" y="368597"/>
                  </a:lnTo>
                  <a:lnTo>
                    <a:pt x="1874120" y="402368"/>
                  </a:lnTo>
                  <a:lnTo>
                    <a:pt x="1897585" y="437200"/>
                  </a:lnTo>
                  <a:lnTo>
                    <a:pt x="1918873" y="473039"/>
                  </a:lnTo>
                  <a:lnTo>
                    <a:pt x="1937916" y="509829"/>
                  </a:lnTo>
                  <a:lnTo>
                    <a:pt x="1954645" y="547517"/>
                  </a:lnTo>
                  <a:lnTo>
                    <a:pt x="1968990" y="586047"/>
                  </a:lnTo>
                  <a:lnTo>
                    <a:pt x="1980882" y="625366"/>
                  </a:lnTo>
                  <a:lnTo>
                    <a:pt x="1990251" y="665418"/>
                  </a:lnTo>
                  <a:lnTo>
                    <a:pt x="1997030" y="706150"/>
                  </a:lnTo>
                  <a:lnTo>
                    <a:pt x="2001148" y="747506"/>
                  </a:lnTo>
                  <a:lnTo>
                    <a:pt x="2002536" y="789432"/>
                  </a:lnTo>
                  <a:lnTo>
                    <a:pt x="2001148" y="831357"/>
                  </a:lnTo>
                  <a:lnTo>
                    <a:pt x="1997030" y="872713"/>
                  </a:lnTo>
                  <a:lnTo>
                    <a:pt x="1990251" y="913445"/>
                  </a:lnTo>
                  <a:lnTo>
                    <a:pt x="1980882" y="953497"/>
                  </a:lnTo>
                  <a:lnTo>
                    <a:pt x="1968990" y="992816"/>
                  </a:lnTo>
                  <a:lnTo>
                    <a:pt x="1954645" y="1031346"/>
                  </a:lnTo>
                  <a:lnTo>
                    <a:pt x="1937916" y="1069034"/>
                  </a:lnTo>
                  <a:lnTo>
                    <a:pt x="1918873" y="1105824"/>
                  </a:lnTo>
                  <a:lnTo>
                    <a:pt x="1897585" y="1141663"/>
                  </a:lnTo>
                  <a:lnTo>
                    <a:pt x="1874120" y="1176495"/>
                  </a:lnTo>
                  <a:lnTo>
                    <a:pt x="1848549" y="1210266"/>
                  </a:lnTo>
                  <a:lnTo>
                    <a:pt x="1820940" y="1242922"/>
                  </a:lnTo>
                  <a:lnTo>
                    <a:pt x="1791362" y="1274408"/>
                  </a:lnTo>
                  <a:lnTo>
                    <a:pt x="1759885" y="1304668"/>
                  </a:lnTo>
                  <a:lnTo>
                    <a:pt x="1726579" y="1333650"/>
                  </a:lnTo>
                  <a:lnTo>
                    <a:pt x="1691511" y="1361298"/>
                  </a:lnTo>
                  <a:lnTo>
                    <a:pt x="1654752" y="1387557"/>
                  </a:lnTo>
                  <a:lnTo>
                    <a:pt x="1616371" y="1412374"/>
                  </a:lnTo>
                  <a:lnTo>
                    <a:pt x="1576436" y="1435693"/>
                  </a:lnTo>
                  <a:lnTo>
                    <a:pt x="1535017" y="1457461"/>
                  </a:lnTo>
                  <a:lnTo>
                    <a:pt x="1492184" y="1477621"/>
                  </a:lnTo>
                  <a:lnTo>
                    <a:pt x="1448005" y="1496121"/>
                  </a:lnTo>
                  <a:lnTo>
                    <a:pt x="1402550" y="1512904"/>
                  </a:lnTo>
                  <a:lnTo>
                    <a:pt x="1355888" y="1527918"/>
                  </a:lnTo>
                  <a:lnTo>
                    <a:pt x="1308088" y="1541107"/>
                  </a:lnTo>
                  <a:lnTo>
                    <a:pt x="1259219" y="1552416"/>
                  </a:lnTo>
                  <a:lnTo>
                    <a:pt x="1209351" y="1561792"/>
                  </a:lnTo>
                  <a:lnTo>
                    <a:pt x="1158552" y="1569179"/>
                  </a:lnTo>
                  <a:lnTo>
                    <a:pt x="1106893" y="1574523"/>
                  </a:lnTo>
                  <a:lnTo>
                    <a:pt x="1054441" y="1577769"/>
                  </a:lnTo>
                  <a:lnTo>
                    <a:pt x="1001267" y="1578864"/>
                  </a:lnTo>
                  <a:lnTo>
                    <a:pt x="948094" y="1577769"/>
                  </a:lnTo>
                  <a:lnTo>
                    <a:pt x="895642" y="1574523"/>
                  </a:lnTo>
                  <a:lnTo>
                    <a:pt x="843983" y="1569179"/>
                  </a:lnTo>
                  <a:lnTo>
                    <a:pt x="793184" y="1561792"/>
                  </a:lnTo>
                  <a:lnTo>
                    <a:pt x="743316" y="1552416"/>
                  </a:lnTo>
                  <a:lnTo>
                    <a:pt x="694447" y="1541107"/>
                  </a:lnTo>
                  <a:lnTo>
                    <a:pt x="646647" y="1527918"/>
                  </a:lnTo>
                  <a:lnTo>
                    <a:pt x="599985" y="1512904"/>
                  </a:lnTo>
                  <a:lnTo>
                    <a:pt x="554530" y="1496121"/>
                  </a:lnTo>
                  <a:lnTo>
                    <a:pt x="510351" y="1477621"/>
                  </a:lnTo>
                  <a:lnTo>
                    <a:pt x="467518" y="1457461"/>
                  </a:lnTo>
                  <a:lnTo>
                    <a:pt x="426099" y="1435693"/>
                  </a:lnTo>
                  <a:lnTo>
                    <a:pt x="386164" y="1412374"/>
                  </a:lnTo>
                  <a:lnTo>
                    <a:pt x="347783" y="1387557"/>
                  </a:lnTo>
                  <a:lnTo>
                    <a:pt x="311024" y="1361298"/>
                  </a:lnTo>
                  <a:lnTo>
                    <a:pt x="275956" y="1333650"/>
                  </a:lnTo>
                  <a:lnTo>
                    <a:pt x="242650" y="1304668"/>
                  </a:lnTo>
                  <a:lnTo>
                    <a:pt x="211173" y="1274408"/>
                  </a:lnTo>
                  <a:lnTo>
                    <a:pt x="181595" y="1242922"/>
                  </a:lnTo>
                  <a:lnTo>
                    <a:pt x="153986" y="1210266"/>
                  </a:lnTo>
                  <a:lnTo>
                    <a:pt x="128415" y="1176495"/>
                  </a:lnTo>
                  <a:lnTo>
                    <a:pt x="104950" y="1141663"/>
                  </a:lnTo>
                  <a:lnTo>
                    <a:pt x="83662" y="1105824"/>
                  </a:lnTo>
                  <a:lnTo>
                    <a:pt x="64619" y="1069034"/>
                  </a:lnTo>
                  <a:lnTo>
                    <a:pt x="47890" y="1031346"/>
                  </a:lnTo>
                  <a:lnTo>
                    <a:pt x="33545" y="992816"/>
                  </a:lnTo>
                  <a:lnTo>
                    <a:pt x="21653" y="953497"/>
                  </a:lnTo>
                  <a:lnTo>
                    <a:pt x="12284" y="913445"/>
                  </a:lnTo>
                  <a:lnTo>
                    <a:pt x="5505" y="872713"/>
                  </a:lnTo>
                  <a:lnTo>
                    <a:pt x="1387" y="831357"/>
                  </a:lnTo>
                  <a:lnTo>
                    <a:pt x="0" y="789432"/>
                  </a:lnTo>
                  <a:close/>
                </a:path>
                <a:path w="4282440" h="3139440">
                  <a:moveTo>
                    <a:pt x="1633727" y="1969008"/>
                  </a:moveTo>
                  <a:lnTo>
                    <a:pt x="1634684" y="1924111"/>
                  </a:lnTo>
                  <a:lnTo>
                    <a:pt x="1637530" y="1879643"/>
                  </a:lnTo>
                  <a:lnTo>
                    <a:pt x="1642232" y="1835632"/>
                  </a:lnTo>
                  <a:lnTo>
                    <a:pt x="1648755" y="1792110"/>
                  </a:lnTo>
                  <a:lnTo>
                    <a:pt x="1657065" y="1749106"/>
                  </a:lnTo>
                  <a:lnTo>
                    <a:pt x="1667128" y="1706651"/>
                  </a:lnTo>
                  <a:lnTo>
                    <a:pt x="1678909" y="1664775"/>
                  </a:lnTo>
                  <a:lnTo>
                    <a:pt x="1692374" y="1623508"/>
                  </a:lnTo>
                  <a:lnTo>
                    <a:pt x="1707489" y="1582881"/>
                  </a:lnTo>
                  <a:lnTo>
                    <a:pt x="1724219" y="1542925"/>
                  </a:lnTo>
                  <a:lnTo>
                    <a:pt x="1742530" y="1503668"/>
                  </a:lnTo>
                  <a:lnTo>
                    <a:pt x="1762388" y="1465142"/>
                  </a:lnTo>
                  <a:lnTo>
                    <a:pt x="1783759" y="1427377"/>
                  </a:lnTo>
                  <a:lnTo>
                    <a:pt x="1806608" y="1390403"/>
                  </a:lnTo>
                  <a:lnTo>
                    <a:pt x="1830901" y="1354251"/>
                  </a:lnTo>
                  <a:lnTo>
                    <a:pt x="1856604" y="1318951"/>
                  </a:lnTo>
                  <a:lnTo>
                    <a:pt x="1883682" y="1284533"/>
                  </a:lnTo>
                  <a:lnTo>
                    <a:pt x="1912101" y="1251027"/>
                  </a:lnTo>
                  <a:lnTo>
                    <a:pt x="1941827" y="1218464"/>
                  </a:lnTo>
                  <a:lnTo>
                    <a:pt x="1972825" y="1186874"/>
                  </a:lnTo>
                  <a:lnTo>
                    <a:pt x="2005061" y="1156288"/>
                  </a:lnTo>
                  <a:lnTo>
                    <a:pt x="2038502" y="1126735"/>
                  </a:lnTo>
                  <a:lnTo>
                    <a:pt x="2073111" y="1098246"/>
                  </a:lnTo>
                  <a:lnTo>
                    <a:pt x="2108856" y="1070852"/>
                  </a:lnTo>
                  <a:lnTo>
                    <a:pt x="2145702" y="1044582"/>
                  </a:lnTo>
                  <a:lnTo>
                    <a:pt x="2183615" y="1019467"/>
                  </a:lnTo>
                  <a:lnTo>
                    <a:pt x="2222559" y="995537"/>
                  </a:lnTo>
                  <a:lnTo>
                    <a:pt x="2262502" y="972822"/>
                  </a:lnTo>
                  <a:lnTo>
                    <a:pt x="2303409" y="951354"/>
                  </a:lnTo>
                  <a:lnTo>
                    <a:pt x="2345245" y="931161"/>
                  </a:lnTo>
                  <a:lnTo>
                    <a:pt x="2387976" y="912275"/>
                  </a:lnTo>
                  <a:lnTo>
                    <a:pt x="2431568" y="894726"/>
                  </a:lnTo>
                  <a:lnTo>
                    <a:pt x="2475986" y="878544"/>
                  </a:lnTo>
                  <a:lnTo>
                    <a:pt x="2521197" y="863759"/>
                  </a:lnTo>
                  <a:lnTo>
                    <a:pt x="2567166" y="850402"/>
                  </a:lnTo>
                  <a:lnTo>
                    <a:pt x="2613858" y="838503"/>
                  </a:lnTo>
                  <a:lnTo>
                    <a:pt x="2661240" y="828091"/>
                  </a:lnTo>
                  <a:lnTo>
                    <a:pt x="2709276" y="819199"/>
                  </a:lnTo>
                  <a:lnTo>
                    <a:pt x="2757933" y="811855"/>
                  </a:lnTo>
                  <a:lnTo>
                    <a:pt x="2807177" y="806091"/>
                  </a:lnTo>
                  <a:lnTo>
                    <a:pt x="2856973" y="801936"/>
                  </a:lnTo>
                  <a:lnTo>
                    <a:pt x="2907286" y="799421"/>
                  </a:lnTo>
                  <a:lnTo>
                    <a:pt x="2958084" y="798576"/>
                  </a:lnTo>
                  <a:lnTo>
                    <a:pt x="3008881" y="799421"/>
                  </a:lnTo>
                  <a:lnTo>
                    <a:pt x="3059194" y="801936"/>
                  </a:lnTo>
                  <a:lnTo>
                    <a:pt x="3108990" y="806091"/>
                  </a:lnTo>
                  <a:lnTo>
                    <a:pt x="3158234" y="811855"/>
                  </a:lnTo>
                  <a:lnTo>
                    <a:pt x="3206891" y="819199"/>
                  </a:lnTo>
                  <a:lnTo>
                    <a:pt x="3254927" y="828091"/>
                  </a:lnTo>
                  <a:lnTo>
                    <a:pt x="3302309" y="838503"/>
                  </a:lnTo>
                  <a:lnTo>
                    <a:pt x="3349001" y="850402"/>
                  </a:lnTo>
                  <a:lnTo>
                    <a:pt x="3394970" y="863759"/>
                  </a:lnTo>
                  <a:lnTo>
                    <a:pt x="3440181" y="878544"/>
                  </a:lnTo>
                  <a:lnTo>
                    <a:pt x="3484599" y="894726"/>
                  </a:lnTo>
                  <a:lnTo>
                    <a:pt x="3528191" y="912275"/>
                  </a:lnTo>
                  <a:lnTo>
                    <a:pt x="3570922" y="931161"/>
                  </a:lnTo>
                  <a:lnTo>
                    <a:pt x="3612758" y="951354"/>
                  </a:lnTo>
                  <a:lnTo>
                    <a:pt x="3653665" y="972822"/>
                  </a:lnTo>
                  <a:lnTo>
                    <a:pt x="3693608" y="995537"/>
                  </a:lnTo>
                  <a:lnTo>
                    <a:pt x="3732552" y="1019467"/>
                  </a:lnTo>
                  <a:lnTo>
                    <a:pt x="3770465" y="1044582"/>
                  </a:lnTo>
                  <a:lnTo>
                    <a:pt x="3807311" y="1070852"/>
                  </a:lnTo>
                  <a:lnTo>
                    <a:pt x="3843056" y="1098246"/>
                  </a:lnTo>
                  <a:lnTo>
                    <a:pt x="3877665" y="1126735"/>
                  </a:lnTo>
                  <a:lnTo>
                    <a:pt x="3911106" y="1156288"/>
                  </a:lnTo>
                  <a:lnTo>
                    <a:pt x="3943342" y="1186874"/>
                  </a:lnTo>
                  <a:lnTo>
                    <a:pt x="3974340" y="1218464"/>
                  </a:lnTo>
                  <a:lnTo>
                    <a:pt x="4004066" y="1251027"/>
                  </a:lnTo>
                  <a:lnTo>
                    <a:pt x="4032485" y="1284533"/>
                  </a:lnTo>
                  <a:lnTo>
                    <a:pt x="4059563" y="1318951"/>
                  </a:lnTo>
                  <a:lnTo>
                    <a:pt x="4085266" y="1354251"/>
                  </a:lnTo>
                  <a:lnTo>
                    <a:pt x="4109559" y="1390403"/>
                  </a:lnTo>
                  <a:lnTo>
                    <a:pt x="4132408" y="1427377"/>
                  </a:lnTo>
                  <a:lnTo>
                    <a:pt x="4153779" y="1465142"/>
                  </a:lnTo>
                  <a:lnTo>
                    <a:pt x="4173637" y="1503668"/>
                  </a:lnTo>
                  <a:lnTo>
                    <a:pt x="4191948" y="1542925"/>
                  </a:lnTo>
                  <a:lnTo>
                    <a:pt x="4208678" y="1582881"/>
                  </a:lnTo>
                  <a:lnTo>
                    <a:pt x="4223793" y="1623508"/>
                  </a:lnTo>
                  <a:lnTo>
                    <a:pt x="4237258" y="1664775"/>
                  </a:lnTo>
                  <a:lnTo>
                    <a:pt x="4249039" y="1706651"/>
                  </a:lnTo>
                  <a:lnTo>
                    <a:pt x="4259102" y="1749106"/>
                  </a:lnTo>
                  <a:lnTo>
                    <a:pt x="4267412" y="1792110"/>
                  </a:lnTo>
                  <a:lnTo>
                    <a:pt x="4273935" y="1835632"/>
                  </a:lnTo>
                  <a:lnTo>
                    <a:pt x="4278637" y="1879643"/>
                  </a:lnTo>
                  <a:lnTo>
                    <a:pt x="4281483" y="1924111"/>
                  </a:lnTo>
                  <a:lnTo>
                    <a:pt x="4282440" y="1969008"/>
                  </a:lnTo>
                  <a:lnTo>
                    <a:pt x="4281483" y="2013904"/>
                  </a:lnTo>
                  <a:lnTo>
                    <a:pt x="4278637" y="2058372"/>
                  </a:lnTo>
                  <a:lnTo>
                    <a:pt x="4273935" y="2102383"/>
                  </a:lnTo>
                  <a:lnTo>
                    <a:pt x="4267412" y="2145905"/>
                  </a:lnTo>
                  <a:lnTo>
                    <a:pt x="4259102" y="2188909"/>
                  </a:lnTo>
                  <a:lnTo>
                    <a:pt x="4249039" y="2231364"/>
                  </a:lnTo>
                  <a:lnTo>
                    <a:pt x="4237258" y="2273240"/>
                  </a:lnTo>
                  <a:lnTo>
                    <a:pt x="4223793" y="2314507"/>
                  </a:lnTo>
                  <a:lnTo>
                    <a:pt x="4208678" y="2355134"/>
                  </a:lnTo>
                  <a:lnTo>
                    <a:pt x="4191948" y="2395090"/>
                  </a:lnTo>
                  <a:lnTo>
                    <a:pt x="4173637" y="2434347"/>
                  </a:lnTo>
                  <a:lnTo>
                    <a:pt x="4153779" y="2472873"/>
                  </a:lnTo>
                  <a:lnTo>
                    <a:pt x="4132408" y="2510638"/>
                  </a:lnTo>
                  <a:lnTo>
                    <a:pt x="4109559" y="2547612"/>
                  </a:lnTo>
                  <a:lnTo>
                    <a:pt x="4085266" y="2583764"/>
                  </a:lnTo>
                  <a:lnTo>
                    <a:pt x="4059563" y="2619064"/>
                  </a:lnTo>
                  <a:lnTo>
                    <a:pt x="4032485" y="2653482"/>
                  </a:lnTo>
                  <a:lnTo>
                    <a:pt x="4004066" y="2686988"/>
                  </a:lnTo>
                  <a:lnTo>
                    <a:pt x="3974340" y="2719551"/>
                  </a:lnTo>
                  <a:lnTo>
                    <a:pt x="3943342" y="2751141"/>
                  </a:lnTo>
                  <a:lnTo>
                    <a:pt x="3911106" y="2781727"/>
                  </a:lnTo>
                  <a:lnTo>
                    <a:pt x="3877665" y="2811280"/>
                  </a:lnTo>
                  <a:lnTo>
                    <a:pt x="3843056" y="2839769"/>
                  </a:lnTo>
                  <a:lnTo>
                    <a:pt x="3807311" y="2867163"/>
                  </a:lnTo>
                  <a:lnTo>
                    <a:pt x="3770465" y="2893433"/>
                  </a:lnTo>
                  <a:lnTo>
                    <a:pt x="3732552" y="2918548"/>
                  </a:lnTo>
                  <a:lnTo>
                    <a:pt x="3693608" y="2942478"/>
                  </a:lnTo>
                  <a:lnTo>
                    <a:pt x="3653665" y="2965193"/>
                  </a:lnTo>
                  <a:lnTo>
                    <a:pt x="3612758" y="2986661"/>
                  </a:lnTo>
                  <a:lnTo>
                    <a:pt x="3570922" y="3006854"/>
                  </a:lnTo>
                  <a:lnTo>
                    <a:pt x="3528191" y="3025740"/>
                  </a:lnTo>
                  <a:lnTo>
                    <a:pt x="3484599" y="3043289"/>
                  </a:lnTo>
                  <a:lnTo>
                    <a:pt x="3440181" y="3059471"/>
                  </a:lnTo>
                  <a:lnTo>
                    <a:pt x="3394970" y="3074256"/>
                  </a:lnTo>
                  <a:lnTo>
                    <a:pt x="3349001" y="3087613"/>
                  </a:lnTo>
                  <a:lnTo>
                    <a:pt x="3302309" y="3099512"/>
                  </a:lnTo>
                  <a:lnTo>
                    <a:pt x="3254927" y="3109924"/>
                  </a:lnTo>
                  <a:lnTo>
                    <a:pt x="3206891" y="3118816"/>
                  </a:lnTo>
                  <a:lnTo>
                    <a:pt x="3158234" y="3126160"/>
                  </a:lnTo>
                  <a:lnTo>
                    <a:pt x="3108990" y="3131924"/>
                  </a:lnTo>
                  <a:lnTo>
                    <a:pt x="3059194" y="3136079"/>
                  </a:lnTo>
                  <a:lnTo>
                    <a:pt x="3008881" y="3138594"/>
                  </a:lnTo>
                  <a:lnTo>
                    <a:pt x="2958084" y="3139440"/>
                  </a:lnTo>
                  <a:lnTo>
                    <a:pt x="2907286" y="3138594"/>
                  </a:lnTo>
                  <a:lnTo>
                    <a:pt x="2856973" y="3136079"/>
                  </a:lnTo>
                  <a:lnTo>
                    <a:pt x="2807177" y="3131924"/>
                  </a:lnTo>
                  <a:lnTo>
                    <a:pt x="2757933" y="3126160"/>
                  </a:lnTo>
                  <a:lnTo>
                    <a:pt x="2709276" y="3118816"/>
                  </a:lnTo>
                  <a:lnTo>
                    <a:pt x="2661240" y="3109924"/>
                  </a:lnTo>
                  <a:lnTo>
                    <a:pt x="2613858" y="3099512"/>
                  </a:lnTo>
                  <a:lnTo>
                    <a:pt x="2567166" y="3087613"/>
                  </a:lnTo>
                  <a:lnTo>
                    <a:pt x="2521197" y="3074256"/>
                  </a:lnTo>
                  <a:lnTo>
                    <a:pt x="2475986" y="3059471"/>
                  </a:lnTo>
                  <a:lnTo>
                    <a:pt x="2431568" y="3043289"/>
                  </a:lnTo>
                  <a:lnTo>
                    <a:pt x="2387976" y="3025740"/>
                  </a:lnTo>
                  <a:lnTo>
                    <a:pt x="2345245" y="3006854"/>
                  </a:lnTo>
                  <a:lnTo>
                    <a:pt x="2303409" y="2986661"/>
                  </a:lnTo>
                  <a:lnTo>
                    <a:pt x="2262502" y="2965193"/>
                  </a:lnTo>
                  <a:lnTo>
                    <a:pt x="2222559" y="2942478"/>
                  </a:lnTo>
                  <a:lnTo>
                    <a:pt x="2183615" y="2918548"/>
                  </a:lnTo>
                  <a:lnTo>
                    <a:pt x="2145702" y="2893433"/>
                  </a:lnTo>
                  <a:lnTo>
                    <a:pt x="2108856" y="2867163"/>
                  </a:lnTo>
                  <a:lnTo>
                    <a:pt x="2073111" y="2839769"/>
                  </a:lnTo>
                  <a:lnTo>
                    <a:pt x="2038502" y="2811280"/>
                  </a:lnTo>
                  <a:lnTo>
                    <a:pt x="2005061" y="2781727"/>
                  </a:lnTo>
                  <a:lnTo>
                    <a:pt x="1972825" y="2751141"/>
                  </a:lnTo>
                  <a:lnTo>
                    <a:pt x="1941827" y="2719551"/>
                  </a:lnTo>
                  <a:lnTo>
                    <a:pt x="1912101" y="2686988"/>
                  </a:lnTo>
                  <a:lnTo>
                    <a:pt x="1883682" y="2653482"/>
                  </a:lnTo>
                  <a:lnTo>
                    <a:pt x="1856604" y="2619064"/>
                  </a:lnTo>
                  <a:lnTo>
                    <a:pt x="1830901" y="2583764"/>
                  </a:lnTo>
                  <a:lnTo>
                    <a:pt x="1806608" y="2547612"/>
                  </a:lnTo>
                  <a:lnTo>
                    <a:pt x="1783759" y="2510638"/>
                  </a:lnTo>
                  <a:lnTo>
                    <a:pt x="1762388" y="2472873"/>
                  </a:lnTo>
                  <a:lnTo>
                    <a:pt x="1742530" y="2434347"/>
                  </a:lnTo>
                  <a:lnTo>
                    <a:pt x="1724219" y="2395090"/>
                  </a:lnTo>
                  <a:lnTo>
                    <a:pt x="1707489" y="2355134"/>
                  </a:lnTo>
                  <a:lnTo>
                    <a:pt x="1692374" y="2314507"/>
                  </a:lnTo>
                  <a:lnTo>
                    <a:pt x="1678909" y="2273240"/>
                  </a:lnTo>
                  <a:lnTo>
                    <a:pt x="1667128" y="2231364"/>
                  </a:lnTo>
                  <a:lnTo>
                    <a:pt x="1657065" y="2188909"/>
                  </a:lnTo>
                  <a:lnTo>
                    <a:pt x="1648755" y="2145905"/>
                  </a:lnTo>
                  <a:lnTo>
                    <a:pt x="1642232" y="2102383"/>
                  </a:lnTo>
                  <a:lnTo>
                    <a:pt x="1637530" y="2058372"/>
                  </a:lnTo>
                  <a:lnTo>
                    <a:pt x="1634684" y="2013904"/>
                  </a:lnTo>
                  <a:lnTo>
                    <a:pt x="1633727" y="1969008"/>
                  </a:lnTo>
                  <a:close/>
                </a:path>
              </a:pathLst>
            </a:custGeom>
            <a:ln w="39624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97936" y="4344161"/>
              <a:ext cx="672465" cy="756285"/>
            </a:xfrm>
            <a:custGeom>
              <a:avLst/>
              <a:gdLst/>
              <a:ahLst/>
              <a:cxnLst/>
              <a:rect l="l" t="t" r="r" b="b"/>
              <a:pathLst>
                <a:path w="672464" h="756285">
                  <a:moveTo>
                    <a:pt x="658876" y="0"/>
                  </a:moveTo>
                  <a:lnTo>
                    <a:pt x="489203" y="13207"/>
                  </a:lnTo>
                  <a:lnTo>
                    <a:pt x="534924" y="52324"/>
                  </a:lnTo>
                  <a:lnTo>
                    <a:pt x="0" y="677671"/>
                  </a:lnTo>
                  <a:lnTo>
                    <a:pt x="91439" y="755904"/>
                  </a:lnTo>
                  <a:lnTo>
                    <a:pt x="626363" y="130556"/>
                  </a:lnTo>
                  <a:lnTo>
                    <a:pt x="672084" y="169671"/>
                  </a:lnTo>
                  <a:lnTo>
                    <a:pt x="65887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97936" y="4344161"/>
              <a:ext cx="672465" cy="756285"/>
            </a:xfrm>
            <a:custGeom>
              <a:avLst/>
              <a:gdLst/>
              <a:ahLst/>
              <a:cxnLst/>
              <a:rect l="l" t="t" r="r" b="b"/>
              <a:pathLst>
                <a:path w="672464" h="756285">
                  <a:moveTo>
                    <a:pt x="672084" y="169671"/>
                  </a:moveTo>
                  <a:lnTo>
                    <a:pt x="626363" y="130556"/>
                  </a:lnTo>
                  <a:lnTo>
                    <a:pt x="91439" y="755904"/>
                  </a:lnTo>
                  <a:lnTo>
                    <a:pt x="0" y="677671"/>
                  </a:lnTo>
                  <a:lnTo>
                    <a:pt x="534924" y="52324"/>
                  </a:lnTo>
                  <a:lnTo>
                    <a:pt x="489203" y="13207"/>
                  </a:lnTo>
                  <a:lnTo>
                    <a:pt x="658876" y="0"/>
                  </a:lnTo>
                  <a:lnTo>
                    <a:pt x="672084" y="16967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6847" y="2429256"/>
              <a:ext cx="252984" cy="21336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839592" y="5110733"/>
            <a:ext cx="9918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New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Input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19727" y="4072127"/>
            <a:ext cx="259079" cy="222885"/>
          </a:xfrm>
          <a:custGeom>
            <a:avLst/>
            <a:gdLst/>
            <a:ahLst/>
            <a:cxnLst/>
            <a:rect l="l" t="t" r="r" b="b"/>
            <a:pathLst>
              <a:path w="259079" h="222885">
                <a:moveTo>
                  <a:pt x="129539" y="0"/>
                </a:moveTo>
                <a:lnTo>
                  <a:pt x="79134" y="8739"/>
                </a:lnTo>
                <a:lnTo>
                  <a:pt x="37957" y="32575"/>
                </a:lnTo>
                <a:lnTo>
                  <a:pt x="10185" y="67937"/>
                </a:lnTo>
                <a:lnTo>
                  <a:pt x="0" y="111252"/>
                </a:lnTo>
                <a:lnTo>
                  <a:pt x="10185" y="154566"/>
                </a:lnTo>
                <a:lnTo>
                  <a:pt x="37957" y="189928"/>
                </a:lnTo>
                <a:lnTo>
                  <a:pt x="79134" y="213764"/>
                </a:lnTo>
                <a:lnTo>
                  <a:pt x="129539" y="222504"/>
                </a:lnTo>
                <a:lnTo>
                  <a:pt x="179945" y="213764"/>
                </a:lnTo>
                <a:lnTo>
                  <a:pt x="221122" y="189928"/>
                </a:lnTo>
                <a:lnTo>
                  <a:pt x="248894" y="154566"/>
                </a:lnTo>
                <a:lnTo>
                  <a:pt x="259080" y="111252"/>
                </a:lnTo>
                <a:lnTo>
                  <a:pt x="248894" y="67937"/>
                </a:lnTo>
                <a:lnTo>
                  <a:pt x="221122" y="32575"/>
                </a:lnTo>
                <a:lnTo>
                  <a:pt x="179945" y="8739"/>
                </a:lnTo>
                <a:lnTo>
                  <a:pt x="129539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19727" y="4072127"/>
            <a:ext cx="259079" cy="222885"/>
          </a:xfrm>
          <a:custGeom>
            <a:avLst/>
            <a:gdLst/>
            <a:ahLst/>
            <a:cxnLst/>
            <a:rect l="l" t="t" r="r" b="b"/>
            <a:pathLst>
              <a:path w="259079" h="222885">
                <a:moveTo>
                  <a:pt x="0" y="111252"/>
                </a:moveTo>
                <a:lnTo>
                  <a:pt x="10185" y="67937"/>
                </a:lnTo>
                <a:lnTo>
                  <a:pt x="37957" y="32575"/>
                </a:lnTo>
                <a:lnTo>
                  <a:pt x="79134" y="8739"/>
                </a:lnTo>
                <a:lnTo>
                  <a:pt x="129539" y="0"/>
                </a:lnTo>
                <a:lnTo>
                  <a:pt x="179945" y="8739"/>
                </a:lnTo>
                <a:lnTo>
                  <a:pt x="221122" y="32575"/>
                </a:lnTo>
                <a:lnTo>
                  <a:pt x="248894" y="67937"/>
                </a:lnTo>
                <a:lnTo>
                  <a:pt x="259080" y="111252"/>
                </a:lnTo>
                <a:lnTo>
                  <a:pt x="248894" y="154566"/>
                </a:lnTo>
                <a:lnTo>
                  <a:pt x="221122" y="189928"/>
                </a:lnTo>
                <a:lnTo>
                  <a:pt x="179945" y="213764"/>
                </a:lnTo>
                <a:lnTo>
                  <a:pt x="129539" y="222504"/>
                </a:lnTo>
                <a:lnTo>
                  <a:pt x="79134" y="213764"/>
                </a:lnTo>
                <a:lnTo>
                  <a:pt x="37957" y="189928"/>
                </a:lnTo>
                <a:lnTo>
                  <a:pt x="10185" y="154566"/>
                </a:lnTo>
                <a:lnTo>
                  <a:pt x="0" y="111252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56076" y="3390899"/>
            <a:ext cx="1179830" cy="1362710"/>
          </a:xfrm>
          <a:custGeom>
            <a:avLst/>
            <a:gdLst/>
            <a:ahLst/>
            <a:cxnLst/>
            <a:rect l="l" t="t" r="r" b="b"/>
            <a:pathLst>
              <a:path w="1179829" h="1362710">
                <a:moveTo>
                  <a:pt x="0" y="681227"/>
                </a:moveTo>
                <a:lnTo>
                  <a:pt x="1617" y="630394"/>
                </a:lnTo>
                <a:lnTo>
                  <a:pt x="6394" y="580574"/>
                </a:lnTo>
                <a:lnTo>
                  <a:pt x="14216" y="531899"/>
                </a:lnTo>
                <a:lnTo>
                  <a:pt x="24969" y="484501"/>
                </a:lnTo>
                <a:lnTo>
                  <a:pt x="38539" y="438512"/>
                </a:lnTo>
                <a:lnTo>
                  <a:pt x="54812" y="394064"/>
                </a:lnTo>
                <a:lnTo>
                  <a:pt x="73674" y="351288"/>
                </a:lnTo>
                <a:lnTo>
                  <a:pt x="95012" y="310317"/>
                </a:lnTo>
                <a:lnTo>
                  <a:pt x="118711" y="271282"/>
                </a:lnTo>
                <a:lnTo>
                  <a:pt x="144656" y="234315"/>
                </a:lnTo>
                <a:lnTo>
                  <a:pt x="172735" y="199548"/>
                </a:lnTo>
                <a:lnTo>
                  <a:pt x="202833" y="167113"/>
                </a:lnTo>
                <a:lnTo>
                  <a:pt x="234837" y="137141"/>
                </a:lnTo>
                <a:lnTo>
                  <a:pt x="268631" y="109764"/>
                </a:lnTo>
                <a:lnTo>
                  <a:pt x="304103" y="85115"/>
                </a:lnTo>
                <a:lnTo>
                  <a:pt x="341137" y="63324"/>
                </a:lnTo>
                <a:lnTo>
                  <a:pt x="379621" y="44524"/>
                </a:lnTo>
                <a:lnTo>
                  <a:pt x="419440" y="28847"/>
                </a:lnTo>
                <a:lnTo>
                  <a:pt x="460480" y="16424"/>
                </a:lnTo>
                <a:lnTo>
                  <a:pt x="502628" y="7387"/>
                </a:lnTo>
                <a:lnTo>
                  <a:pt x="545768" y="1868"/>
                </a:lnTo>
                <a:lnTo>
                  <a:pt x="589788" y="0"/>
                </a:lnTo>
                <a:lnTo>
                  <a:pt x="633807" y="1868"/>
                </a:lnTo>
                <a:lnTo>
                  <a:pt x="676947" y="7387"/>
                </a:lnTo>
                <a:lnTo>
                  <a:pt x="719095" y="16424"/>
                </a:lnTo>
                <a:lnTo>
                  <a:pt x="760135" y="28847"/>
                </a:lnTo>
                <a:lnTo>
                  <a:pt x="799954" y="44524"/>
                </a:lnTo>
                <a:lnTo>
                  <a:pt x="838438" y="63324"/>
                </a:lnTo>
                <a:lnTo>
                  <a:pt x="875472" y="85115"/>
                </a:lnTo>
                <a:lnTo>
                  <a:pt x="910944" y="109764"/>
                </a:lnTo>
                <a:lnTo>
                  <a:pt x="944738" y="137141"/>
                </a:lnTo>
                <a:lnTo>
                  <a:pt x="976742" y="167113"/>
                </a:lnTo>
                <a:lnTo>
                  <a:pt x="1006840" y="199548"/>
                </a:lnTo>
                <a:lnTo>
                  <a:pt x="1034919" y="234315"/>
                </a:lnTo>
                <a:lnTo>
                  <a:pt x="1060864" y="271282"/>
                </a:lnTo>
                <a:lnTo>
                  <a:pt x="1084563" y="310317"/>
                </a:lnTo>
                <a:lnTo>
                  <a:pt x="1105901" y="351288"/>
                </a:lnTo>
                <a:lnTo>
                  <a:pt x="1124763" y="394064"/>
                </a:lnTo>
                <a:lnTo>
                  <a:pt x="1141036" y="438512"/>
                </a:lnTo>
                <a:lnTo>
                  <a:pt x="1154606" y="484501"/>
                </a:lnTo>
                <a:lnTo>
                  <a:pt x="1165359" y="531899"/>
                </a:lnTo>
                <a:lnTo>
                  <a:pt x="1173181" y="580574"/>
                </a:lnTo>
                <a:lnTo>
                  <a:pt x="1177958" y="630394"/>
                </a:lnTo>
                <a:lnTo>
                  <a:pt x="1179576" y="681227"/>
                </a:lnTo>
                <a:lnTo>
                  <a:pt x="1177958" y="732061"/>
                </a:lnTo>
                <a:lnTo>
                  <a:pt x="1173181" y="781881"/>
                </a:lnTo>
                <a:lnTo>
                  <a:pt x="1165359" y="830556"/>
                </a:lnTo>
                <a:lnTo>
                  <a:pt x="1154606" y="877954"/>
                </a:lnTo>
                <a:lnTo>
                  <a:pt x="1141036" y="923943"/>
                </a:lnTo>
                <a:lnTo>
                  <a:pt x="1124763" y="968391"/>
                </a:lnTo>
                <a:lnTo>
                  <a:pt x="1105901" y="1011167"/>
                </a:lnTo>
                <a:lnTo>
                  <a:pt x="1084563" y="1052138"/>
                </a:lnTo>
                <a:lnTo>
                  <a:pt x="1060864" y="1091173"/>
                </a:lnTo>
                <a:lnTo>
                  <a:pt x="1034919" y="1128140"/>
                </a:lnTo>
                <a:lnTo>
                  <a:pt x="1006840" y="1162907"/>
                </a:lnTo>
                <a:lnTo>
                  <a:pt x="976742" y="1195342"/>
                </a:lnTo>
                <a:lnTo>
                  <a:pt x="944738" y="1225314"/>
                </a:lnTo>
                <a:lnTo>
                  <a:pt x="910944" y="1252691"/>
                </a:lnTo>
                <a:lnTo>
                  <a:pt x="875472" y="1277340"/>
                </a:lnTo>
                <a:lnTo>
                  <a:pt x="838438" y="1299131"/>
                </a:lnTo>
                <a:lnTo>
                  <a:pt x="799954" y="1317931"/>
                </a:lnTo>
                <a:lnTo>
                  <a:pt x="760135" y="1333608"/>
                </a:lnTo>
                <a:lnTo>
                  <a:pt x="719095" y="1346031"/>
                </a:lnTo>
                <a:lnTo>
                  <a:pt x="676947" y="1355068"/>
                </a:lnTo>
                <a:lnTo>
                  <a:pt x="633807" y="1360587"/>
                </a:lnTo>
                <a:lnTo>
                  <a:pt x="589788" y="1362456"/>
                </a:lnTo>
                <a:lnTo>
                  <a:pt x="545768" y="1360587"/>
                </a:lnTo>
                <a:lnTo>
                  <a:pt x="502628" y="1355068"/>
                </a:lnTo>
                <a:lnTo>
                  <a:pt x="460480" y="1346031"/>
                </a:lnTo>
                <a:lnTo>
                  <a:pt x="419440" y="1333608"/>
                </a:lnTo>
                <a:lnTo>
                  <a:pt x="379621" y="1317931"/>
                </a:lnTo>
                <a:lnTo>
                  <a:pt x="341137" y="1299131"/>
                </a:lnTo>
                <a:lnTo>
                  <a:pt x="304103" y="1277340"/>
                </a:lnTo>
                <a:lnTo>
                  <a:pt x="268631" y="1252691"/>
                </a:lnTo>
                <a:lnTo>
                  <a:pt x="234837" y="1225314"/>
                </a:lnTo>
                <a:lnTo>
                  <a:pt x="202833" y="1195342"/>
                </a:lnTo>
                <a:lnTo>
                  <a:pt x="172735" y="1162907"/>
                </a:lnTo>
                <a:lnTo>
                  <a:pt x="144656" y="1128140"/>
                </a:lnTo>
                <a:lnTo>
                  <a:pt x="118711" y="1091173"/>
                </a:lnTo>
                <a:lnTo>
                  <a:pt x="95012" y="1052138"/>
                </a:lnTo>
                <a:lnTo>
                  <a:pt x="73674" y="1011167"/>
                </a:lnTo>
                <a:lnTo>
                  <a:pt x="54812" y="968391"/>
                </a:lnTo>
                <a:lnTo>
                  <a:pt x="38539" y="923943"/>
                </a:lnTo>
                <a:lnTo>
                  <a:pt x="24969" y="877954"/>
                </a:lnTo>
                <a:lnTo>
                  <a:pt x="14216" y="830556"/>
                </a:lnTo>
                <a:lnTo>
                  <a:pt x="6394" y="781881"/>
                </a:lnTo>
                <a:lnTo>
                  <a:pt x="1617" y="732061"/>
                </a:lnTo>
                <a:lnTo>
                  <a:pt x="0" y="681227"/>
                </a:lnTo>
                <a:close/>
              </a:path>
            </a:pathLst>
          </a:custGeom>
          <a:ln w="2743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08604" y="1766485"/>
            <a:ext cx="6880859" cy="4630420"/>
            <a:chOff x="1208604" y="1766485"/>
            <a:chExt cx="6880859" cy="46304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604" y="1766485"/>
              <a:ext cx="6880325" cy="462991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668524" y="2321052"/>
              <a:ext cx="4282440" cy="3139440"/>
            </a:xfrm>
            <a:custGeom>
              <a:avLst/>
              <a:gdLst/>
              <a:ahLst/>
              <a:cxnLst/>
              <a:rect l="l" t="t" r="r" b="b"/>
              <a:pathLst>
                <a:path w="4282440" h="3139440">
                  <a:moveTo>
                    <a:pt x="0" y="789432"/>
                  </a:moveTo>
                  <a:lnTo>
                    <a:pt x="1387" y="747506"/>
                  </a:lnTo>
                  <a:lnTo>
                    <a:pt x="5505" y="706150"/>
                  </a:lnTo>
                  <a:lnTo>
                    <a:pt x="12284" y="665418"/>
                  </a:lnTo>
                  <a:lnTo>
                    <a:pt x="21653" y="625366"/>
                  </a:lnTo>
                  <a:lnTo>
                    <a:pt x="33545" y="586047"/>
                  </a:lnTo>
                  <a:lnTo>
                    <a:pt x="47890" y="547517"/>
                  </a:lnTo>
                  <a:lnTo>
                    <a:pt x="64619" y="509829"/>
                  </a:lnTo>
                  <a:lnTo>
                    <a:pt x="83662" y="473039"/>
                  </a:lnTo>
                  <a:lnTo>
                    <a:pt x="104950" y="437200"/>
                  </a:lnTo>
                  <a:lnTo>
                    <a:pt x="128415" y="402368"/>
                  </a:lnTo>
                  <a:lnTo>
                    <a:pt x="153986" y="368597"/>
                  </a:lnTo>
                  <a:lnTo>
                    <a:pt x="181595" y="335941"/>
                  </a:lnTo>
                  <a:lnTo>
                    <a:pt x="211173" y="304455"/>
                  </a:lnTo>
                  <a:lnTo>
                    <a:pt x="242650" y="274195"/>
                  </a:lnTo>
                  <a:lnTo>
                    <a:pt x="275956" y="245213"/>
                  </a:lnTo>
                  <a:lnTo>
                    <a:pt x="311024" y="217565"/>
                  </a:lnTo>
                  <a:lnTo>
                    <a:pt x="347783" y="191306"/>
                  </a:lnTo>
                  <a:lnTo>
                    <a:pt x="386164" y="166489"/>
                  </a:lnTo>
                  <a:lnTo>
                    <a:pt x="426099" y="143170"/>
                  </a:lnTo>
                  <a:lnTo>
                    <a:pt x="467518" y="121402"/>
                  </a:lnTo>
                  <a:lnTo>
                    <a:pt x="510351" y="101242"/>
                  </a:lnTo>
                  <a:lnTo>
                    <a:pt x="554530" y="82742"/>
                  </a:lnTo>
                  <a:lnTo>
                    <a:pt x="599985" y="65959"/>
                  </a:lnTo>
                  <a:lnTo>
                    <a:pt x="646647" y="50945"/>
                  </a:lnTo>
                  <a:lnTo>
                    <a:pt x="694447" y="37756"/>
                  </a:lnTo>
                  <a:lnTo>
                    <a:pt x="743316" y="26447"/>
                  </a:lnTo>
                  <a:lnTo>
                    <a:pt x="793184" y="17071"/>
                  </a:lnTo>
                  <a:lnTo>
                    <a:pt x="843983" y="9684"/>
                  </a:lnTo>
                  <a:lnTo>
                    <a:pt x="895642" y="4340"/>
                  </a:lnTo>
                  <a:lnTo>
                    <a:pt x="948094" y="1094"/>
                  </a:lnTo>
                  <a:lnTo>
                    <a:pt x="1001267" y="0"/>
                  </a:lnTo>
                  <a:lnTo>
                    <a:pt x="1054441" y="1094"/>
                  </a:lnTo>
                  <a:lnTo>
                    <a:pt x="1106893" y="4340"/>
                  </a:lnTo>
                  <a:lnTo>
                    <a:pt x="1158552" y="9684"/>
                  </a:lnTo>
                  <a:lnTo>
                    <a:pt x="1209351" y="17071"/>
                  </a:lnTo>
                  <a:lnTo>
                    <a:pt x="1259219" y="26447"/>
                  </a:lnTo>
                  <a:lnTo>
                    <a:pt x="1308088" y="37756"/>
                  </a:lnTo>
                  <a:lnTo>
                    <a:pt x="1355888" y="50945"/>
                  </a:lnTo>
                  <a:lnTo>
                    <a:pt x="1402550" y="65959"/>
                  </a:lnTo>
                  <a:lnTo>
                    <a:pt x="1448005" y="82742"/>
                  </a:lnTo>
                  <a:lnTo>
                    <a:pt x="1492184" y="101242"/>
                  </a:lnTo>
                  <a:lnTo>
                    <a:pt x="1535017" y="121402"/>
                  </a:lnTo>
                  <a:lnTo>
                    <a:pt x="1576436" y="143170"/>
                  </a:lnTo>
                  <a:lnTo>
                    <a:pt x="1616371" y="166489"/>
                  </a:lnTo>
                  <a:lnTo>
                    <a:pt x="1654752" y="191306"/>
                  </a:lnTo>
                  <a:lnTo>
                    <a:pt x="1691511" y="217565"/>
                  </a:lnTo>
                  <a:lnTo>
                    <a:pt x="1726579" y="245213"/>
                  </a:lnTo>
                  <a:lnTo>
                    <a:pt x="1759885" y="274195"/>
                  </a:lnTo>
                  <a:lnTo>
                    <a:pt x="1791362" y="304455"/>
                  </a:lnTo>
                  <a:lnTo>
                    <a:pt x="1820940" y="335941"/>
                  </a:lnTo>
                  <a:lnTo>
                    <a:pt x="1848549" y="368597"/>
                  </a:lnTo>
                  <a:lnTo>
                    <a:pt x="1874120" y="402368"/>
                  </a:lnTo>
                  <a:lnTo>
                    <a:pt x="1897585" y="437200"/>
                  </a:lnTo>
                  <a:lnTo>
                    <a:pt x="1918873" y="473039"/>
                  </a:lnTo>
                  <a:lnTo>
                    <a:pt x="1937916" y="509829"/>
                  </a:lnTo>
                  <a:lnTo>
                    <a:pt x="1954645" y="547517"/>
                  </a:lnTo>
                  <a:lnTo>
                    <a:pt x="1968990" y="586047"/>
                  </a:lnTo>
                  <a:lnTo>
                    <a:pt x="1980882" y="625366"/>
                  </a:lnTo>
                  <a:lnTo>
                    <a:pt x="1990251" y="665418"/>
                  </a:lnTo>
                  <a:lnTo>
                    <a:pt x="1997030" y="706150"/>
                  </a:lnTo>
                  <a:lnTo>
                    <a:pt x="2001148" y="747506"/>
                  </a:lnTo>
                  <a:lnTo>
                    <a:pt x="2002536" y="789432"/>
                  </a:lnTo>
                  <a:lnTo>
                    <a:pt x="2001148" y="831357"/>
                  </a:lnTo>
                  <a:lnTo>
                    <a:pt x="1997030" y="872713"/>
                  </a:lnTo>
                  <a:lnTo>
                    <a:pt x="1990251" y="913445"/>
                  </a:lnTo>
                  <a:lnTo>
                    <a:pt x="1980882" y="953497"/>
                  </a:lnTo>
                  <a:lnTo>
                    <a:pt x="1968990" y="992816"/>
                  </a:lnTo>
                  <a:lnTo>
                    <a:pt x="1954645" y="1031346"/>
                  </a:lnTo>
                  <a:lnTo>
                    <a:pt x="1937916" y="1069034"/>
                  </a:lnTo>
                  <a:lnTo>
                    <a:pt x="1918873" y="1105824"/>
                  </a:lnTo>
                  <a:lnTo>
                    <a:pt x="1897585" y="1141663"/>
                  </a:lnTo>
                  <a:lnTo>
                    <a:pt x="1874120" y="1176495"/>
                  </a:lnTo>
                  <a:lnTo>
                    <a:pt x="1848549" y="1210266"/>
                  </a:lnTo>
                  <a:lnTo>
                    <a:pt x="1820940" y="1242922"/>
                  </a:lnTo>
                  <a:lnTo>
                    <a:pt x="1791362" y="1274408"/>
                  </a:lnTo>
                  <a:lnTo>
                    <a:pt x="1759885" y="1304668"/>
                  </a:lnTo>
                  <a:lnTo>
                    <a:pt x="1726579" y="1333650"/>
                  </a:lnTo>
                  <a:lnTo>
                    <a:pt x="1691511" y="1361298"/>
                  </a:lnTo>
                  <a:lnTo>
                    <a:pt x="1654752" y="1387557"/>
                  </a:lnTo>
                  <a:lnTo>
                    <a:pt x="1616371" y="1412374"/>
                  </a:lnTo>
                  <a:lnTo>
                    <a:pt x="1576436" y="1435693"/>
                  </a:lnTo>
                  <a:lnTo>
                    <a:pt x="1535017" y="1457461"/>
                  </a:lnTo>
                  <a:lnTo>
                    <a:pt x="1492184" y="1477621"/>
                  </a:lnTo>
                  <a:lnTo>
                    <a:pt x="1448005" y="1496121"/>
                  </a:lnTo>
                  <a:lnTo>
                    <a:pt x="1402550" y="1512904"/>
                  </a:lnTo>
                  <a:lnTo>
                    <a:pt x="1355888" y="1527918"/>
                  </a:lnTo>
                  <a:lnTo>
                    <a:pt x="1308088" y="1541107"/>
                  </a:lnTo>
                  <a:lnTo>
                    <a:pt x="1259219" y="1552416"/>
                  </a:lnTo>
                  <a:lnTo>
                    <a:pt x="1209351" y="1561792"/>
                  </a:lnTo>
                  <a:lnTo>
                    <a:pt x="1158552" y="1569179"/>
                  </a:lnTo>
                  <a:lnTo>
                    <a:pt x="1106893" y="1574523"/>
                  </a:lnTo>
                  <a:lnTo>
                    <a:pt x="1054441" y="1577769"/>
                  </a:lnTo>
                  <a:lnTo>
                    <a:pt x="1001267" y="1578864"/>
                  </a:lnTo>
                  <a:lnTo>
                    <a:pt x="948094" y="1577769"/>
                  </a:lnTo>
                  <a:lnTo>
                    <a:pt x="895642" y="1574523"/>
                  </a:lnTo>
                  <a:lnTo>
                    <a:pt x="843983" y="1569179"/>
                  </a:lnTo>
                  <a:lnTo>
                    <a:pt x="793184" y="1561792"/>
                  </a:lnTo>
                  <a:lnTo>
                    <a:pt x="743316" y="1552416"/>
                  </a:lnTo>
                  <a:lnTo>
                    <a:pt x="694447" y="1541107"/>
                  </a:lnTo>
                  <a:lnTo>
                    <a:pt x="646647" y="1527918"/>
                  </a:lnTo>
                  <a:lnTo>
                    <a:pt x="599985" y="1512904"/>
                  </a:lnTo>
                  <a:lnTo>
                    <a:pt x="554530" y="1496121"/>
                  </a:lnTo>
                  <a:lnTo>
                    <a:pt x="510351" y="1477621"/>
                  </a:lnTo>
                  <a:lnTo>
                    <a:pt x="467518" y="1457461"/>
                  </a:lnTo>
                  <a:lnTo>
                    <a:pt x="426099" y="1435693"/>
                  </a:lnTo>
                  <a:lnTo>
                    <a:pt x="386164" y="1412374"/>
                  </a:lnTo>
                  <a:lnTo>
                    <a:pt x="347783" y="1387557"/>
                  </a:lnTo>
                  <a:lnTo>
                    <a:pt x="311024" y="1361298"/>
                  </a:lnTo>
                  <a:lnTo>
                    <a:pt x="275956" y="1333650"/>
                  </a:lnTo>
                  <a:lnTo>
                    <a:pt x="242650" y="1304668"/>
                  </a:lnTo>
                  <a:lnTo>
                    <a:pt x="211173" y="1274408"/>
                  </a:lnTo>
                  <a:lnTo>
                    <a:pt x="181595" y="1242922"/>
                  </a:lnTo>
                  <a:lnTo>
                    <a:pt x="153986" y="1210266"/>
                  </a:lnTo>
                  <a:lnTo>
                    <a:pt x="128415" y="1176495"/>
                  </a:lnTo>
                  <a:lnTo>
                    <a:pt x="104950" y="1141663"/>
                  </a:lnTo>
                  <a:lnTo>
                    <a:pt x="83662" y="1105824"/>
                  </a:lnTo>
                  <a:lnTo>
                    <a:pt x="64619" y="1069034"/>
                  </a:lnTo>
                  <a:lnTo>
                    <a:pt x="47890" y="1031346"/>
                  </a:lnTo>
                  <a:lnTo>
                    <a:pt x="33545" y="992816"/>
                  </a:lnTo>
                  <a:lnTo>
                    <a:pt x="21653" y="953497"/>
                  </a:lnTo>
                  <a:lnTo>
                    <a:pt x="12284" y="913445"/>
                  </a:lnTo>
                  <a:lnTo>
                    <a:pt x="5505" y="872713"/>
                  </a:lnTo>
                  <a:lnTo>
                    <a:pt x="1387" y="831357"/>
                  </a:lnTo>
                  <a:lnTo>
                    <a:pt x="0" y="789432"/>
                  </a:lnTo>
                  <a:close/>
                </a:path>
                <a:path w="4282440" h="3139440">
                  <a:moveTo>
                    <a:pt x="1633727" y="1969008"/>
                  </a:moveTo>
                  <a:lnTo>
                    <a:pt x="1634684" y="1924111"/>
                  </a:lnTo>
                  <a:lnTo>
                    <a:pt x="1637530" y="1879643"/>
                  </a:lnTo>
                  <a:lnTo>
                    <a:pt x="1642232" y="1835632"/>
                  </a:lnTo>
                  <a:lnTo>
                    <a:pt x="1648755" y="1792110"/>
                  </a:lnTo>
                  <a:lnTo>
                    <a:pt x="1657065" y="1749106"/>
                  </a:lnTo>
                  <a:lnTo>
                    <a:pt x="1667128" y="1706651"/>
                  </a:lnTo>
                  <a:lnTo>
                    <a:pt x="1678909" y="1664775"/>
                  </a:lnTo>
                  <a:lnTo>
                    <a:pt x="1692374" y="1623508"/>
                  </a:lnTo>
                  <a:lnTo>
                    <a:pt x="1707489" y="1582881"/>
                  </a:lnTo>
                  <a:lnTo>
                    <a:pt x="1724219" y="1542925"/>
                  </a:lnTo>
                  <a:lnTo>
                    <a:pt x="1742530" y="1503668"/>
                  </a:lnTo>
                  <a:lnTo>
                    <a:pt x="1762388" y="1465142"/>
                  </a:lnTo>
                  <a:lnTo>
                    <a:pt x="1783759" y="1427377"/>
                  </a:lnTo>
                  <a:lnTo>
                    <a:pt x="1806608" y="1390403"/>
                  </a:lnTo>
                  <a:lnTo>
                    <a:pt x="1830901" y="1354251"/>
                  </a:lnTo>
                  <a:lnTo>
                    <a:pt x="1856604" y="1318951"/>
                  </a:lnTo>
                  <a:lnTo>
                    <a:pt x="1883682" y="1284533"/>
                  </a:lnTo>
                  <a:lnTo>
                    <a:pt x="1912101" y="1251027"/>
                  </a:lnTo>
                  <a:lnTo>
                    <a:pt x="1941827" y="1218464"/>
                  </a:lnTo>
                  <a:lnTo>
                    <a:pt x="1972825" y="1186874"/>
                  </a:lnTo>
                  <a:lnTo>
                    <a:pt x="2005061" y="1156288"/>
                  </a:lnTo>
                  <a:lnTo>
                    <a:pt x="2038502" y="1126735"/>
                  </a:lnTo>
                  <a:lnTo>
                    <a:pt x="2073111" y="1098246"/>
                  </a:lnTo>
                  <a:lnTo>
                    <a:pt x="2108856" y="1070852"/>
                  </a:lnTo>
                  <a:lnTo>
                    <a:pt x="2145702" y="1044582"/>
                  </a:lnTo>
                  <a:lnTo>
                    <a:pt x="2183615" y="1019467"/>
                  </a:lnTo>
                  <a:lnTo>
                    <a:pt x="2222559" y="995537"/>
                  </a:lnTo>
                  <a:lnTo>
                    <a:pt x="2262502" y="972822"/>
                  </a:lnTo>
                  <a:lnTo>
                    <a:pt x="2303409" y="951354"/>
                  </a:lnTo>
                  <a:lnTo>
                    <a:pt x="2345245" y="931161"/>
                  </a:lnTo>
                  <a:lnTo>
                    <a:pt x="2387976" y="912275"/>
                  </a:lnTo>
                  <a:lnTo>
                    <a:pt x="2431568" y="894726"/>
                  </a:lnTo>
                  <a:lnTo>
                    <a:pt x="2475986" y="878544"/>
                  </a:lnTo>
                  <a:lnTo>
                    <a:pt x="2521197" y="863759"/>
                  </a:lnTo>
                  <a:lnTo>
                    <a:pt x="2567166" y="850402"/>
                  </a:lnTo>
                  <a:lnTo>
                    <a:pt x="2613858" y="838503"/>
                  </a:lnTo>
                  <a:lnTo>
                    <a:pt x="2661240" y="828091"/>
                  </a:lnTo>
                  <a:lnTo>
                    <a:pt x="2709276" y="819199"/>
                  </a:lnTo>
                  <a:lnTo>
                    <a:pt x="2757933" y="811855"/>
                  </a:lnTo>
                  <a:lnTo>
                    <a:pt x="2807177" y="806091"/>
                  </a:lnTo>
                  <a:lnTo>
                    <a:pt x="2856973" y="801936"/>
                  </a:lnTo>
                  <a:lnTo>
                    <a:pt x="2907286" y="799421"/>
                  </a:lnTo>
                  <a:lnTo>
                    <a:pt x="2958084" y="798576"/>
                  </a:lnTo>
                  <a:lnTo>
                    <a:pt x="3008881" y="799421"/>
                  </a:lnTo>
                  <a:lnTo>
                    <a:pt x="3059194" y="801936"/>
                  </a:lnTo>
                  <a:lnTo>
                    <a:pt x="3108990" y="806091"/>
                  </a:lnTo>
                  <a:lnTo>
                    <a:pt x="3158234" y="811855"/>
                  </a:lnTo>
                  <a:lnTo>
                    <a:pt x="3206891" y="819199"/>
                  </a:lnTo>
                  <a:lnTo>
                    <a:pt x="3254927" y="828091"/>
                  </a:lnTo>
                  <a:lnTo>
                    <a:pt x="3302309" y="838503"/>
                  </a:lnTo>
                  <a:lnTo>
                    <a:pt x="3349001" y="850402"/>
                  </a:lnTo>
                  <a:lnTo>
                    <a:pt x="3394970" y="863759"/>
                  </a:lnTo>
                  <a:lnTo>
                    <a:pt x="3440181" y="878544"/>
                  </a:lnTo>
                  <a:lnTo>
                    <a:pt x="3484599" y="894726"/>
                  </a:lnTo>
                  <a:lnTo>
                    <a:pt x="3528191" y="912275"/>
                  </a:lnTo>
                  <a:lnTo>
                    <a:pt x="3570922" y="931161"/>
                  </a:lnTo>
                  <a:lnTo>
                    <a:pt x="3612758" y="951354"/>
                  </a:lnTo>
                  <a:lnTo>
                    <a:pt x="3653665" y="972822"/>
                  </a:lnTo>
                  <a:lnTo>
                    <a:pt x="3693608" y="995537"/>
                  </a:lnTo>
                  <a:lnTo>
                    <a:pt x="3732552" y="1019467"/>
                  </a:lnTo>
                  <a:lnTo>
                    <a:pt x="3770465" y="1044582"/>
                  </a:lnTo>
                  <a:lnTo>
                    <a:pt x="3807311" y="1070852"/>
                  </a:lnTo>
                  <a:lnTo>
                    <a:pt x="3843056" y="1098246"/>
                  </a:lnTo>
                  <a:lnTo>
                    <a:pt x="3877665" y="1126735"/>
                  </a:lnTo>
                  <a:lnTo>
                    <a:pt x="3911106" y="1156288"/>
                  </a:lnTo>
                  <a:lnTo>
                    <a:pt x="3943342" y="1186874"/>
                  </a:lnTo>
                  <a:lnTo>
                    <a:pt x="3974340" y="1218464"/>
                  </a:lnTo>
                  <a:lnTo>
                    <a:pt x="4004066" y="1251027"/>
                  </a:lnTo>
                  <a:lnTo>
                    <a:pt x="4032485" y="1284533"/>
                  </a:lnTo>
                  <a:lnTo>
                    <a:pt x="4059563" y="1318951"/>
                  </a:lnTo>
                  <a:lnTo>
                    <a:pt x="4085266" y="1354251"/>
                  </a:lnTo>
                  <a:lnTo>
                    <a:pt x="4109559" y="1390403"/>
                  </a:lnTo>
                  <a:lnTo>
                    <a:pt x="4132408" y="1427377"/>
                  </a:lnTo>
                  <a:lnTo>
                    <a:pt x="4153779" y="1465142"/>
                  </a:lnTo>
                  <a:lnTo>
                    <a:pt x="4173637" y="1503668"/>
                  </a:lnTo>
                  <a:lnTo>
                    <a:pt x="4191948" y="1542925"/>
                  </a:lnTo>
                  <a:lnTo>
                    <a:pt x="4208678" y="1582881"/>
                  </a:lnTo>
                  <a:lnTo>
                    <a:pt x="4223793" y="1623508"/>
                  </a:lnTo>
                  <a:lnTo>
                    <a:pt x="4237258" y="1664775"/>
                  </a:lnTo>
                  <a:lnTo>
                    <a:pt x="4249039" y="1706651"/>
                  </a:lnTo>
                  <a:lnTo>
                    <a:pt x="4259102" y="1749106"/>
                  </a:lnTo>
                  <a:lnTo>
                    <a:pt x="4267412" y="1792110"/>
                  </a:lnTo>
                  <a:lnTo>
                    <a:pt x="4273935" y="1835632"/>
                  </a:lnTo>
                  <a:lnTo>
                    <a:pt x="4278637" y="1879643"/>
                  </a:lnTo>
                  <a:lnTo>
                    <a:pt x="4281483" y="1924111"/>
                  </a:lnTo>
                  <a:lnTo>
                    <a:pt x="4282440" y="1969008"/>
                  </a:lnTo>
                  <a:lnTo>
                    <a:pt x="4281483" y="2013904"/>
                  </a:lnTo>
                  <a:lnTo>
                    <a:pt x="4278637" y="2058372"/>
                  </a:lnTo>
                  <a:lnTo>
                    <a:pt x="4273935" y="2102383"/>
                  </a:lnTo>
                  <a:lnTo>
                    <a:pt x="4267412" y="2145905"/>
                  </a:lnTo>
                  <a:lnTo>
                    <a:pt x="4259102" y="2188909"/>
                  </a:lnTo>
                  <a:lnTo>
                    <a:pt x="4249039" y="2231364"/>
                  </a:lnTo>
                  <a:lnTo>
                    <a:pt x="4237258" y="2273240"/>
                  </a:lnTo>
                  <a:lnTo>
                    <a:pt x="4223793" y="2314507"/>
                  </a:lnTo>
                  <a:lnTo>
                    <a:pt x="4208678" y="2355134"/>
                  </a:lnTo>
                  <a:lnTo>
                    <a:pt x="4191948" y="2395090"/>
                  </a:lnTo>
                  <a:lnTo>
                    <a:pt x="4173637" y="2434347"/>
                  </a:lnTo>
                  <a:lnTo>
                    <a:pt x="4153779" y="2472873"/>
                  </a:lnTo>
                  <a:lnTo>
                    <a:pt x="4132408" y="2510638"/>
                  </a:lnTo>
                  <a:lnTo>
                    <a:pt x="4109559" y="2547612"/>
                  </a:lnTo>
                  <a:lnTo>
                    <a:pt x="4085266" y="2583764"/>
                  </a:lnTo>
                  <a:lnTo>
                    <a:pt x="4059563" y="2619064"/>
                  </a:lnTo>
                  <a:lnTo>
                    <a:pt x="4032485" y="2653482"/>
                  </a:lnTo>
                  <a:lnTo>
                    <a:pt x="4004066" y="2686988"/>
                  </a:lnTo>
                  <a:lnTo>
                    <a:pt x="3974340" y="2719551"/>
                  </a:lnTo>
                  <a:lnTo>
                    <a:pt x="3943342" y="2751141"/>
                  </a:lnTo>
                  <a:lnTo>
                    <a:pt x="3911106" y="2781727"/>
                  </a:lnTo>
                  <a:lnTo>
                    <a:pt x="3877665" y="2811280"/>
                  </a:lnTo>
                  <a:lnTo>
                    <a:pt x="3843056" y="2839769"/>
                  </a:lnTo>
                  <a:lnTo>
                    <a:pt x="3807311" y="2867163"/>
                  </a:lnTo>
                  <a:lnTo>
                    <a:pt x="3770465" y="2893433"/>
                  </a:lnTo>
                  <a:lnTo>
                    <a:pt x="3732552" y="2918548"/>
                  </a:lnTo>
                  <a:lnTo>
                    <a:pt x="3693608" y="2942478"/>
                  </a:lnTo>
                  <a:lnTo>
                    <a:pt x="3653665" y="2965193"/>
                  </a:lnTo>
                  <a:lnTo>
                    <a:pt x="3612758" y="2986661"/>
                  </a:lnTo>
                  <a:lnTo>
                    <a:pt x="3570922" y="3006854"/>
                  </a:lnTo>
                  <a:lnTo>
                    <a:pt x="3528191" y="3025740"/>
                  </a:lnTo>
                  <a:lnTo>
                    <a:pt x="3484599" y="3043289"/>
                  </a:lnTo>
                  <a:lnTo>
                    <a:pt x="3440181" y="3059471"/>
                  </a:lnTo>
                  <a:lnTo>
                    <a:pt x="3394970" y="3074256"/>
                  </a:lnTo>
                  <a:lnTo>
                    <a:pt x="3349001" y="3087613"/>
                  </a:lnTo>
                  <a:lnTo>
                    <a:pt x="3302309" y="3099512"/>
                  </a:lnTo>
                  <a:lnTo>
                    <a:pt x="3254927" y="3109924"/>
                  </a:lnTo>
                  <a:lnTo>
                    <a:pt x="3206891" y="3118816"/>
                  </a:lnTo>
                  <a:lnTo>
                    <a:pt x="3158234" y="3126160"/>
                  </a:lnTo>
                  <a:lnTo>
                    <a:pt x="3108990" y="3131924"/>
                  </a:lnTo>
                  <a:lnTo>
                    <a:pt x="3059194" y="3136079"/>
                  </a:lnTo>
                  <a:lnTo>
                    <a:pt x="3008881" y="3138594"/>
                  </a:lnTo>
                  <a:lnTo>
                    <a:pt x="2958084" y="3139440"/>
                  </a:lnTo>
                  <a:lnTo>
                    <a:pt x="2907286" y="3138594"/>
                  </a:lnTo>
                  <a:lnTo>
                    <a:pt x="2856973" y="3136079"/>
                  </a:lnTo>
                  <a:lnTo>
                    <a:pt x="2807177" y="3131924"/>
                  </a:lnTo>
                  <a:lnTo>
                    <a:pt x="2757933" y="3126160"/>
                  </a:lnTo>
                  <a:lnTo>
                    <a:pt x="2709276" y="3118816"/>
                  </a:lnTo>
                  <a:lnTo>
                    <a:pt x="2661240" y="3109924"/>
                  </a:lnTo>
                  <a:lnTo>
                    <a:pt x="2613858" y="3099512"/>
                  </a:lnTo>
                  <a:lnTo>
                    <a:pt x="2567166" y="3087613"/>
                  </a:lnTo>
                  <a:lnTo>
                    <a:pt x="2521197" y="3074256"/>
                  </a:lnTo>
                  <a:lnTo>
                    <a:pt x="2475986" y="3059471"/>
                  </a:lnTo>
                  <a:lnTo>
                    <a:pt x="2431568" y="3043289"/>
                  </a:lnTo>
                  <a:lnTo>
                    <a:pt x="2387976" y="3025740"/>
                  </a:lnTo>
                  <a:lnTo>
                    <a:pt x="2345245" y="3006854"/>
                  </a:lnTo>
                  <a:lnTo>
                    <a:pt x="2303409" y="2986661"/>
                  </a:lnTo>
                  <a:lnTo>
                    <a:pt x="2262502" y="2965193"/>
                  </a:lnTo>
                  <a:lnTo>
                    <a:pt x="2222559" y="2942478"/>
                  </a:lnTo>
                  <a:lnTo>
                    <a:pt x="2183615" y="2918548"/>
                  </a:lnTo>
                  <a:lnTo>
                    <a:pt x="2145702" y="2893433"/>
                  </a:lnTo>
                  <a:lnTo>
                    <a:pt x="2108856" y="2867163"/>
                  </a:lnTo>
                  <a:lnTo>
                    <a:pt x="2073111" y="2839769"/>
                  </a:lnTo>
                  <a:lnTo>
                    <a:pt x="2038502" y="2811280"/>
                  </a:lnTo>
                  <a:lnTo>
                    <a:pt x="2005061" y="2781727"/>
                  </a:lnTo>
                  <a:lnTo>
                    <a:pt x="1972825" y="2751141"/>
                  </a:lnTo>
                  <a:lnTo>
                    <a:pt x="1941827" y="2719551"/>
                  </a:lnTo>
                  <a:lnTo>
                    <a:pt x="1912101" y="2686988"/>
                  </a:lnTo>
                  <a:lnTo>
                    <a:pt x="1883682" y="2653482"/>
                  </a:lnTo>
                  <a:lnTo>
                    <a:pt x="1856604" y="2619064"/>
                  </a:lnTo>
                  <a:lnTo>
                    <a:pt x="1830901" y="2583764"/>
                  </a:lnTo>
                  <a:lnTo>
                    <a:pt x="1806608" y="2547612"/>
                  </a:lnTo>
                  <a:lnTo>
                    <a:pt x="1783759" y="2510638"/>
                  </a:lnTo>
                  <a:lnTo>
                    <a:pt x="1762388" y="2472873"/>
                  </a:lnTo>
                  <a:lnTo>
                    <a:pt x="1742530" y="2434347"/>
                  </a:lnTo>
                  <a:lnTo>
                    <a:pt x="1724219" y="2395090"/>
                  </a:lnTo>
                  <a:lnTo>
                    <a:pt x="1707489" y="2355134"/>
                  </a:lnTo>
                  <a:lnTo>
                    <a:pt x="1692374" y="2314507"/>
                  </a:lnTo>
                  <a:lnTo>
                    <a:pt x="1678909" y="2273240"/>
                  </a:lnTo>
                  <a:lnTo>
                    <a:pt x="1667128" y="2231364"/>
                  </a:lnTo>
                  <a:lnTo>
                    <a:pt x="1657065" y="2188909"/>
                  </a:lnTo>
                  <a:lnTo>
                    <a:pt x="1648755" y="2145905"/>
                  </a:lnTo>
                  <a:lnTo>
                    <a:pt x="1642232" y="2102383"/>
                  </a:lnTo>
                  <a:lnTo>
                    <a:pt x="1637530" y="2058372"/>
                  </a:lnTo>
                  <a:lnTo>
                    <a:pt x="1634684" y="2013904"/>
                  </a:lnTo>
                  <a:lnTo>
                    <a:pt x="1633727" y="1969008"/>
                  </a:lnTo>
                  <a:close/>
                </a:path>
              </a:pathLst>
            </a:custGeom>
            <a:ln w="39624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97936" y="4344161"/>
              <a:ext cx="672465" cy="756285"/>
            </a:xfrm>
            <a:custGeom>
              <a:avLst/>
              <a:gdLst/>
              <a:ahLst/>
              <a:cxnLst/>
              <a:rect l="l" t="t" r="r" b="b"/>
              <a:pathLst>
                <a:path w="672464" h="756285">
                  <a:moveTo>
                    <a:pt x="658876" y="0"/>
                  </a:moveTo>
                  <a:lnTo>
                    <a:pt x="489203" y="13207"/>
                  </a:lnTo>
                  <a:lnTo>
                    <a:pt x="534924" y="52324"/>
                  </a:lnTo>
                  <a:lnTo>
                    <a:pt x="0" y="677671"/>
                  </a:lnTo>
                  <a:lnTo>
                    <a:pt x="91439" y="755904"/>
                  </a:lnTo>
                  <a:lnTo>
                    <a:pt x="626363" y="130556"/>
                  </a:lnTo>
                  <a:lnTo>
                    <a:pt x="672084" y="169671"/>
                  </a:lnTo>
                  <a:lnTo>
                    <a:pt x="65887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97936" y="4344161"/>
              <a:ext cx="672465" cy="756285"/>
            </a:xfrm>
            <a:custGeom>
              <a:avLst/>
              <a:gdLst/>
              <a:ahLst/>
              <a:cxnLst/>
              <a:rect l="l" t="t" r="r" b="b"/>
              <a:pathLst>
                <a:path w="672464" h="756285">
                  <a:moveTo>
                    <a:pt x="672084" y="169671"/>
                  </a:moveTo>
                  <a:lnTo>
                    <a:pt x="626363" y="130556"/>
                  </a:lnTo>
                  <a:lnTo>
                    <a:pt x="91439" y="755904"/>
                  </a:lnTo>
                  <a:lnTo>
                    <a:pt x="0" y="677671"/>
                  </a:lnTo>
                  <a:lnTo>
                    <a:pt x="534924" y="52324"/>
                  </a:lnTo>
                  <a:lnTo>
                    <a:pt x="489203" y="13207"/>
                  </a:lnTo>
                  <a:lnTo>
                    <a:pt x="658876" y="0"/>
                  </a:lnTo>
                  <a:lnTo>
                    <a:pt x="672084" y="16967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6847" y="2429256"/>
              <a:ext cx="252984" cy="21336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839592" y="5110733"/>
            <a:ext cx="9918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New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Input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19727" y="4072127"/>
            <a:ext cx="259079" cy="222885"/>
          </a:xfrm>
          <a:custGeom>
            <a:avLst/>
            <a:gdLst/>
            <a:ahLst/>
            <a:cxnLst/>
            <a:rect l="l" t="t" r="r" b="b"/>
            <a:pathLst>
              <a:path w="259079" h="222885">
                <a:moveTo>
                  <a:pt x="129539" y="0"/>
                </a:moveTo>
                <a:lnTo>
                  <a:pt x="79134" y="8739"/>
                </a:lnTo>
                <a:lnTo>
                  <a:pt x="37957" y="32575"/>
                </a:lnTo>
                <a:lnTo>
                  <a:pt x="10185" y="67937"/>
                </a:lnTo>
                <a:lnTo>
                  <a:pt x="0" y="111252"/>
                </a:lnTo>
                <a:lnTo>
                  <a:pt x="10185" y="154566"/>
                </a:lnTo>
                <a:lnTo>
                  <a:pt x="37957" y="189928"/>
                </a:lnTo>
                <a:lnTo>
                  <a:pt x="79134" y="213764"/>
                </a:lnTo>
                <a:lnTo>
                  <a:pt x="129539" y="222504"/>
                </a:lnTo>
                <a:lnTo>
                  <a:pt x="179945" y="213764"/>
                </a:lnTo>
                <a:lnTo>
                  <a:pt x="221122" y="189928"/>
                </a:lnTo>
                <a:lnTo>
                  <a:pt x="248894" y="154566"/>
                </a:lnTo>
                <a:lnTo>
                  <a:pt x="259080" y="111252"/>
                </a:lnTo>
                <a:lnTo>
                  <a:pt x="248894" y="67937"/>
                </a:lnTo>
                <a:lnTo>
                  <a:pt x="221122" y="32575"/>
                </a:lnTo>
                <a:lnTo>
                  <a:pt x="179945" y="8739"/>
                </a:lnTo>
                <a:lnTo>
                  <a:pt x="129539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19727" y="4072127"/>
            <a:ext cx="259079" cy="222885"/>
          </a:xfrm>
          <a:custGeom>
            <a:avLst/>
            <a:gdLst/>
            <a:ahLst/>
            <a:cxnLst/>
            <a:rect l="l" t="t" r="r" b="b"/>
            <a:pathLst>
              <a:path w="259079" h="222885">
                <a:moveTo>
                  <a:pt x="0" y="111252"/>
                </a:moveTo>
                <a:lnTo>
                  <a:pt x="10185" y="67937"/>
                </a:lnTo>
                <a:lnTo>
                  <a:pt x="37957" y="32575"/>
                </a:lnTo>
                <a:lnTo>
                  <a:pt x="79134" y="8739"/>
                </a:lnTo>
                <a:lnTo>
                  <a:pt x="129539" y="0"/>
                </a:lnTo>
                <a:lnTo>
                  <a:pt x="179945" y="8739"/>
                </a:lnTo>
                <a:lnTo>
                  <a:pt x="221122" y="32575"/>
                </a:lnTo>
                <a:lnTo>
                  <a:pt x="248894" y="67937"/>
                </a:lnTo>
                <a:lnTo>
                  <a:pt x="259080" y="111252"/>
                </a:lnTo>
                <a:lnTo>
                  <a:pt x="248894" y="154566"/>
                </a:lnTo>
                <a:lnTo>
                  <a:pt x="221122" y="189928"/>
                </a:lnTo>
                <a:lnTo>
                  <a:pt x="179945" y="213764"/>
                </a:lnTo>
                <a:lnTo>
                  <a:pt x="129539" y="222504"/>
                </a:lnTo>
                <a:lnTo>
                  <a:pt x="79134" y="213764"/>
                </a:lnTo>
                <a:lnTo>
                  <a:pt x="37957" y="189928"/>
                </a:lnTo>
                <a:lnTo>
                  <a:pt x="10185" y="154566"/>
                </a:lnTo>
                <a:lnTo>
                  <a:pt x="0" y="111252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56076" y="3390899"/>
            <a:ext cx="1179830" cy="1362710"/>
          </a:xfrm>
          <a:custGeom>
            <a:avLst/>
            <a:gdLst/>
            <a:ahLst/>
            <a:cxnLst/>
            <a:rect l="l" t="t" r="r" b="b"/>
            <a:pathLst>
              <a:path w="1179829" h="1362710">
                <a:moveTo>
                  <a:pt x="0" y="681227"/>
                </a:moveTo>
                <a:lnTo>
                  <a:pt x="1617" y="630394"/>
                </a:lnTo>
                <a:lnTo>
                  <a:pt x="6394" y="580574"/>
                </a:lnTo>
                <a:lnTo>
                  <a:pt x="14216" y="531899"/>
                </a:lnTo>
                <a:lnTo>
                  <a:pt x="24969" y="484501"/>
                </a:lnTo>
                <a:lnTo>
                  <a:pt x="38539" y="438512"/>
                </a:lnTo>
                <a:lnTo>
                  <a:pt x="54812" y="394064"/>
                </a:lnTo>
                <a:lnTo>
                  <a:pt x="73674" y="351288"/>
                </a:lnTo>
                <a:lnTo>
                  <a:pt x="95012" y="310317"/>
                </a:lnTo>
                <a:lnTo>
                  <a:pt x="118711" y="271282"/>
                </a:lnTo>
                <a:lnTo>
                  <a:pt x="144656" y="234315"/>
                </a:lnTo>
                <a:lnTo>
                  <a:pt x="172735" y="199548"/>
                </a:lnTo>
                <a:lnTo>
                  <a:pt x="202833" y="167113"/>
                </a:lnTo>
                <a:lnTo>
                  <a:pt x="234837" y="137141"/>
                </a:lnTo>
                <a:lnTo>
                  <a:pt x="268631" y="109764"/>
                </a:lnTo>
                <a:lnTo>
                  <a:pt x="304103" y="85115"/>
                </a:lnTo>
                <a:lnTo>
                  <a:pt x="341137" y="63324"/>
                </a:lnTo>
                <a:lnTo>
                  <a:pt x="379621" y="44524"/>
                </a:lnTo>
                <a:lnTo>
                  <a:pt x="419440" y="28847"/>
                </a:lnTo>
                <a:lnTo>
                  <a:pt x="460480" y="16424"/>
                </a:lnTo>
                <a:lnTo>
                  <a:pt x="502628" y="7387"/>
                </a:lnTo>
                <a:lnTo>
                  <a:pt x="545768" y="1868"/>
                </a:lnTo>
                <a:lnTo>
                  <a:pt x="589788" y="0"/>
                </a:lnTo>
                <a:lnTo>
                  <a:pt x="633807" y="1868"/>
                </a:lnTo>
                <a:lnTo>
                  <a:pt x="676947" y="7387"/>
                </a:lnTo>
                <a:lnTo>
                  <a:pt x="719095" y="16424"/>
                </a:lnTo>
                <a:lnTo>
                  <a:pt x="760135" y="28847"/>
                </a:lnTo>
                <a:lnTo>
                  <a:pt x="799954" y="44524"/>
                </a:lnTo>
                <a:lnTo>
                  <a:pt x="838438" y="63324"/>
                </a:lnTo>
                <a:lnTo>
                  <a:pt x="875472" y="85115"/>
                </a:lnTo>
                <a:lnTo>
                  <a:pt x="910944" y="109764"/>
                </a:lnTo>
                <a:lnTo>
                  <a:pt x="944738" y="137141"/>
                </a:lnTo>
                <a:lnTo>
                  <a:pt x="976742" y="167113"/>
                </a:lnTo>
                <a:lnTo>
                  <a:pt x="1006840" y="199548"/>
                </a:lnTo>
                <a:lnTo>
                  <a:pt x="1034919" y="234315"/>
                </a:lnTo>
                <a:lnTo>
                  <a:pt x="1060864" y="271282"/>
                </a:lnTo>
                <a:lnTo>
                  <a:pt x="1084563" y="310317"/>
                </a:lnTo>
                <a:lnTo>
                  <a:pt x="1105901" y="351288"/>
                </a:lnTo>
                <a:lnTo>
                  <a:pt x="1124763" y="394064"/>
                </a:lnTo>
                <a:lnTo>
                  <a:pt x="1141036" y="438512"/>
                </a:lnTo>
                <a:lnTo>
                  <a:pt x="1154606" y="484501"/>
                </a:lnTo>
                <a:lnTo>
                  <a:pt x="1165359" y="531899"/>
                </a:lnTo>
                <a:lnTo>
                  <a:pt x="1173181" y="580574"/>
                </a:lnTo>
                <a:lnTo>
                  <a:pt x="1177958" y="630394"/>
                </a:lnTo>
                <a:lnTo>
                  <a:pt x="1179576" y="681227"/>
                </a:lnTo>
                <a:lnTo>
                  <a:pt x="1177958" y="732061"/>
                </a:lnTo>
                <a:lnTo>
                  <a:pt x="1173181" y="781881"/>
                </a:lnTo>
                <a:lnTo>
                  <a:pt x="1165359" y="830556"/>
                </a:lnTo>
                <a:lnTo>
                  <a:pt x="1154606" y="877954"/>
                </a:lnTo>
                <a:lnTo>
                  <a:pt x="1141036" y="923943"/>
                </a:lnTo>
                <a:lnTo>
                  <a:pt x="1124763" y="968391"/>
                </a:lnTo>
                <a:lnTo>
                  <a:pt x="1105901" y="1011167"/>
                </a:lnTo>
                <a:lnTo>
                  <a:pt x="1084563" y="1052138"/>
                </a:lnTo>
                <a:lnTo>
                  <a:pt x="1060864" y="1091173"/>
                </a:lnTo>
                <a:lnTo>
                  <a:pt x="1034919" y="1128140"/>
                </a:lnTo>
                <a:lnTo>
                  <a:pt x="1006840" y="1162907"/>
                </a:lnTo>
                <a:lnTo>
                  <a:pt x="976742" y="1195342"/>
                </a:lnTo>
                <a:lnTo>
                  <a:pt x="944738" y="1225314"/>
                </a:lnTo>
                <a:lnTo>
                  <a:pt x="910944" y="1252691"/>
                </a:lnTo>
                <a:lnTo>
                  <a:pt x="875472" y="1277340"/>
                </a:lnTo>
                <a:lnTo>
                  <a:pt x="838438" y="1299131"/>
                </a:lnTo>
                <a:lnTo>
                  <a:pt x="799954" y="1317931"/>
                </a:lnTo>
                <a:lnTo>
                  <a:pt x="760135" y="1333608"/>
                </a:lnTo>
                <a:lnTo>
                  <a:pt x="719095" y="1346031"/>
                </a:lnTo>
                <a:lnTo>
                  <a:pt x="676947" y="1355068"/>
                </a:lnTo>
                <a:lnTo>
                  <a:pt x="633807" y="1360587"/>
                </a:lnTo>
                <a:lnTo>
                  <a:pt x="589788" y="1362456"/>
                </a:lnTo>
                <a:lnTo>
                  <a:pt x="545768" y="1360587"/>
                </a:lnTo>
                <a:lnTo>
                  <a:pt x="502628" y="1355068"/>
                </a:lnTo>
                <a:lnTo>
                  <a:pt x="460480" y="1346031"/>
                </a:lnTo>
                <a:lnTo>
                  <a:pt x="419440" y="1333608"/>
                </a:lnTo>
                <a:lnTo>
                  <a:pt x="379621" y="1317931"/>
                </a:lnTo>
                <a:lnTo>
                  <a:pt x="341137" y="1299131"/>
                </a:lnTo>
                <a:lnTo>
                  <a:pt x="304103" y="1277340"/>
                </a:lnTo>
                <a:lnTo>
                  <a:pt x="268631" y="1252691"/>
                </a:lnTo>
                <a:lnTo>
                  <a:pt x="234837" y="1225314"/>
                </a:lnTo>
                <a:lnTo>
                  <a:pt x="202833" y="1195342"/>
                </a:lnTo>
                <a:lnTo>
                  <a:pt x="172735" y="1162907"/>
                </a:lnTo>
                <a:lnTo>
                  <a:pt x="144656" y="1128140"/>
                </a:lnTo>
                <a:lnTo>
                  <a:pt x="118711" y="1091173"/>
                </a:lnTo>
                <a:lnTo>
                  <a:pt x="95012" y="1052138"/>
                </a:lnTo>
                <a:lnTo>
                  <a:pt x="73674" y="1011167"/>
                </a:lnTo>
                <a:lnTo>
                  <a:pt x="54812" y="968391"/>
                </a:lnTo>
                <a:lnTo>
                  <a:pt x="38539" y="923943"/>
                </a:lnTo>
                <a:lnTo>
                  <a:pt x="24969" y="877954"/>
                </a:lnTo>
                <a:lnTo>
                  <a:pt x="14216" y="830556"/>
                </a:lnTo>
                <a:lnTo>
                  <a:pt x="6394" y="781881"/>
                </a:lnTo>
                <a:lnTo>
                  <a:pt x="1617" y="732061"/>
                </a:lnTo>
                <a:lnTo>
                  <a:pt x="0" y="681227"/>
                </a:lnTo>
                <a:close/>
              </a:path>
            </a:pathLst>
          </a:custGeom>
          <a:ln w="2743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32098" y="2354238"/>
            <a:ext cx="880744" cy="618490"/>
          </a:xfrm>
          <a:custGeom>
            <a:avLst/>
            <a:gdLst/>
            <a:ahLst/>
            <a:cxnLst/>
            <a:rect l="l" t="t" r="r" b="b"/>
            <a:pathLst>
              <a:path w="880745" h="618489">
                <a:moveTo>
                  <a:pt x="803394" y="0"/>
                </a:moveTo>
                <a:lnTo>
                  <a:pt x="315449" y="461221"/>
                </a:lnTo>
                <a:lnTo>
                  <a:pt x="81006" y="221071"/>
                </a:lnTo>
                <a:lnTo>
                  <a:pt x="0" y="298256"/>
                </a:lnTo>
                <a:lnTo>
                  <a:pt x="311637" y="618449"/>
                </a:lnTo>
                <a:lnTo>
                  <a:pt x="393596" y="542217"/>
                </a:lnTo>
                <a:lnTo>
                  <a:pt x="880588" y="80043"/>
                </a:lnTo>
                <a:lnTo>
                  <a:pt x="8033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08604" y="1766485"/>
            <a:ext cx="6880859" cy="4630420"/>
            <a:chOff x="1208604" y="1766485"/>
            <a:chExt cx="6880859" cy="46304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604" y="1766485"/>
              <a:ext cx="6880325" cy="462991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668524" y="2321052"/>
              <a:ext cx="4282440" cy="3139440"/>
            </a:xfrm>
            <a:custGeom>
              <a:avLst/>
              <a:gdLst/>
              <a:ahLst/>
              <a:cxnLst/>
              <a:rect l="l" t="t" r="r" b="b"/>
              <a:pathLst>
                <a:path w="4282440" h="3139440">
                  <a:moveTo>
                    <a:pt x="0" y="789432"/>
                  </a:moveTo>
                  <a:lnTo>
                    <a:pt x="1387" y="747506"/>
                  </a:lnTo>
                  <a:lnTo>
                    <a:pt x="5505" y="706150"/>
                  </a:lnTo>
                  <a:lnTo>
                    <a:pt x="12284" y="665418"/>
                  </a:lnTo>
                  <a:lnTo>
                    <a:pt x="21653" y="625366"/>
                  </a:lnTo>
                  <a:lnTo>
                    <a:pt x="33545" y="586047"/>
                  </a:lnTo>
                  <a:lnTo>
                    <a:pt x="47890" y="547517"/>
                  </a:lnTo>
                  <a:lnTo>
                    <a:pt x="64619" y="509829"/>
                  </a:lnTo>
                  <a:lnTo>
                    <a:pt x="83662" y="473039"/>
                  </a:lnTo>
                  <a:lnTo>
                    <a:pt x="104950" y="437200"/>
                  </a:lnTo>
                  <a:lnTo>
                    <a:pt x="128415" y="402368"/>
                  </a:lnTo>
                  <a:lnTo>
                    <a:pt x="153986" y="368597"/>
                  </a:lnTo>
                  <a:lnTo>
                    <a:pt x="181595" y="335941"/>
                  </a:lnTo>
                  <a:lnTo>
                    <a:pt x="211173" y="304455"/>
                  </a:lnTo>
                  <a:lnTo>
                    <a:pt x="242650" y="274195"/>
                  </a:lnTo>
                  <a:lnTo>
                    <a:pt x="275956" y="245213"/>
                  </a:lnTo>
                  <a:lnTo>
                    <a:pt x="311024" y="217565"/>
                  </a:lnTo>
                  <a:lnTo>
                    <a:pt x="347783" y="191306"/>
                  </a:lnTo>
                  <a:lnTo>
                    <a:pt x="386164" y="166489"/>
                  </a:lnTo>
                  <a:lnTo>
                    <a:pt x="426099" y="143170"/>
                  </a:lnTo>
                  <a:lnTo>
                    <a:pt x="467518" y="121402"/>
                  </a:lnTo>
                  <a:lnTo>
                    <a:pt x="510351" y="101242"/>
                  </a:lnTo>
                  <a:lnTo>
                    <a:pt x="554530" y="82742"/>
                  </a:lnTo>
                  <a:lnTo>
                    <a:pt x="599985" y="65959"/>
                  </a:lnTo>
                  <a:lnTo>
                    <a:pt x="646647" y="50945"/>
                  </a:lnTo>
                  <a:lnTo>
                    <a:pt x="694447" y="37756"/>
                  </a:lnTo>
                  <a:lnTo>
                    <a:pt x="743316" y="26447"/>
                  </a:lnTo>
                  <a:lnTo>
                    <a:pt x="793184" y="17071"/>
                  </a:lnTo>
                  <a:lnTo>
                    <a:pt x="843983" y="9684"/>
                  </a:lnTo>
                  <a:lnTo>
                    <a:pt x="895642" y="4340"/>
                  </a:lnTo>
                  <a:lnTo>
                    <a:pt x="948094" y="1094"/>
                  </a:lnTo>
                  <a:lnTo>
                    <a:pt x="1001267" y="0"/>
                  </a:lnTo>
                  <a:lnTo>
                    <a:pt x="1054441" y="1094"/>
                  </a:lnTo>
                  <a:lnTo>
                    <a:pt x="1106893" y="4340"/>
                  </a:lnTo>
                  <a:lnTo>
                    <a:pt x="1158552" y="9684"/>
                  </a:lnTo>
                  <a:lnTo>
                    <a:pt x="1209351" y="17071"/>
                  </a:lnTo>
                  <a:lnTo>
                    <a:pt x="1259219" y="26447"/>
                  </a:lnTo>
                  <a:lnTo>
                    <a:pt x="1308088" y="37756"/>
                  </a:lnTo>
                  <a:lnTo>
                    <a:pt x="1355888" y="50945"/>
                  </a:lnTo>
                  <a:lnTo>
                    <a:pt x="1402550" y="65959"/>
                  </a:lnTo>
                  <a:lnTo>
                    <a:pt x="1448005" y="82742"/>
                  </a:lnTo>
                  <a:lnTo>
                    <a:pt x="1492184" y="101242"/>
                  </a:lnTo>
                  <a:lnTo>
                    <a:pt x="1535017" y="121402"/>
                  </a:lnTo>
                  <a:lnTo>
                    <a:pt x="1576436" y="143170"/>
                  </a:lnTo>
                  <a:lnTo>
                    <a:pt x="1616371" y="166489"/>
                  </a:lnTo>
                  <a:lnTo>
                    <a:pt x="1654752" y="191306"/>
                  </a:lnTo>
                  <a:lnTo>
                    <a:pt x="1691511" y="217565"/>
                  </a:lnTo>
                  <a:lnTo>
                    <a:pt x="1726579" y="245213"/>
                  </a:lnTo>
                  <a:lnTo>
                    <a:pt x="1759885" y="274195"/>
                  </a:lnTo>
                  <a:lnTo>
                    <a:pt x="1791362" y="304455"/>
                  </a:lnTo>
                  <a:lnTo>
                    <a:pt x="1820940" y="335941"/>
                  </a:lnTo>
                  <a:lnTo>
                    <a:pt x="1848549" y="368597"/>
                  </a:lnTo>
                  <a:lnTo>
                    <a:pt x="1874120" y="402368"/>
                  </a:lnTo>
                  <a:lnTo>
                    <a:pt x="1897585" y="437200"/>
                  </a:lnTo>
                  <a:lnTo>
                    <a:pt x="1918873" y="473039"/>
                  </a:lnTo>
                  <a:lnTo>
                    <a:pt x="1937916" y="509829"/>
                  </a:lnTo>
                  <a:lnTo>
                    <a:pt x="1954645" y="547517"/>
                  </a:lnTo>
                  <a:lnTo>
                    <a:pt x="1968990" y="586047"/>
                  </a:lnTo>
                  <a:lnTo>
                    <a:pt x="1980882" y="625366"/>
                  </a:lnTo>
                  <a:lnTo>
                    <a:pt x="1990251" y="665418"/>
                  </a:lnTo>
                  <a:lnTo>
                    <a:pt x="1997030" y="706150"/>
                  </a:lnTo>
                  <a:lnTo>
                    <a:pt x="2001148" y="747506"/>
                  </a:lnTo>
                  <a:lnTo>
                    <a:pt x="2002536" y="789432"/>
                  </a:lnTo>
                  <a:lnTo>
                    <a:pt x="2001148" y="831357"/>
                  </a:lnTo>
                  <a:lnTo>
                    <a:pt x="1997030" y="872713"/>
                  </a:lnTo>
                  <a:lnTo>
                    <a:pt x="1990251" y="913445"/>
                  </a:lnTo>
                  <a:lnTo>
                    <a:pt x="1980882" y="953497"/>
                  </a:lnTo>
                  <a:lnTo>
                    <a:pt x="1968990" y="992816"/>
                  </a:lnTo>
                  <a:lnTo>
                    <a:pt x="1954645" y="1031346"/>
                  </a:lnTo>
                  <a:lnTo>
                    <a:pt x="1937916" y="1069034"/>
                  </a:lnTo>
                  <a:lnTo>
                    <a:pt x="1918873" y="1105824"/>
                  </a:lnTo>
                  <a:lnTo>
                    <a:pt x="1897585" y="1141663"/>
                  </a:lnTo>
                  <a:lnTo>
                    <a:pt x="1874120" y="1176495"/>
                  </a:lnTo>
                  <a:lnTo>
                    <a:pt x="1848549" y="1210266"/>
                  </a:lnTo>
                  <a:lnTo>
                    <a:pt x="1820940" y="1242922"/>
                  </a:lnTo>
                  <a:lnTo>
                    <a:pt x="1791362" y="1274408"/>
                  </a:lnTo>
                  <a:lnTo>
                    <a:pt x="1759885" y="1304668"/>
                  </a:lnTo>
                  <a:lnTo>
                    <a:pt x="1726579" y="1333650"/>
                  </a:lnTo>
                  <a:lnTo>
                    <a:pt x="1691511" y="1361298"/>
                  </a:lnTo>
                  <a:lnTo>
                    <a:pt x="1654752" y="1387557"/>
                  </a:lnTo>
                  <a:lnTo>
                    <a:pt x="1616371" y="1412374"/>
                  </a:lnTo>
                  <a:lnTo>
                    <a:pt x="1576436" y="1435693"/>
                  </a:lnTo>
                  <a:lnTo>
                    <a:pt x="1535017" y="1457461"/>
                  </a:lnTo>
                  <a:lnTo>
                    <a:pt x="1492184" y="1477621"/>
                  </a:lnTo>
                  <a:lnTo>
                    <a:pt x="1448005" y="1496121"/>
                  </a:lnTo>
                  <a:lnTo>
                    <a:pt x="1402550" y="1512904"/>
                  </a:lnTo>
                  <a:lnTo>
                    <a:pt x="1355888" y="1527918"/>
                  </a:lnTo>
                  <a:lnTo>
                    <a:pt x="1308088" y="1541107"/>
                  </a:lnTo>
                  <a:lnTo>
                    <a:pt x="1259219" y="1552416"/>
                  </a:lnTo>
                  <a:lnTo>
                    <a:pt x="1209351" y="1561792"/>
                  </a:lnTo>
                  <a:lnTo>
                    <a:pt x="1158552" y="1569179"/>
                  </a:lnTo>
                  <a:lnTo>
                    <a:pt x="1106893" y="1574523"/>
                  </a:lnTo>
                  <a:lnTo>
                    <a:pt x="1054441" y="1577769"/>
                  </a:lnTo>
                  <a:lnTo>
                    <a:pt x="1001267" y="1578864"/>
                  </a:lnTo>
                  <a:lnTo>
                    <a:pt x="948094" y="1577769"/>
                  </a:lnTo>
                  <a:lnTo>
                    <a:pt x="895642" y="1574523"/>
                  </a:lnTo>
                  <a:lnTo>
                    <a:pt x="843983" y="1569179"/>
                  </a:lnTo>
                  <a:lnTo>
                    <a:pt x="793184" y="1561792"/>
                  </a:lnTo>
                  <a:lnTo>
                    <a:pt x="743316" y="1552416"/>
                  </a:lnTo>
                  <a:lnTo>
                    <a:pt x="694447" y="1541107"/>
                  </a:lnTo>
                  <a:lnTo>
                    <a:pt x="646647" y="1527918"/>
                  </a:lnTo>
                  <a:lnTo>
                    <a:pt x="599985" y="1512904"/>
                  </a:lnTo>
                  <a:lnTo>
                    <a:pt x="554530" y="1496121"/>
                  </a:lnTo>
                  <a:lnTo>
                    <a:pt x="510351" y="1477621"/>
                  </a:lnTo>
                  <a:lnTo>
                    <a:pt x="467518" y="1457461"/>
                  </a:lnTo>
                  <a:lnTo>
                    <a:pt x="426099" y="1435693"/>
                  </a:lnTo>
                  <a:lnTo>
                    <a:pt x="386164" y="1412374"/>
                  </a:lnTo>
                  <a:lnTo>
                    <a:pt x="347783" y="1387557"/>
                  </a:lnTo>
                  <a:lnTo>
                    <a:pt x="311024" y="1361298"/>
                  </a:lnTo>
                  <a:lnTo>
                    <a:pt x="275956" y="1333650"/>
                  </a:lnTo>
                  <a:lnTo>
                    <a:pt x="242650" y="1304668"/>
                  </a:lnTo>
                  <a:lnTo>
                    <a:pt x="211173" y="1274408"/>
                  </a:lnTo>
                  <a:lnTo>
                    <a:pt x="181595" y="1242922"/>
                  </a:lnTo>
                  <a:lnTo>
                    <a:pt x="153986" y="1210266"/>
                  </a:lnTo>
                  <a:lnTo>
                    <a:pt x="128415" y="1176495"/>
                  </a:lnTo>
                  <a:lnTo>
                    <a:pt x="104950" y="1141663"/>
                  </a:lnTo>
                  <a:lnTo>
                    <a:pt x="83662" y="1105824"/>
                  </a:lnTo>
                  <a:lnTo>
                    <a:pt x="64619" y="1069034"/>
                  </a:lnTo>
                  <a:lnTo>
                    <a:pt x="47890" y="1031346"/>
                  </a:lnTo>
                  <a:lnTo>
                    <a:pt x="33545" y="992816"/>
                  </a:lnTo>
                  <a:lnTo>
                    <a:pt x="21653" y="953497"/>
                  </a:lnTo>
                  <a:lnTo>
                    <a:pt x="12284" y="913445"/>
                  </a:lnTo>
                  <a:lnTo>
                    <a:pt x="5505" y="872713"/>
                  </a:lnTo>
                  <a:lnTo>
                    <a:pt x="1387" y="831357"/>
                  </a:lnTo>
                  <a:lnTo>
                    <a:pt x="0" y="789432"/>
                  </a:lnTo>
                  <a:close/>
                </a:path>
                <a:path w="4282440" h="3139440">
                  <a:moveTo>
                    <a:pt x="1633727" y="1969008"/>
                  </a:moveTo>
                  <a:lnTo>
                    <a:pt x="1634684" y="1924111"/>
                  </a:lnTo>
                  <a:lnTo>
                    <a:pt x="1637530" y="1879643"/>
                  </a:lnTo>
                  <a:lnTo>
                    <a:pt x="1642232" y="1835632"/>
                  </a:lnTo>
                  <a:lnTo>
                    <a:pt x="1648755" y="1792110"/>
                  </a:lnTo>
                  <a:lnTo>
                    <a:pt x="1657065" y="1749106"/>
                  </a:lnTo>
                  <a:lnTo>
                    <a:pt x="1667128" y="1706651"/>
                  </a:lnTo>
                  <a:lnTo>
                    <a:pt x="1678909" y="1664775"/>
                  </a:lnTo>
                  <a:lnTo>
                    <a:pt x="1692374" y="1623508"/>
                  </a:lnTo>
                  <a:lnTo>
                    <a:pt x="1707489" y="1582881"/>
                  </a:lnTo>
                  <a:lnTo>
                    <a:pt x="1724219" y="1542925"/>
                  </a:lnTo>
                  <a:lnTo>
                    <a:pt x="1742530" y="1503668"/>
                  </a:lnTo>
                  <a:lnTo>
                    <a:pt x="1762388" y="1465142"/>
                  </a:lnTo>
                  <a:lnTo>
                    <a:pt x="1783759" y="1427377"/>
                  </a:lnTo>
                  <a:lnTo>
                    <a:pt x="1806608" y="1390403"/>
                  </a:lnTo>
                  <a:lnTo>
                    <a:pt x="1830901" y="1354251"/>
                  </a:lnTo>
                  <a:lnTo>
                    <a:pt x="1856604" y="1318951"/>
                  </a:lnTo>
                  <a:lnTo>
                    <a:pt x="1883682" y="1284533"/>
                  </a:lnTo>
                  <a:lnTo>
                    <a:pt x="1912101" y="1251027"/>
                  </a:lnTo>
                  <a:lnTo>
                    <a:pt x="1941827" y="1218464"/>
                  </a:lnTo>
                  <a:lnTo>
                    <a:pt x="1972825" y="1186874"/>
                  </a:lnTo>
                  <a:lnTo>
                    <a:pt x="2005061" y="1156288"/>
                  </a:lnTo>
                  <a:lnTo>
                    <a:pt x="2038502" y="1126735"/>
                  </a:lnTo>
                  <a:lnTo>
                    <a:pt x="2073111" y="1098246"/>
                  </a:lnTo>
                  <a:lnTo>
                    <a:pt x="2108856" y="1070852"/>
                  </a:lnTo>
                  <a:lnTo>
                    <a:pt x="2145702" y="1044582"/>
                  </a:lnTo>
                  <a:lnTo>
                    <a:pt x="2183615" y="1019467"/>
                  </a:lnTo>
                  <a:lnTo>
                    <a:pt x="2222559" y="995537"/>
                  </a:lnTo>
                  <a:lnTo>
                    <a:pt x="2262502" y="972822"/>
                  </a:lnTo>
                  <a:lnTo>
                    <a:pt x="2303409" y="951354"/>
                  </a:lnTo>
                  <a:lnTo>
                    <a:pt x="2345245" y="931161"/>
                  </a:lnTo>
                  <a:lnTo>
                    <a:pt x="2387976" y="912275"/>
                  </a:lnTo>
                  <a:lnTo>
                    <a:pt x="2431568" y="894726"/>
                  </a:lnTo>
                  <a:lnTo>
                    <a:pt x="2475986" y="878544"/>
                  </a:lnTo>
                  <a:lnTo>
                    <a:pt x="2521197" y="863759"/>
                  </a:lnTo>
                  <a:lnTo>
                    <a:pt x="2567166" y="850402"/>
                  </a:lnTo>
                  <a:lnTo>
                    <a:pt x="2613858" y="838503"/>
                  </a:lnTo>
                  <a:lnTo>
                    <a:pt x="2661240" y="828091"/>
                  </a:lnTo>
                  <a:lnTo>
                    <a:pt x="2709276" y="819199"/>
                  </a:lnTo>
                  <a:lnTo>
                    <a:pt x="2757933" y="811855"/>
                  </a:lnTo>
                  <a:lnTo>
                    <a:pt x="2807177" y="806091"/>
                  </a:lnTo>
                  <a:lnTo>
                    <a:pt x="2856973" y="801936"/>
                  </a:lnTo>
                  <a:lnTo>
                    <a:pt x="2907286" y="799421"/>
                  </a:lnTo>
                  <a:lnTo>
                    <a:pt x="2958084" y="798576"/>
                  </a:lnTo>
                  <a:lnTo>
                    <a:pt x="3008881" y="799421"/>
                  </a:lnTo>
                  <a:lnTo>
                    <a:pt x="3059194" y="801936"/>
                  </a:lnTo>
                  <a:lnTo>
                    <a:pt x="3108990" y="806091"/>
                  </a:lnTo>
                  <a:lnTo>
                    <a:pt x="3158234" y="811855"/>
                  </a:lnTo>
                  <a:lnTo>
                    <a:pt x="3206891" y="819199"/>
                  </a:lnTo>
                  <a:lnTo>
                    <a:pt x="3254927" y="828091"/>
                  </a:lnTo>
                  <a:lnTo>
                    <a:pt x="3302309" y="838503"/>
                  </a:lnTo>
                  <a:lnTo>
                    <a:pt x="3349001" y="850402"/>
                  </a:lnTo>
                  <a:lnTo>
                    <a:pt x="3394970" y="863759"/>
                  </a:lnTo>
                  <a:lnTo>
                    <a:pt x="3440181" y="878544"/>
                  </a:lnTo>
                  <a:lnTo>
                    <a:pt x="3484599" y="894726"/>
                  </a:lnTo>
                  <a:lnTo>
                    <a:pt x="3528191" y="912275"/>
                  </a:lnTo>
                  <a:lnTo>
                    <a:pt x="3570922" y="931161"/>
                  </a:lnTo>
                  <a:lnTo>
                    <a:pt x="3612758" y="951354"/>
                  </a:lnTo>
                  <a:lnTo>
                    <a:pt x="3653665" y="972822"/>
                  </a:lnTo>
                  <a:lnTo>
                    <a:pt x="3693608" y="995537"/>
                  </a:lnTo>
                  <a:lnTo>
                    <a:pt x="3732552" y="1019467"/>
                  </a:lnTo>
                  <a:lnTo>
                    <a:pt x="3770465" y="1044582"/>
                  </a:lnTo>
                  <a:lnTo>
                    <a:pt x="3807311" y="1070852"/>
                  </a:lnTo>
                  <a:lnTo>
                    <a:pt x="3843056" y="1098246"/>
                  </a:lnTo>
                  <a:lnTo>
                    <a:pt x="3877665" y="1126735"/>
                  </a:lnTo>
                  <a:lnTo>
                    <a:pt x="3911106" y="1156288"/>
                  </a:lnTo>
                  <a:lnTo>
                    <a:pt x="3943342" y="1186874"/>
                  </a:lnTo>
                  <a:lnTo>
                    <a:pt x="3974340" y="1218464"/>
                  </a:lnTo>
                  <a:lnTo>
                    <a:pt x="4004066" y="1251027"/>
                  </a:lnTo>
                  <a:lnTo>
                    <a:pt x="4032485" y="1284533"/>
                  </a:lnTo>
                  <a:lnTo>
                    <a:pt x="4059563" y="1318951"/>
                  </a:lnTo>
                  <a:lnTo>
                    <a:pt x="4085266" y="1354251"/>
                  </a:lnTo>
                  <a:lnTo>
                    <a:pt x="4109559" y="1390403"/>
                  </a:lnTo>
                  <a:lnTo>
                    <a:pt x="4132408" y="1427377"/>
                  </a:lnTo>
                  <a:lnTo>
                    <a:pt x="4153779" y="1465142"/>
                  </a:lnTo>
                  <a:lnTo>
                    <a:pt x="4173637" y="1503668"/>
                  </a:lnTo>
                  <a:lnTo>
                    <a:pt x="4191948" y="1542925"/>
                  </a:lnTo>
                  <a:lnTo>
                    <a:pt x="4208678" y="1582881"/>
                  </a:lnTo>
                  <a:lnTo>
                    <a:pt x="4223793" y="1623508"/>
                  </a:lnTo>
                  <a:lnTo>
                    <a:pt x="4237258" y="1664775"/>
                  </a:lnTo>
                  <a:lnTo>
                    <a:pt x="4249039" y="1706651"/>
                  </a:lnTo>
                  <a:lnTo>
                    <a:pt x="4259102" y="1749106"/>
                  </a:lnTo>
                  <a:lnTo>
                    <a:pt x="4267412" y="1792110"/>
                  </a:lnTo>
                  <a:lnTo>
                    <a:pt x="4273935" y="1835632"/>
                  </a:lnTo>
                  <a:lnTo>
                    <a:pt x="4278637" y="1879643"/>
                  </a:lnTo>
                  <a:lnTo>
                    <a:pt x="4281483" y="1924111"/>
                  </a:lnTo>
                  <a:lnTo>
                    <a:pt x="4282440" y="1969008"/>
                  </a:lnTo>
                  <a:lnTo>
                    <a:pt x="4281483" y="2013904"/>
                  </a:lnTo>
                  <a:lnTo>
                    <a:pt x="4278637" y="2058372"/>
                  </a:lnTo>
                  <a:lnTo>
                    <a:pt x="4273935" y="2102383"/>
                  </a:lnTo>
                  <a:lnTo>
                    <a:pt x="4267412" y="2145905"/>
                  </a:lnTo>
                  <a:lnTo>
                    <a:pt x="4259102" y="2188909"/>
                  </a:lnTo>
                  <a:lnTo>
                    <a:pt x="4249039" y="2231364"/>
                  </a:lnTo>
                  <a:lnTo>
                    <a:pt x="4237258" y="2273240"/>
                  </a:lnTo>
                  <a:lnTo>
                    <a:pt x="4223793" y="2314507"/>
                  </a:lnTo>
                  <a:lnTo>
                    <a:pt x="4208678" y="2355134"/>
                  </a:lnTo>
                  <a:lnTo>
                    <a:pt x="4191948" y="2395090"/>
                  </a:lnTo>
                  <a:lnTo>
                    <a:pt x="4173637" y="2434347"/>
                  </a:lnTo>
                  <a:lnTo>
                    <a:pt x="4153779" y="2472873"/>
                  </a:lnTo>
                  <a:lnTo>
                    <a:pt x="4132408" y="2510638"/>
                  </a:lnTo>
                  <a:lnTo>
                    <a:pt x="4109559" y="2547612"/>
                  </a:lnTo>
                  <a:lnTo>
                    <a:pt x="4085266" y="2583764"/>
                  </a:lnTo>
                  <a:lnTo>
                    <a:pt x="4059563" y="2619064"/>
                  </a:lnTo>
                  <a:lnTo>
                    <a:pt x="4032485" y="2653482"/>
                  </a:lnTo>
                  <a:lnTo>
                    <a:pt x="4004066" y="2686988"/>
                  </a:lnTo>
                  <a:lnTo>
                    <a:pt x="3974340" y="2719551"/>
                  </a:lnTo>
                  <a:lnTo>
                    <a:pt x="3943342" y="2751141"/>
                  </a:lnTo>
                  <a:lnTo>
                    <a:pt x="3911106" y="2781727"/>
                  </a:lnTo>
                  <a:lnTo>
                    <a:pt x="3877665" y="2811280"/>
                  </a:lnTo>
                  <a:lnTo>
                    <a:pt x="3843056" y="2839769"/>
                  </a:lnTo>
                  <a:lnTo>
                    <a:pt x="3807311" y="2867163"/>
                  </a:lnTo>
                  <a:lnTo>
                    <a:pt x="3770465" y="2893433"/>
                  </a:lnTo>
                  <a:lnTo>
                    <a:pt x="3732552" y="2918548"/>
                  </a:lnTo>
                  <a:lnTo>
                    <a:pt x="3693608" y="2942478"/>
                  </a:lnTo>
                  <a:lnTo>
                    <a:pt x="3653665" y="2965193"/>
                  </a:lnTo>
                  <a:lnTo>
                    <a:pt x="3612758" y="2986661"/>
                  </a:lnTo>
                  <a:lnTo>
                    <a:pt x="3570922" y="3006854"/>
                  </a:lnTo>
                  <a:lnTo>
                    <a:pt x="3528191" y="3025740"/>
                  </a:lnTo>
                  <a:lnTo>
                    <a:pt x="3484599" y="3043289"/>
                  </a:lnTo>
                  <a:lnTo>
                    <a:pt x="3440181" y="3059471"/>
                  </a:lnTo>
                  <a:lnTo>
                    <a:pt x="3394970" y="3074256"/>
                  </a:lnTo>
                  <a:lnTo>
                    <a:pt x="3349001" y="3087613"/>
                  </a:lnTo>
                  <a:lnTo>
                    <a:pt x="3302309" y="3099512"/>
                  </a:lnTo>
                  <a:lnTo>
                    <a:pt x="3254927" y="3109924"/>
                  </a:lnTo>
                  <a:lnTo>
                    <a:pt x="3206891" y="3118816"/>
                  </a:lnTo>
                  <a:lnTo>
                    <a:pt x="3158234" y="3126160"/>
                  </a:lnTo>
                  <a:lnTo>
                    <a:pt x="3108990" y="3131924"/>
                  </a:lnTo>
                  <a:lnTo>
                    <a:pt x="3059194" y="3136079"/>
                  </a:lnTo>
                  <a:lnTo>
                    <a:pt x="3008881" y="3138594"/>
                  </a:lnTo>
                  <a:lnTo>
                    <a:pt x="2958084" y="3139440"/>
                  </a:lnTo>
                  <a:lnTo>
                    <a:pt x="2907286" y="3138594"/>
                  </a:lnTo>
                  <a:lnTo>
                    <a:pt x="2856973" y="3136079"/>
                  </a:lnTo>
                  <a:lnTo>
                    <a:pt x="2807177" y="3131924"/>
                  </a:lnTo>
                  <a:lnTo>
                    <a:pt x="2757933" y="3126160"/>
                  </a:lnTo>
                  <a:lnTo>
                    <a:pt x="2709276" y="3118816"/>
                  </a:lnTo>
                  <a:lnTo>
                    <a:pt x="2661240" y="3109924"/>
                  </a:lnTo>
                  <a:lnTo>
                    <a:pt x="2613858" y="3099512"/>
                  </a:lnTo>
                  <a:lnTo>
                    <a:pt x="2567166" y="3087613"/>
                  </a:lnTo>
                  <a:lnTo>
                    <a:pt x="2521197" y="3074256"/>
                  </a:lnTo>
                  <a:lnTo>
                    <a:pt x="2475986" y="3059471"/>
                  </a:lnTo>
                  <a:lnTo>
                    <a:pt x="2431568" y="3043289"/>
                  </a:lnTo>
                  <a:lnTo>
                    <a:pt x="2387976" y="3025740"/>
                  </a:lnTo>
                  <a:lnTo>
                    <a:pt x="2345245" y="3006854"/>
                  </a:lnTo>
                  <a:lnTo>
                    <a:pt x="2303409" y="2986661"/>
                  </a:lnTo>
                  <a:lnTo>
                    <a:pt x="2262502" y="2965193"/>
                  </a:lnTo>
                  <a:lnTo>
                    <a:pt x="2222559" y="2942478"/>
                  </a:lnTo>
                  <a:lnTo>
                    <a:pt x="2183615" y="2918548"/>
                  </a:lnTo>
                  <a:lnTo>
                    <a:pt x="2145702" y="2893433"/>
                  </a:lnTo>
                  <a:lnTo>
                    <a:pt x="2108856" y="2867163"/>
                  </a:lnTo>
                  <a:lnTo>
                    <a:pt x="2073111" y="2839769"/>
                  </a:lnTo>
                  <a:lnTo>
                    <a:pt x="2038502" y="2811280"/>
                  </a:lnTo>
                  <a:lnTo>
                    <a:pt x="2005061" y="2781727"/>
                  </a:lnTo>
                  <a:lnTo>
                    <a:pt x="1972825" y="2751141"/>
                  </a:lnTo>
                  <a:lnTo>
                    <a:pt x="1941827" y="2719551"/>
                  </a:lnTo>
                  <a:lnTo>
                    <a:pt x="1912101" y="2686988"/>
                  </a:lnTo>
                  <a:lnTo>
                    <a:pt x="1883682" y="2653482"/>
                  </a:lnTo>
                  <a:lnTo>
                    <a:pt x="1856604" y="2619064"/>
                  </a:lnTo>
                  <a:lnTo>
                    <a:pt x="1830901" y="2583764"/>
                  </a:lnTo>
                  <a:lnTo>
                    <a:pt x="1806608" y="2547612"/>
                  </a:lnTo>
                  <a:lnTo>
                    <a:pt x="1783759" y="2510638"/>
                  </a:lnTo>
                  <a:lnTo>
                    <a:pt x="1762388" y="2472873"/>
                  </a:lnTo>
                  <a:lnTo>
                    <a:pt x="1742530" y="2434347"/>
                  </a:lnTo>
                  <a:lnTo>
                    <a:pt x="1724219" y="2395090"/>
                  </a:lnTo>
                  <a:lnTo>
                    <a:pt x="1707489" y="2355134"/>
                  </a:lnTo>
                  <a:lnTo>
                    <a:pt x="1692374" y="2314507"/>
                  </a:lnTo>
                  <a:lnTo>
                    <a:pt x="1678909" y="2273240"/>
                  </a:lnTo>
                  <a:lnTo>
                    <a:pt x="1667128" y="2231364"/>
                  </a:lnTo>
                  <a:lnTo>
                    <a:pt x="1657065" y="2188909"/>
                  </a:lnTo>
                  <a:lnTo>
                    <a:pt x="1648755" y="2145905"/>
                  </a:lnTo>
                  <a:lnTo>
                    <a:pt x="1642232" y="2102383"/>
                  </a:lnTo>
                  <a:lnTo>
                    <a:pt x="1637530" y="2058372"/>
                  </a:lnTo>
                  <a:lnTo>
                    <a:pt x="1634684" y="2013904"/>
                  </a:lnTo>
                  <a:lnTo>
                    <a:pt x="1633727" y="1969008"/>
                  </a:lnTo>
                  <a:close/>
                </a:path>
              </a:pathLst>
            </a:custGeom>
            <a:ln w="39624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97936" y="4344161"/>
              <a:ext cx="672465" cy="756285"/>
            </a:xfrm>
            <a:custGeom>
              <a:avLst/>
              <a:gdLst/>
              <a:ahLst/>
              <a:cxnLst/>
              <a:rect l="l" t="t" r="r" b="b"/>
              <a:pathLst>
                <a:path w="672464" h="756285">
                  <a:moveTo>
                    <a:pt x="658876" y="0"/>
                  </a:moveTo>
                  <a:lnTo>
                    <a:pt x="489203" y="13207"/>
                  </a:lnTo>
                  <a:lnTo>
                    <a:pt x="534924" y="52324"/>
                  </a:lnTo>
                  <a:lnTo>
                    <a:pt x="0" y="677671"/>
                  </a:lnTo>
                  <a:lnTo>
                    <a:pt x="91439" y="755904"/>
                  </a:lnTo>
                  <a:lnTo>
                    <a:pt x="626363" y="130556"/>
                  </a:lnTo>
                  <a:lnTo>
                    <a:pt x="672084" y="169671"/>
                  </a:lnTo>
                  <a:lnTo>
                    <a:pt x="65887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97936" y="4344161"/>
              <a:ext cx="672465" cy="756285"/>
            </a:xfrm>
            <a:custGeom>
              <a:avLst/>
              <a:gdLst/>
              <a:ahLst/>
              <a:cxnLst/>
              <a:rect l="l" t="t" r="r" b="b"/>
              <a:pathLst>
                <a:path w="672464" h="756285">
                  <a:moveTo>
                    <a:pt x="672084" y="169671"/>
                  </a:moveTo>
                  <a:lnTo>
                    <a:pt x="626363" y="130556"/>
                  </a:lnTo>
                  <a:lnTo>
                    <a:pt x="91439" y="755904"/>
                  </a:lnTo>
                  <a:lnTo>
                    <a:pt x="0" y="677671"/>
                  </a:lnTo>
                  <a:lnTo>
                    <a:pt x="534924" y="52324"/>
                  </a:lnTo>
                  <a:lnTo>
                    <a:pt x="489203" y="13207"/>
                  </a:lnTo>
                  <a:lnTo>
                    <a:pt x="658876" y="0"/>
                  </a:lnTo>
                  <a:lnTo>
                    <a:pt x="672084" y="16967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6847" y="2429256"/>
              <a:ext cx="252984" cy="21336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839592" y="5110733"/>
            <a:ext cx="9918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New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Input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642359" y="3377184"/>
            <a:ext cx="1207135" cy="1390015"/>
            <a:chOff x="3642359" y="3377184"/>
            <a:chExt cx="1207135" cy="1390015"/>
          </a:xfrm>
        </p:grpSpPr>
        <p:sp>
          <p:nvSpPr>
            <p:cNvPr id="10" name="object 10"/>
            <p:cNvSpPr/>
            <p:nvPr/>
          </p:nvSpPr>
          <p:spPr>
            <a:xfrm>
              <a:off x="3919727" y="4072128"/>
              <a:ext cx="259079" cy="222885"/>
            </a:xfrm>
            <a:custGeom>
              <a:avLst/>
              <a:gdLst/>
              <a:ahLst/>
              <a:cxnLst/>
              <a:rect l="l" t="t" r="r" b="b"/>
              <a:pathLst>
                <a:path w="259079" h="222885">
                  <a:moveTo>
                    <a:pt x="129539" y="0"/>
                  </a:moveTo>
                  <a:lnTo>
                    <a:pt x="79134" y="8739"/>
                  </a:lnTo>
                  <a:lnTo>
                    <a:pt x="37957" y="32575"/>
                  </a:lnTo>
                  <a:lnTo>
                    <a:pt x="10185" y="67937"/>
                  </a:lnTo>
                  <a:lnTo>
                    <a:pt x="0" y="111252"/>
                  </a:lnTo>
                  <a:lnTo>
                    <a:pt x="10185" y="154566"/>
                  </a:lnTo>
                  <a:lnTo>
                    <a:pt x="37957" y="189928"/>
                  </a:lnTo>
                  <a:lnTo>
                    <a:pt x="79134" y="213764"/>
                  </a:lnTo>
                  <a:lnTo>
                    <a:pt x="129539" y="222504"/>
                  </a:lnTo>
                  <a:lnTo>
                    <a:pt x="179945" y="213764"/>
                  </a:lnTo>
                  <a:lnTo>
                    <a:pt x="221122" y="189928"/>
                  </a:lnTo>
                  <a:lnTo>
                    <a:pt x="248894" y="154566"/>
                  </a:lnTo>
                  <a:lnTo>
                    <a:pt x="259080" y="111252"/>
                  </a:lnTo>
                  <a:lnTo>
                    <a:pt x="248894" y="67937"/>
                  </a:lnTo>
                  <a:lnTo>
                    <a:pt x="221122" y="32575"/>
                  </a:lnTo>
                  <a:lnTo>
                    <a:pt x="179945" y="8739"/>
                  </a:lnTo>
                  <a:lnTo>
                    <a:pt x="129539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19727" y="4072128"/>
              <a:ext cx="259079" cy="222885"/>
            </a:xfrm>
            <a:custGeom>
              <a:avLst/>
              <a:gdLst/>
              <a:ahLst/>
              <a:cxnLst/>
              <a:rect l="l" t="t" r="r" b="b"/>
              <a:pathLst>
                <a:path w="259079" h="222885">
                  <a:moveTo>
                    <a:pt x="0" y="111252"/>
                  </a:moveTo>
                  <a:lnTo>
                    <a:pt x="10185" y="67937"/>
                  </a:lnTo>
                  <a:lnTo>
                    <a:pt x="37957" y="32575"/>
                  </a:lnTo>
                  <a:lnTo>
                    <a:pt x="79134" y="8739"/>
                  </a:lnTo>
                  <a:lnTo>
                    <a:pt x="129539" y="0"/>
                  </a:lnTo>
                  <a:lnTo>
                    <a:pt x="179945" y="8739"/>
                  </a:lnTo>
                  <a:lnTo>
                    <a:pt x="221122" y="32575"/>
                  </a:lnTo>
                  <a:lnTo>
                    <a:pt x="248894" y="67937"/>
                  </a:lnTo>
                  <a:lnTo>
                    <a:pt x="259080" y="111252"/>
                  </a:lnTo>
                  <a:lnTo>
                    <a:pt x="248894" y="154566"/>
                  </a:lnTo>
                  <a:lnTo>
                    <a:pt x="221122" y="189928"/>
                  </a:lnTo>
                  <a:lnTo>
                    <a:pt x="179945" y="213764"/>
                  </a:lnTo>
                  <a:lnTo>
                    <a:pt x="129539" y="222504"/>
                  </a:lnTo>
                  <a:lnTo>
                    <a:pt x="79134" y="213764"/>
                  </a:lnTo>
                  <a:lnTo>
                    <a:pt x="37957" y="189928"/>
                  </a:lnTo>
                  <a:lnTo>
                    <a:pt x="10185" y="154566"/>
                  </a:lnTo>
                  <a:lnTo>
                    <a:pt x="0" y="111252"/>
                  </a:lnTo>
                  <a:close/>
                </a:path>
              </a:pathLst>
            </a:custGeom>
            <a:ln w="12192">
              <a:solidFill>
                <a:srgbClr val="AD5A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56075" y="3390900"/>
              <a:ext cx="1179830" cy="1362710"/>
            </a:xfrm>
            <a:custGeom>
              <a:avLst/>
              <a:gdLst/>
              <a:ahLst/>
              <a:cxnLst/>
              <a:rect l="l" t="t" r="r" b="b"/>
              <a:pathLst>
                <a:path w="1179829" h="1362710">
                  <a:moveTo>
                    <a:pt x="0" y="681227"/>
                  </a:moveTo>
                  <a:lnTo>
                    <a:pt x="1617" y="630394"/>
                  </a:lnTo>
                  <a:lnTo>
                    <a:pt x="6394" y="580574"/>
                  </a:lnTo>
                  <a:lnTo>
                    <a:pt x="14216" y="531899"/>
                  </a:lnTo>
                  <a:lnTo>
                    <a:pt x="24969" y="484501"/>
                  </a:lnTo>
                  <a:lnTo>
                    <a:pt x="38539" y="438512"/>
                  </a:lnTo>
                  <a:lnTo>
                    <a:pt x="54812" y="394064"/>
                  </a:lnTo>
                  <a:lnTo>
                    <a:pt x="73674" y="351288"/>
                  </a:lnTo>
                  <a:lnTo>
                    <a:pt x="95012" y="310317"/>
                  </a:lnTo>
                  <a:lnTo>
                    <a:pt x="118711" y="271282"/>
                  </a:lnTo>
                  <a:lnTo>
                    <a:pt x="144656" y="234315"/>
                  </a:lnTo>
                  <a:lnTo>
                    <a:pt x="172735" y="199548"/>
                  </a:lnTo>
                  <a:lnTo>
                    <a:pt x="202833" y="167113"/>
                  </a:lnTo>
                  <a:lnTo>
                    <a:pt x="234837" y="137141"/>
                  </a:lnTo>
                  <a:lnTo>
                    <a:pt x="268631" y="109764"/>
                  </a:lnTo>
                  <a:lnTo>
                    <a:pt x="304103" y="85115"/>
                  </a:lnTo>
                  <a:lnTo>
                    <a:pt x="341137" y="63324"/>
                  </a:lnTo>
                  <a:lnTo>
                    <a:pt x="379621" y="44524"/>
                  </a:lnTo>
                  <a:lnTo>
                    <a:pt x="419440" y="28847"/>
                  </a:lnTo>
                  <a:lnTo>
                    <a:pt x="460480" y="16424"/>
                  </a:lnTo>
                  <a:lnTo>
                    <a:pt x="502628" y="7387"/>
                  </a:lnTo>
                  <a:lnTo>
                    <a:pt x="545768" y="1868"/>
                  </a:lnTo>
                  <a:lnTo>
                    <a:pt x="589788" y="0"/>
                  </a:lnTo>
                  <a:lnTo>
                    <a:pt x="633807" y="1868"/>
                  </a:lnTo>
                  <a:lnTo>
                    <a:pt x="676947" y="7387"/>
                  </a:lnTo>
                  <a:lnTo>
                    <a:pt x="719095" y="16424"/>
                  </a:lnTo>
                  <a:lnTo>
                    <a:pt x="760135" y="28847"/>
                  </a:lnTo>
                  <a:lnTo>
                    <a:pt x="799954" y="44524"/>
                  </a:lnTo>
                  <a:lnTo>
                    <a:pt x="838438" y="63324"/>
                  </a:lnTo>
                  <a:lnTo>
                    <a:pt x="875472" y="85115"/>
                  </a:lnTo>
                  <a:lnTo>
                    <a:pt x="910944" y="109764"/>
                  </a:lnTo>
                  <a:lnTo>
                    <a:pt x="944738" y="137141"/>
                  </a:lnTo>
                  <a:lnTo>
                    <a:pt x="976742" y="167113"/>
                  </a:lnTo>
                  <a:lnTo>
                    <a:pt x="1006840" y="199548"/>
                  </a:lnTo>
                  <a:lnTo>
                    <a:pt x="1034919" y="234315"/>
                  </a:lnTo>
                  <a:lnTo>
                    <a:pt x="1060864" y="271282"/>
                  </a:lnTo>
                  <a:lnTo>
                    <a:pt x="1084563" y="310317"/>
                  </a:lnTo>
                  <a:lnTo>
                    <a:pt x="1105901" y="351288"/>
                  </a:lnTo>
                  <a:lnTo>
                    <a:pt x="1124763" y="394064"/>
                  </a:lnTo>
                  <a:lnTo>
                    <a:pt x="1141036" y="438512"/>
                  </a:lnTo>
                  <a:lnTo>
                    <a:pt x="1154606" y="484501"/>
                  </a:lnTo>
                  <a:lnTo>
                    <a:pt x="1165359" y="531899"/>
                  </a:lnTo>
                  <a:lnTo>
                    <a:pt x="1173181" y="580574"/>
                  </a:lnTo>
                  <a:lnTo>
                    <a:pt x="1177958" y="630394"/>
                  </a:lnTo>
                  <a:lnTo>
                    <a:pt x="1179576" y="681227"/>
                  </a:lnTo>
                  <a:lnTo>
                    <a:pt x="1177958" y="732061"/>
                  </a:lnTo>
                  <a:lnTo>
                    <a:pt x="1173181" y="781881"/>
                  </a:lnTo>
                  <a:lnTo>
                    <a:pt x="1165359" y="830556"/>
                  </a:lnTo>
                  <a:lnTo>
                    <a:pt x="1154606" y="877954"/>
                  </a:lnTo>
                  <a:lnTo>
                    <a:pt x="1141036" y="923943"/>
                  </a:lnTo>
                  <a:lnTo>
                    <a:pt x="1124763" y="968391"/>
                  </a:lnTo>
                  <a:lnTo>
                    <a:pt x="1105901" y="1011167"/>
                  </a:lnTo>
                  <a:lnTo>
                    <a:pt x="1084563" y="1052138"/>
                  </a:lnTo>
                  <a:lnTo>
                    <a:pt x="1060864" y="1091173"/>
                  </a:lnTo>
                  <a:lnTo>
                    <a:pt x="1034919" y="1128140"/>
                  </a:lnTo>
                  <a:lnTo>
                    <a:pt x="1006840" y="1162907"/>
                  </a:lnTo>
                  <a:lnTo>
                    <a:pt x="976742" y="1195342"/>
                  </a:lnTo>
                  <a:lnTo>
                    <a:pt x="944738" y="1225314"/>
                  </a:lnTo>
                  <a:lnTo>
                    <a:pt x="910944" y="1252691"/>
                  </a:lnTo>
                  <a:lnTo>
                    <a:pt x="875472" y="1277340"/>
                  </a:lnTo>
                  <a:lnTo>
                    <a:pt x="838438" y="1299131"/>
                  </a:lnTo>
                  <a:lnTo>
                    <a:pt x="799954" y="1317931"/>
                  </a:lnTo>
                  <a:lnTo>
                    <a:pt x="760135" y="1333608"/>
                  </a:lnTo>
                  <a:lnTo>
                    <a:pt x="719095" y="1346031"/>
                  </a:lnTo>
                  <a:lnTo>
                    <a:pt x="676947" y="1355068"/>
                  </a:lnTo>
                  <a:lnTo>
                    <a:pt x="633807" y="1360587"/>
                  </a:lnTo>
                  <a:lnTo>
                    <a:pt x="589788" y="1362456"/>
                  </a:lnTo>
                  <a:lnTo>
                    <a:pt x="545768" y="1360587"/>
                  </a:lnTo>
                  <a:lnTo>
                    <a:pt x="502628" y="1355068"/>
                  </a:lnTo>
                  <a:lnTo>
                    <a:pt x="460480" y="1346031"/>
                  </a:lnTo>
                  <a:lnTo>
                    <a:pt x="419440" y="1333608"/>
                  </a:lnTo>
                  <a:lnTo>
                    <a:pt x="379621" y="1317931"/>
                  </a:lnTo>
                  <a:lnTo>
                    <a:pt x="341137" y="1299131"/>
                  </a:lnTo>
                  <a:lnTo>
                    <a:pt x="304103" y="1277340"/>
                  </a:lnTo>
                  <a:lnTo>
                    <a:pt x="268631" y="1252691"/>
                  </a:lnTo>
                  <a:lnTo>
                    <a:pt x="234837" y="1225314"/>
                  </a:lnTo>
                  <a:lnTo>
                    <a:pt x="202833" y="1195342"/>
                  </a:lnTo>
                  <a:lnTo>
                    <a:pt x="172735" y="1162907"/>
                  </a:lnTo>
                  <a:lnTo>
                    <a:pt x="144656" y="1128140"/>
                  </a:lnTo>
                  <a:lnTo>
                    <a:pt x="118711" y="1091173"/>
                  </a:lnTo>
                  <a:lnTo>
                    <a:pt x="95012" y="1052138"/>
                  </a:lnTo>
                  <a:lnTo>
                    <a:pt x="73674" y="1011167"/>
                  </a:lnTo>
                  <a:lnTo>
                    <a:pt x="54812" y="968391"/>
                  </a:lnTo>
                  <a:lnTo>
                    <a:pt x="38539" y="923943"/>
                  </a:lnTo>
                  <a:lnTo>
                    <a:pt x="24969" y="877954"/>
                  </a:lnTo>
                  <a:lnTo>
                    <a:pt x="14216" y="830556"/>
                  </a:lnTo>
                  <a:lnTo>
                    <a:pt x="6394" y="781881"/>
                  </a:lnTo>
                  <a:lnTo>
                    <a:pt x="1617" y="732061"/>
                  </a:lnTo>
                  <a:lnTo>
                    <a:pt x="0" y="681227"/>
                  </a:lnTo>
                  <a:close/>
                </a:path>
              </a:pathLst>
            </a:custGeom>
            <a:ln w="2743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8332097" y="2354238"/>
            <a:ext cx="880744" cy="618490"/>
          </a:xfrm>
          <a:custGeom>
            <a:avLst/>
            <a:gdLst/>
            <a:ahLst/>
            <a:cxnLst/>
            <a:rect l="l" t="t" r="r" b="b"/>
            <a:pathLst>
              <a:path w="880745" h="618489">
                <a:moveTo>
                  <a:pt x="803394" y="0"/>
                </a:moveTo>
                <a:lnTo>
                  <a:pt x="315449" y="461221"/>
                </a:lnTo>
                <a:lnTo>
                  <a:pt x="81006" y="221071"/>
                </a:lnTo>
                <a:lnTo>
                  <a:pt x="0" y="298256"/>
                </a:lnTo>
                <a:lnTo>
                  <a:pt x="311637" y="618449"/>
                </a:lnTo>
                <a:lnTo>
                  <a:pt x="393596" y="542217"/>
                </a:lnTo>
                <a:lnTo>
                  <a:pt x="880588" y="80043"/>
                </a:lnTo>
                <a:lnTo>
                  <a:pt x="8033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819390" y="4929073"/>
            <a:ext cx="3507104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spc="-10" dirty="0">
                <a:latin typeface="Calibri"/>
                <a:cs typeface="Calibri"/>
              </a:rPr>
              <a:t>K-</a:t>
            </a:r>
            <a:r>
              <a:rPr sz="2800" b="1" dirty="0">
                <a:latin typeface="Calibri"/>
                <a:cs typeface="Calibri"/>
              </a:rPr>
              <a:t>NEAREST</a:t>
            </a:r>
            <a:r>
              <a:rPr sz="2800" b="1" spc="-114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NEIGHBORS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24735" y="5608603"/>
            <a:ext cx="2415405" cy="5369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316</TotalTime>
  <Words>14300</Words>
  <Application>Microsoft Office PowerPoint</Application>
  <PresentationFormat>Widescreen</PresentationFormat>
  <Paragraphs>2640</Paragraphs>
  <Slides>264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264</vt:i4>
      </vt:variant>
    </vt:vector>
  </HeadingPairs>
  <TitlesOfParts>
    <vt:vector size="274" baseType="lpstr">
      <vt:lpstr>Arial</vt:lpstr>
      <vt:lpstr>Calibri</vt:lpstr>
      <vt:lpstr>Calibri Light</vt:lpstr>
      <vt:lpstr>Cambria Math</vt:lpstr>
      <vt:lpstr>Segoe UI Emoji</vt:lpstr>
      <vt:lpstr>Symbol</vt:lpstr>
      <vt:lpstr>Tahoma</vt:lpstr>
      <vt:lpstr>Times New Roman</vt:lpstr>
      <vt:lpstr>Wingdings</vt:lpstr>
      <vt:lpstr>Office Theme</vt:lpstr>
      <vt:lpstr>PowerPoint Presentation</vt:lpstr>
      <vt:lpstr>Machine Learning is the field of study that gives computers the capability to learn</vt:lpstr>
      <vt:lpstr>EXAMPLE</vt:lpstr>
      <vt:lpstr>PowerPoint Presentation</vt:lpstr>
      <vt:lpstr>PowerPoint Presentation</vt:lpstr>
      <vt:lpstr>PowerPoint Presentation</vt:lpstr>
      <vt:lpstr>PowerPoint Presentation</vt:lpstr>
      <vt:lpstr>What if computer do this for you ?</vt:lpstr>
      <vt:lpstr>But wait, how a machine can learn from past experiences of human. Because humans have memory in different form. We can learn from videos, images or playing the game by our self.</vt:lpstr>
      <vt:lpstr>So how machines will learn, let’s see</vt:lpstr>
      <vt:lpstr>Machine Learning</vt:lpstr>
      <vt:lpstr>SUPERVISED LEARNING</vt:lpstr>
      <vt:lpstr>REGRESSION</vt:lpstr>
      <vt:lpstr>APPLICATIONS OF REGRESSION</vt:lpstr>
      <vt:lpstr>Why Regression Analysis</vt:lpstr>
      <vt:lpstr>Benefits of Regression Analysis</vt:lpstr>
      <vt:lpstr>Linear Regression</vt:lpstr>
      <vt:lpstr>Linear Regression</vt:lpstr>
      <vt:lpstr>LINEAR REGRESSION MODELS</vt:lpstr>
      <vt:lpstr>LINEAR REGRESSION MODELS</vt:lpstr>
      <vt:lpstr>SIMPLE LINEAR REGRESSION</vt:lpstr>
      <vt:lpstr>SIMPLE LINEAR REGRESSION</vt:lpstr>
      <vt:lpstr>ORDINARY LEAST SQUARES</vt:lpstr>
      <vt:lpstr>ORDINARY LEAST SQUARES</vt:lpstr>
      <vt:lpstr>GRADIENT DESCENT</vt:lpstr>
      <vt:lpstr>GRADIENT DESCENT</vt:lpstr>
      <vt:lpstr>Regularization</vt:lpstr>
      <vt:lpstr>Regularization</vt:lpstr>
      <vt:lpstr>Making Predictions</vt:lpstr>
      <vt:lpstr>Lets understand the Procedure of Prediction by taking an Example</vt:lpstr>
      <vt:lpstr>Making Predictions…</vt:lpstr>
      <vt:lpstr>Steps to find:</vt:lpstr>
      <vt:lpstr>Steps Continues…</vt:lpstr>
      <vt:lpstr>Steps Continues…</vt:lpstr>
      <vt:lpstr>1. First of All, Calculate the Mean of X and Y</vt:lpstr>
      <vt:lpstr>2. Then Calculate (xi-mean(x)) &amp; (yi-mean(y))</vt:lpstr>
      <vt:lpstr>𝑥 − 𝑥</vt:lpstr>
      <vt:lpstr>Numerator</vt:lpstr>
      <vt:lpstr>Steps Continues…</vt:lpstr>
      <vt:lpstr>Making Predictions</vt:lpstr>
      <vt:lpstr>House Price Prediction</vt:lpstr>
      <vt:lpstr>Estimating Error</vt:lpstr>
      <vt:lpstr>Measuring Error with r-squared</vt:lpstr>
      <vt:lpstr>Computing r-squared</vt:lpstr>
      <vt:lpstr>Interpreting r-squared</vt:lpstr>
      <vt:lpstr>R-squared and p-value</vt:lpstr>
      <vt:lpstr>R-squared and p-value</vt:lpstr>
      <vt:lpstr>PowerPoint Presentation</vt:lpstr>
      <vt:lpstr>Multiple Linear Regression</vt:lpstr>
      <vt:lpstr>Multiple Linear Regression</vt:lpstr>
      <vt:lpstr>Multiple Linear Regression</vt:lpstr>
      <vt:lpstr>Multiple Linear Regression</vt:lpstr>
      <vt:lpstr>Multiple Linear Regression</vt:lpstr>
      <vt:lpstr>Multiple Linear Regression</vt:lpstr>
      <vt:lpstr>Multiple Linear Regression</vt:lpstr>
      <vt:lpstr>Multiple Linear Regression</vt:lpstr>
      <vt:lpstr>Cost Function Derivative</vt:lpstr>
      <vt:lpstr>Cost Function Derivative</vt:lpstr>
      <vt:lpstr>The Learning Rate</vt:lpstr>
      <vt:lpstr>Gradient Descent of MSE</vt:lpstr>
      <vt:lpstr>Gradient Descent of MSE</vt:lpstr>
      <vt:lpstr>ℎ 𝑥 = 𝜃0 + 𝑥𝜃1</vt:lpstr>
      <vt:lpstr>Gradient Descent of MSE</vt:lpstr>
      <vt:lpstr>Gradient Descent of MSE</vt:lpstr>
      <vt:lpstr>One Half Mean Squared Error</vt:lpstr>
      <vt:lpstr>PowerPoint Presentation</vt:lpstr>
      <vt:lpstr>What is Logistic Regression?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 – Maximum Likelihood</vt:lpstr>
      <vt:lpstr>Logistic Regression – Maximum Likelihood</vt:lpstr>
      <vt:lpstr>LINEAR V/s LOGISTIC REGRESSION</vt:lpstr>
      <vt:lpstr>Confusion Matrix</vt:lpstr>
      <vt:lpstr>Cross Validation</vt:lpstr>
      <vt:lpstr>Cross Validation</vt:lpstr>
      <vt:lpstr>Cross Validation</vt:lpstr>
      <vt:lpstr>Cross Validation</vt:lpstr>
      <vt:lpstr>Cross Validation</vt:lpstr>
      <vt:lpstr>Cross Validation</vt:lpstr>
      <vt:lpstr>Cross Validation</vt:lpstr>
      <vt:lpstr>Cross Validation</vt:lpstr>
      <vt:lpstr>Cross Validation</vt:lpstr>
      <vt:lpstr>K-Nearest Neighbor Classifier</vt:lpstr>
      <vt:lpstr>K-Nearest Neighbor Classifier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K-Nearest Neighbor Classifier</vt:lpstr>
      <vt:lpstr>K-Nearest Neighbor Classifier</vt:lpstr>
      <vt:lpstr>Action Drama</vt:lpstr>
      <vt:lpstr>PowerPoint Presentation</vt:lpstr>
      <vt:lpstr>K-Nearest Neighbor Classifier</vt:lpstr>
      <vt:lpstr>K-Nearest Neighbor Classifier</vt:lpstr>
      <vt:lpstr>K-Nearest Neighbor Classifier</vt:lpstr>
      <vt:lpstr>K-Nearest Neighbor Classifier</vt:lpstr>
      <vt:lpstr>K-Nearest Neighbor Classifier</vt:lpstr>
      <vt:lpstr>K-Nearest Neighbor Classifier</vt:lpstr>
      <vt:lpstr>K-Nearest Neighbor Classifier</vt:lpstr>
      <vt:lpstr>Normalization</vt:lpstr>
      <vt:lpstr>Normalization</vt:lpstr>
      <vt:lpstr>Normalization</vt:lpstr>
      <vt:lpstr>Normalization</vt:lpstr>
      <vt:lpstr>Naive Bayes Classifier</vt:lpstr>
      <vt:lpstr>Naive Bayes Classifier</vt:lpstr>
      <vt:lpstr>Naive Bayes Classifier</vt:lpstr>
      <vt:lpstr>Naive Bayes Classifier</vt:lpstr>
      <vt:lpstr>Naive Bayes Classifier</vt:lpstr>
      <vt:lpstr>Naive Bayes Classifier</vt:lpstr>
      <vt:lpstr>Naive Bayes Classifier</vt:lpstr>
      <vt:lpstr>Naive Bayes Classifier</vt:lpstr>
      <vt:lpstr>Naive Bayes Classifier</vt:lpstr>
      <vt:lpstr>Naive Bayes Classifier</vt:lpstr>
      <vt:lpstr>Naive Bayes Classifier</vt:lpstr>
      <vt:lpstr>Naive Bayes Classifier</vt:lpstr>
      <vt:lpstr>Naive Bayes Classifier</vt:lpstr>
      <vt:lpstr>Decision Trees</vt:lpstr>
      <vt:lpstr>For example:</vt:lpstr>
      <vt:lpstr>Decision Trees</vt:lpstr>
      <vt:lpstr>Decision Trees</vt:lpstr>
      <vt:lpstr>Decision Trees</vt:lpstr>
      <vt:lpstr>Decision Trees</vt:lpstr>
      <vt:lpstr>Decision Trees</vt:lpstr>
      <vt:lpstr>Decision Trees</vt:lpstr>
      <vt:lpstr>Decision Trees</vt:lpstr>
      <vt:lpstr>PowerPoint Presentation</vt:lpstr>
      <vt:lpstr>Decision Trees</vt:lpstr>
      <vt:lpstr>PowerPoint Presentation</vt:lpstr>
      <vt:lpstr>Decision Trees</vt:lpstr>
      <vt:lpstr>PowerPoint Presentation</vt:lpstr>
      <vt:lpstr>Decision Trees</vt:lpstr>
      <vt:lpstr>PowerPoint Presentation</vt:lpstr>
      <vt:lpstr>Decision Trees</vt:lpstr>
      <vt:lpstr>Decision Trees</vt:lpstr>
      <vt:lpstr>Decision Trees</vt:lpstr>
      <vt:lpstr>Decision Trees</vt:lpstr>
      <vt:lpstr>GINNI INDEX</vt:lpstr>
      <vt:lpstr>GINNI INDEX</vt:lpstr>
      <vt:lpstr>GINNI INDEX</vt:lpstr>
      <vt:lpstr>GINNI INDEX</vt:lpstr>
      <vt:lpstr>GINNI INDEX</vt:lpstr>
      <vt:lpstr>GINNI INDEX</vt:lpstr>
      <vt:lpstr>GINNI INDEX</vt:lpstr>
      <vt:lpstr>Decision Tree Ensembles- Bagging and Boosting</vt:lpstr>
      <vt:lpstr>The main principle behind the ensemble model is that a group of weak learners come together to form a strong learner.</vt:lpstr>
      <vt:lpstr>Pruning</vt:lpstr>
      <vt:lpstr>Pruning</vt:lpstr>
      <vt:lpstr>Pruning</vt:lpstr>
      <vt:lpstr>Pruning</vt:lpstr>
      <vt:lpstr>Pruning</vt:lpstr>
      <vt:lpstr>Bagging</vt:lpstr>
      <vt:lpstr>Bagging</vt:lpstr>
      <vt:lpstr>Bagging Steps:</vt:lpstr>
      <vt:lpstr>Bagging Steps:</vt:lpstr>
      <vt:lpstr>Advantage:</vt:lpstr>
      <vt:lpstr>Disadvantage:</vt:lpstr>
      <vt:lpstr>Bagging - Summary</vt:lpstr>
      <vt:lpstr>Random Forest Classifier</vt:lpstr>
      <vt:lpstr>Steps taken to implement Random forest</vt:lpstr>
      <vt:lpstr>Random Forest Classifier</vt:lpstr>
      <vt:lpstr>Advantage of using Random Forest technique</vt:lpstr>
      <vt:lpstr>Boosting</vt:lpstr>
      <vt:lpstr>Boosting Application</vt:lpstr>
      <vt:lpstr>Boosting</vt:lpstr>
      <vt:lpstr>Boosting</vt:lpstr>
      <vt:lpstr>Boosting</vt:lpstr>
      <vt:lpstr>Boosting</vt:lpstr>
      <vt:lpstr>Boosting</vt:lpstr>
      <vt:lpstr>Boosting</vt:lpstr>
      <vt:lpstr>Boosting</vt:lpstr>
      <vt:lpstr>Boosting</vt:lpstr>
      <vt:lpstr>Boosting</vt:lpstr>
      <vt:lpstr>Boosting and Bagging</vt:lpstr>
      <vt:lpstr>Computer Vision</vt:lpstr>
      <vt:lpstr>Computer Vision</vt:lpstr>
      <vt:lpstr>Viola-Jones Algorithm</vt:lpstr>
      <vt:lpstr>Viola-Jones Algorithm</vt:lpstr>
      <vt:lpstr>Viola-Jones Algorithm</vt:lpstr>
      <vt:lpstr>Viola-Jones Algorithm</vt:lpstr>
      <vt:lpstr>Viola-Jones Algorithm</vt:lpstr>
      <vt:lpstr>Viola-Jones Algorithm</vt:lpstr>
      <vt:lpstr>Viola-Jones Algorithm</vt:lpstr>
      <vt:lpstr>Viola-Jones Algorithm</vt:lpstr>
      <vt:lpstr>Viola-Jones Algorithm</vt:lpstr>
      <vt:lpstr>Viola-Jones Algorithm</vt:lpstr>
      <vt:lpstr>Viola-Jones Algorithm</vt:lpstr>
      <vt:lpstr>Viola-Jones Algorithm</vt:lpstr>
      <vt:lpstr>Viola-Jones Algorithm</vt:lpstr>
      <vt:lpstr>Viola-Jones Algorithm</vt:lpstr>
      <vt:lpstr>Viola-Jones Algorithm</vt:lpstr>
      <vt:lpstr>Viola-Jones Algorithm</vt:lpstr>
      <vt:lpstr>Viola-Jones Algorithm</vt:lpstr>
      <vt:lpstr>Viola-Jones Algorithm</vt:lpstr>
      <vt:lpstr>Haar-features</vt:lpstr>
      <vt:lpstr>Haar-features</vt:lpstr>
      <vt:lpstr>Haar-features</vt:lpstr>
      <vt:lpstr>Haar-features</vt:lpstr>
      <vt:lpstr>Integral Image</vt:lpstr>
      <vt:lpstr>Integral Image</vt:lpstr>
      <vt:lpstr>Integral Image</vt:lpstr>
      <vt:lpstr>Integral Image</vt:lpstr>
      <vt:lpstr>Integral Image</vt:lpstr>
      <vt:lpstr>Integral Image</vt:lpstr>
      <vt:lpstr>Integral Image</vt:lpstr>
      <vt:lpstr>Integral Image</vt:lpstr>
      <vt:lpstr>Integral Image</vt:lpstr>
      <vt:lpstr>Computer Vision - Boosting</vt:lpstr>
      <vt:lpstr>Computer Vision - Boosting</vt:lpstr>
      <vt:lpstr>Computer Vision - Boosting</vt:lpstr>
      <vt:lpstr>Computer Vision - Boosting</vt:lpstr>
      <vt:lpstr>Computer Vision - Boosting</vt:lpstr>
      <vt:lpstr>Computer Vision - Boosting</vt:lpstr>
      <vt:lpstr>Cascading</vt:lpstr>
      <vt:lpstr>Cascading</vt:lpstr>
      <vt:lpstr>Cascading</vt:lpstr>
      <vt:lpstr>UNSUPERVISED LEARNING</vt:lpstr>
      <vt:lpstr>UNSUPERVISED LEARNING</vt:lpstr>
      <vt:lpstr>CLUSTERING</vt:lpstr>
      <vt:lpstr>CLUSTERING</vt:lpstr>
      <vt:lpstr>CLUSTERING ALGORITHM</vt:lpstr>
      <vt:lpstr>CLUSTERING ALGORITHM</vt:lpstr>
      <vt:lpstr>CLUSTERING ALGORITHM</vt:lpstr>
      <vt:lpstr>CLUSTERING ALGORITHM</vt:lpstr>
      <vt:lpstr>The algorithm then iterates between two steps:</vt:lpstr>
      <vt:lpstr>Hierarchical Clustering</vt:lpstr>
      <vt:lpstr>Hierarchical Clustering</vt:lpstr>
      <vt:lpstr>PowerPoint Presentation</vt:lpstr>
      <vt:lpstr>PowerPoint Presentation</vt:lpstr>
      <vt:lpstr>1. Agglomerative Hierarchical clustering Technique:</vt:lpstr>
      <vt:lpstr>k : How to examine the Value of k (Clusters)?</vt:lpstr>
      <vt:lpstr>PowerPoint Presentation</vt:lpstr>
      <vt:lpstr>2. Divisive Hierarchical Clustering</vt:lpstr>
      <vt:lpstr>DENSITY BASED CLUSTERING</vt:lpstr>
      <vt:lpstr>DBSCAN Clustering:</vt:lpstr>
      <vt:lpstr>DBSCAN Clustering:</vt:lpstr>
      <vt:lpstr>DBSCAN works as such:</vt:lpstr>
      <vt:lpstr>DBSCAN algorithm has two parameters:</vt:lpstr>
      <vt:lpstr>Using these two parameters, DBSCAN categories the data points into three categories:</vt:lpstr>
      <vt:lpstr>DBSCAN works as such:</vt:lpstr>
      <vt:lpstr>PowerPoint Presentation</vt:lpstr>
      <vt:lpstr>PowerPoint Presentation</vt:lpstr>
      <vt:lpstr>Mean shift clustering</vt:lpstr>
      <vt:lpstr>Mean shift clustering</vt:lpstr>
      <vt:lpstr>PowerPoint Presentation</vt:lpstr>
      <vt:lpstr>PowerPoint Presentation</vt:lpstr>
      <vt:lpstr>Principle Component Analysis : Dimensionality Reduction Technique</vt:lpstr>
      <vt:lpstr>PowerPoint Presentation</vt:lpstr>
      <vt:lpstr>Steps of PCA :-</vt:lpstr>
      <vt:lpstr>Eigenvalues &amp; Eigenvectors</vt:lpstr>
      <vt:lpstr>Eigenvalues</vt:lpstr>
      <vt:lpstr>Principal components - Variance</vt:lpstr>
      <vt:lpstr>Transformed Data</vt:lpstr>
      <vt:lpstr>PCA –&gt; Original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Sahil Sharma</dc:creator>
  <cp:lastModifiedBy>ESS</cp:lastModifiedBy>
  <cp:revision>20</cp:revision>
  <dcterms:created xsi:type="dcterms:W3CDTF">2022-08-31T03:24:15Z</dcterms:created>
  <dcterms:modified xsi:type="dcterms:W3CDTF">2022-09-06T03:20:43Z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2019-06-07T00:00:00Z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2022-08-31T00:00:00Z</vt:filetime>
  </property>
  <property fmtid="{D5CDD505-2E9C-101B-9397-08002B2CF9AE}" pid="5" name="Producer">
    <vt:lpwstr>Microsoft® PowerPoint® 2019</vt:lpwstr>
  </property>
</Properties>
</file>